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8" r:id="rId1"/>
    <p:sldMasterId id="2147483695" r:id="rId2"/>
  </p:sldMasterIdLst>
  <p:notesMasterIdLst>
    <p:notesMasterId r:id="rId32"/>
  </p:notesMasterIdLst>
  <p:handoutMasterIdLst>
    <p:handoutMasterId r:id="rId33"/>
  </p:handoutMasterIdLst>
  <p:sldIdLst>
    <p:sldId id="279" r:id="rId3"/>
    <p:sldId id="515" r:id="rId4"/>
    <p:sldId id="502" r:id="rId5"/>
    <p:sldId id="503" r:id="rId6"/>
    <p:sldId id="490" r:id="rId7"/>
    <p:sldId id="459" r:id="rId8"/>
    <p:sldId id="530" r:id="rId9"/>
    <p:sldId id="531" r:id="rId10"/>
    <p:sldId id="504" r:id="rId11"/>
    <p:sldId id="520" r:id="rId12"/>
    <p:sldId id="523" r:id="rId13"/>
    <p:sldId id="497" r:id="rId14"/>
    <p:sldId id="499" r:id="rId15"/>
    <p:sldId id="496" r:id="rId16"/>
    <p:sldId id="524" r:id="rId17"/>
    <p:sldId id="505" r:id="rId18"/>
    <p:sldId id="509" r:id="rId19"/>
    <p:sldId id="528" r:id="rId20"/>
    <p:sldId id="507" r:id="rId21"/>
    <p:sldId id="508" r:id="rId22"/>
    <p:sldId id="510" r:id="rId23"/>
    <p:sldId id="526" r:id="rId24"/>
    <p:sldId id="521" r:id="rId25"/>
    <p:sldId id="512" r:id="rId26"/>
    <p:sldId id="513" r:id="rId27"/>
    <p:sldId id="514" r:id="rId28"/>
    <p:sldId id="525" r:id="rId29"/>
    <p:sldId id="529" r:id="rId30"/>
    <p:sldId id="305" r:id="rId3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847665CE-4ED9-49BC-99F9-7666C7FC1AC3}">
          <p14:sldIdLst>
            <p14:sldId id="279"/>
            <p14:sldId id="515"/>
            <p14:sldId id="502"/>
            <p14:sldId id="503"/>
            <p14:sldId id="490"/>
            <p14:sldId id="459"/>
            <p14:sldId id="530"/>
            <p14:sldId id="531"/>
            <p14:sldId id="504"/>
            <p14:sldId id="520"/>
            <p14:sldId id="523"/>
            <p14:sldId id="497"/>
            <p14:sldId id="499"/>
            <p14:sldId id="496"/>
            <p14:sldId id="524"/>
            <p14:sldId id="505"/>
            <p14:sldId id="509"/>
            <p14:sldId id="528"/>
            <p14:sldId id="507"/>
            <p14:sldId id="508"/>
            <p14:sldId id="510"/>
            <p14:sldId id="526"/>
            <p14:sldId id="521"/>
            <p14:sldId id="512"/>
            <p14:sldId id="513"/>
            <p14:sldId id="514"/>
            <p14:sldId id="525"/>
            <p14:sldId id="529"/>
            <p14:sldId id="3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C1"/>
    <a:srgbClr val="D0E5C1"/>
    <a:srgbClr val="FF9966"/>
    <a:srgbClr val="AAD18F"/>
    <a:srgbClr val="0000FF"/>
    <a:srgbClr val="C3DEB0"/>
    <a:srgbClr val="70AD47"/>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C5AD9F-10FC-0000-845E-03BEC54B826D}" v="6" dt="2021-02-22T14:35:42.24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30" autoAdjust="0"/>
    <p:restoredTop sz="82831" autoAdjust="0"/>
  </p:normalViewPr>
  <p:slideViewPr>
    <p:cSldViewPr snapToGrid="0">
      <p:cViewPr varScale="1">
        <p:scale>
          <a:sx n="96" d="100"/>
          <a:sy n="96" d="100"/>
        </p:scale>
        <p:origin x="858" y="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5" d="100"/>
          <a:sy n="85" d="100"/>
        </p:scale>
        <p:origin x="3810"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56"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C11C66-AB20-4B80-ACEF-AC4E26C58A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EF1A92B-D9D9-4394-82A3-23653BB835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2AFFA7-DF28-4246-96EF-543A1B2B0817}" type="datetimeFigureOut">
              <a:rPr lang="en-US" smtClean="0"/>
              <a:t>9/29/2025</a:t>
            </a:fld>
            <a:endParaRPr lang="en-US"/>
          </a:p>
        </p:txBody>
      </p:sp>
      <p:sp>
        <p:nvSpPr>
          <p:cNvPr id="4" name="Footer Placeholder 3">
            <a:extLst>
              <a:ext uri="{FF2B5EF4-FFF2-40B4-BE49-F238E27FC236}">
                <a16:creationId xmlns:a16="http://schemas.microsoft.com/office/drawing/2014/main" id="{96C63557-8514-4A2C-928A-1CAAD78550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69AED6-94FA-47AD-B19C-F1DF8E30E5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1A15DD-F66D-4A8A-A2A4-7AF7DC759457}" type="slidenum">
              <a:rPr lang="en-US" smtClean="0"/>
              <a:t>‹#›</a:t>
            </a:fld>
            <a:endParaRPr lang="en-US"/>
          </a:p>
        </p:txBody>
      </p:sp>
    </p:spTree>
    <p:extLst>
      <p:ext uri="{BB962C8B-B14F-4D97-AF65-F5344CB8AC3E}">
        <p14:creationId xmlns:p14="http://schemas.microsoft.com/office/powerpoint/2010/main" val="4280875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020680706"/>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9459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Nguồn</a:t>
            </a:r>
            <a:r>
              <a:rPr lang="en-US" dirty="0" smtClean="0"/>
              <a:t>:</a:t>
            </a:r>
            <a:r>
              <a:rPr lang="en-US" baseline="0" dirty="0" smtClean="0"/>
              <a:t> </a:t>
            </a:r>
            <a:r>
              <a:rPr lang="en-US" dirty="0" smtClean="0"/>
              <a:t>Attention Is All You Need (https://arxiv.org/pdf/1706.03762)</a:t>
            </a:r>
          </a:p>
          <a:p>
            <a:r>
              <a:rPr lang="en-US" dirty="0" smtClean="0"/>
              <a:t>https://dl.acm.org/doi/pdf/10.1145/3627673.3679859</a:t>
            </a:r>
          </a:p>
          <a:p>
            <a:r>
              <a:rPr lang="en-US" dirty="0" smtClean="0"/>
              <a:t>https://github.com/nth221/TransPAD</a:t>
            </a:r>
          </a:p>
          <a:p>
            <a:r>
              <a:rPr lang="en-US" dirty="0" smtClean="0"/>
              <a:t>https://arxiv.org/pdf/2201.07284</a:t>
            </a:r>
          </a:p>
          <a:p>
            <a:r>
              <a:rPr lang="en-US" dirty="0" smtClean="0"/>
              <a:t>https://github.com/imperial-qore/TranAD</a:t>
            </a:r>
          </a:p>
          <a:p>
            <a:endParaRPr lang="en-US" dirty="0"/>
          </a:p>
        </p:txBody>
      </p:sp>
    </p:spTree>
    <p:extLst>
      <p:ext uri="{BB962C8B-B14F-4D97-AF65-F5344CB8AC3E}">
        <p14:creationId xmlns:p14="http://schemas.microsoft.com/office/powerpoint/2010/main" val="331753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Nguồn</a:t>
            </a:r>
            <a:r>
              <a:rPr lang="en-US" dirty="0" smtClean="0"/>
              <a:t>:</a:t>
            </a:r>
            <a:r>
              <a:rPr lang="en-US" baseline="0" dirty="0" smtClean="0"/>
              <a:t> </a:t>
            </a:r>
            <a:r>
              <a:rPr lang="en-US" dirty="0" smtClean="0"/>
              <a:t>Attention Is All You Need (https://arxiv.org/pdf/1706.03762)</a:t>
            </a:r>
          </a:p>
          <a:p>
            <a:r>
              <a:rPr lang="en-US" dirty="0" smtClean="0"/>
              <a:t>https://dl.acm.org/doi/pdf/10.1145/3627673.3679859</a:t>
            </a:r>
          </a:p>
          <a:p>
            <a:r>
              <a:rPr lang="en-US" dirty="0" smtClean="0"/>
              <a:t>https://github.com/nth221/TransPAD</a:t>
            </a:r>
          </a:p>
          <a:p>
            <a:r>
              <a:rPr lang="en-US" dirty="0" smtClean="0"/>
              <a:t>https://arxiv.org/pdf/2201.07284</a:t>
            </a:r>
          </a:p>
          <a:p>
            <a:r>
              <a:rPr lang="en-US" dirty="0" smtClean="0"/>
              <a:t>https://github.com/imperial-qore/TranAD</a:t>
            </a:r>
          </a:p>
          <a:p>
            <a:endParaRPr lang="en-US" dirty="0"/>
          </a:p>
        </p:txBody>
      </p:sp>
    </p:spTree>
    <p:extLst>
      <p:ext uri="{BB962C8B-B14F-4D97-AF65-F5344CB8AC3E}">
        <p14:creationId xmlns:p14="http://schemas.microsoft.com/office/powerpoint/2010/main" val="3705285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Code:</a:t>
            </a:r>
            <a:r>
              <a:rPr lang="en-US" baseline="0" dirty="0" smtClean="0"/>
              <a:t> </a:t>
            </a:r>
            <a:r>
              <a:rPr lang="en-US" dirty="0" smtClean="0"/>
              <a:t>https://github.com/thuml/Anomaly-Transformer</a:t>
            </a:r>
          </a:p>
          <a:p>
            <a:r>
              <a:rPr lang="en-US" dirty="0" err="1" smtClean="0"/>
              <a:t>Nguồn</a:t>
            </a:r>
            <a:r>
              <a:rPr lang="en-US" baseline="0" dirty="0" smtClean="0"/>
              <a:t>: </a:t>
            </a:r>
            <a:r>
              <a:rPr lang="en-US" b="1" dirty="0" smtClean="0"/>
              <a:t>ANOMALY</a:t>
            </a:r>
            <a:r>
              <a:rPr lang="en-US" dirty="0" smtClean="0"/>
              <a:t> </a:t>
            </a:r>
            <a:r>
              <a:rPr lang="en-US" b="1" dirty="0" smtClean="0"/>
              <a:t>TRANSFORMER</a:t>
            </a:r>
            <a:r>
              <a:rPr lang="en-US" dirty="0" smtClean="0"/>
              <a:t>: TIME SERIES ANOMALY DETECTION WITH ASSOCIATION DISCREPANCY (https: //arxiv.org/abs/2110.02642)</a:t>
            </a:r>
            <a:endParaRPr lang="en-US" dirty="0"/>
          </a:p>
        </p:txBody>
      </p:sp>
    </p:spTree>
    <p:extLst>
      <p:ext uri="{BB962C8B-B14F-4D97-AF65-F5344CB8AC3E}">
        <p14:creationId xmlns:p14="http://schemas.microsoft.com/office/powerpoint/2010/main" val="3261308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err="1" smtClean="0"/>
              <a:t>Nguồn</a:t>
            </a:r>
            <a:r>
              <a:rPr lang="en-US" baseline="0" dirty="0" smtClean="0"/>
              <a:t>: </a:t>
            </a:r>
            <a:r>
              <a:rPr lang="en-US" dirty="0" smtClean="0"/>
              <a:t>ANOMALY TRANSFORMER: TIME SERIES ANOMALY DETECTION WITH ASSOCIATION DISCREPANCY (https: //arxiv.org/abs/2110.02642)</a:t>
            </a:r>
          </a:p>
          <a:p>
            <a:pPr marL="0" marR="0" indent="0" defTabSz="914400" eaLnBrk="1" fontAlgn="auto" latinLnBrk="0" hangingPunct="1">
              <a:lnSpc>
                <a:spcPct val="100000"/>
              </a:lnSpc>
              <a:spcBef>
                <a:spcPts val="0"/>
              </a:spcBef>
              <a:spcAft>
                <a:spcPts val="0"/>
              </a:spcAft>
              <a:buClrTx/>
              <a:buSzTx/>
              <a:buFontTx/>
              <a:buNone/>
              <a:tabLst/>
              <a:defRPr/>
            </a:pPr>
            <a:r>
              <a:rPr lang="en-US" dirty="0" smtClean="0"/>
              <a:t>https://github.com/thuml/Anomaly-Transformer/tree/main</a:t>
            </a:r>
          </a:p>
          <a:p>
            <a:endParaRPr lang="en-US" dirty="0"/>
          </a:p>
        </p:txBody>
      </p:sp>
    </p:spTree>
    <p:extLst>
      <p:ext uri="{BB962C8B-B14F-4D97-AF65-F5344CB8AC3E}">
        <p14:creationId xmlns:p14="http://schemas.microsoft.com/office/powerpoint/2010/main" val="2477911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Code: https://github.com/thuml/TimesNet</a:t>
            </a:r>
          </a:p>
          <a:p>
            <a:r>
              <a:rPr lang="en-US" dirty="0" smtClean="0"/>
              <a:t>Paper “TIMESNET: TEMPORAL 2D-VARIATION MODELING FOR GENERAL TIME SERIES ANALYSIS” (https://arxiv.org/pdf/2210.02186)</a:t>
            </a:r>
            <a:endParaRPr lang="en-US" dirty="0"/>
          </a:p>
        </p:txBody>
      </p:sp>
    </p:spTree>
    <p:extLst>
      <p:ext uri="{BB962C8B-B14F-4D97-AF65-F5344CB8AC3E}">
        <p14:creationId xmlns:p14="http://schemas.microsoft.com/office/powerpoint/2010/main" val="854124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Code: https://github.com/thuml/TimesNet</a:t>
            </a:r>
          </a:p>
          <a:p>
            <a:r>
              <a:rPr lang="en-US" dirty="0" smtClean="0"/>
              <a:t>Paper “TIMESNET: TEMPORAL 2D-VARIATION MODELING FOR GENERAL TIME SERIES ANALYSIS” (https://arxiv.org/pdf/2210.02186)</a:t>
            </a:r>
            <a:endParaRPr lang="en-US" dirty="0"/>
          </a:p>
        </p:txBody>
      </p:sp>
    </p:spTree>
    <p:extLst>
      <p:ext uri="{BB962C8B-B14F-4D97-AF65-F5344CB8AC3E}">
        <p14:creationId xmlns:p14="http://schemas.microsoft.com/office/powerpoint/2010/main" val="257750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Code: https://github.com/thuml/TimesNet</a:t>
            </a:r>
          </a:p>
          <a:p>
            <a:r>
              <a:rPr lang="en-US" dirty="0" smtClean="0"/>
              <a:t>Paper “TIMESNET: TEMPORAL 2D-VARIATION MODELING FOR GENERAL TIME SERIES ANALYSIS” (https://arxiv.org/pdf/2210.02186)</a:t>
            </a:r>
            <a:endParaRPr lang="en-US" dirty="0"/>
          </a:p>
        </p:txBody>
      </p:sp>
    </p:spTree>
    <p:extLst>
      <p:ext uri="{BB962C8B-B14F-4D97-AF65-F5344CB8AC3E}">
        <p14:creationId xmlns:p14="http://schemas.microsoft.com/office/powerpoint/2010/main" val="2708075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186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2444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856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err="1" smtClean="0"/>
              <a:t>Nguồn</a:t>
            </a:r>
            <a:r>
              <a:rPr lang="en-US" b="0" dirty="0" smtClean="0"/>
              <a:t>:</a:t>
            </a:r>
            <a:r>
              <a:rPr lang="en-US" b="0" baseline="0" dirty="0" smtClean="0"/>
              <a:t> https://otexts.com/fpp3/prophet.html</a:t>
            </a:r>
          </a:p>
          <a:p>
            <a:r>
              <a:rPr lang="en-US" b="0" dirty="0" smtClean="0"/>
              <a:t>https://facebook.github.io/prophet/static/prophet_paper_20170113.pdf</a:t>
            </a:r>
            <a:endParaRPr lang="en-US" b="0" dirty="0"/>
          </a:p>
        </p:txBody>
      </p:sp>
    </p:spTree>
    <p:extLst>
      <p:ext uri="{BB962C8B-B14F-4D97-AF65-F5344CB8AC3E}">
        <p14:creationId xmlns:p14="http://schemas.microsoft.com/office/powerpoint/2010/main" val="315938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5537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err="1" smtClean="0"/>
              <a:t>Nguồn</a:t>
            </a:r>
            <a:r>
              <a:rPr lang="en-US" dirty="0" smtClean="0"/>
              <a:t>:</a:t>
            </a:r>
            <a:r>
              <a:rPr lang="en-US" baseline="0" dirty="0" smtClean="0"/>
              <a:t> </a:t>
            </a:r>
            <a:r>
              <a:rPr lang="en-US" sz="1200" b="0" i="0" dirty="0" smtClean="0">
                <a:effectLst/>
                <a:latin typeface="+mn-lt"/>
                <a:ea typeface="+mn-ea"/>
                <a:cs typeface="+mn-cs"/>
                <a:sym typeface="Calibri"/>
              </a:rPr>
              <a:t>LSTM-</a:t>
            </a:r>
            <a:r>
              <a:rPr lang="en-US" sz="1200" b="0" i="0" dirty="0" err="1" smtClean="0">
                <a:effectLst/>
                <a:latin typeface="+mn-lt"/>
                <a:ea typeface="+mn-ea"/>
                <a:cs typeface="+mn-cs"/>
                <a:sym typeface="Calibri"/>
              </a:rPr>
              <a:t>Autoencoder</a:t>
            </a:r>
            <a:r>
              <a:rPr lang="en-US" sz="1200" b="0" i="0" dirty="0" smtClean="0">
                <a:effectLst/>
                <a:latin typeface="+mn-lt"/>
                <a:ea typeface="+mn-ea"/>
                <a:cs typeface="+mn-cs"/>
                <a:sym typeface="Calibri"/>
              </a:rPr>
              <a:t> for Vibration Anomaly Detection in Vertical Carousel Storage and Retrieval System (VCSRS)</a:t>
            </a:r>
          </a:p>
          <a:p>
            <a:r>
              <a:rPr lang="en-US" b="0" dirty="0" smtClean="0"/>
              <a:t>(https://www.mdpi.com/1424-8220/23/2/1009)</a:t>
            </a:r>
            <a:endParaRPr lang="en-US" b="0" dirty="0"/>
          </a:p>
        </p:txBody>
      </p:sp>
    </p:spTree>
    <p:extLst>
      <p:ext uri="{BB962C8B-B14F-4D97-AF65-F5344CB8AC3E}">
        <p14:creationId xmlns:p14="http://schemas.microsoft.com/office/powerpoint/2010/main" val="2451616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err="1" smtClean="0"/>
              <a:t>Nguồn</a:t>
            </a:r>
            <a:r>
              <a:rPr lang="en-US" dirty="0" smtClean="0"/>
              <a:t>:</a:t>
            </a:r>
            <a:r>
              <a:rPr lang="en-US" baseline="0" dirty="0" smtClean="0"/>
              <a:t> </a:t>
            </a:r>
            <a:r>
              <a:rPr lang="en-US" sz="1200" b="0" i="0" dirty="0" smtClean="0">
                <a:effectLst/>
                <a:latin typeface="+mn-lt"/>
                <a:ea typeface="+mn-ea"/>
                <a:cs typeface="+mn-cs"/>
                <a:sym typeface="Calibri"/>
              </a:rPr>
              <a:t>LSTM-</a:t>
            </a:r>
            <a:r>
              <a:rPr lang="en-US" sz="1200" b="0" i="0" dirty="0" err="1" smtClean="0">
                <a:effectLst/>
                <a:latin typeface="+mn-lt"/>
                <a:ea typeface="+mn-ea"/>
                <a:cs typeface="+mn-cs"/>
                <a:sym typeface="Calibri"/>
              </a:rPr>
              <a:t>Autoencoder</a:t>
            </a:r>
            <a:r>
              <a:rPr lang="en-US" sz="1200" b="0" i="0" dirty="0" smtClean="0">
                <a:effectLst/>
                <a:latin typeface="+mn-lt"/>
                <a:ea typeface="+mn-ea"/>
                <a:cs typeface="+mn-cs"/>
                <a:sym typeface="Calibri"/>
              </a:rPr>
              <a:t> for Vibration Anomaly Detection in Vertical Carousel Storage and Retrieval System (VCSRS)</a:t>
            </a:r>
          </a:p>
          <a:p>
            <a:r>
              <a:rPr lang="en-US" b="0" dirty="0" smtClean="0"/>
              <a:t>(https://www.mdpi.com/1424-8220/23/2/1009)</a:t>
            </a:r>
            <a:endParaRPr lang="en-US" b="0" dirty="0"/>
          </a:p>
        </p:txBody>
      </p:sp>
    </p:spTree>
    <p:extLst>
      <p:ext uri="{BB962C8B-B14F-4D97-AF65-F5344CB8AC3E}">
        <p14:creationId xmlns:p14="http://schemas.microsoft.com/office/powerpoint/2010/main" val="53465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877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err="1" smtClean="0"/>
              <a:t>Nguồn</a:t>
            </a:r>
            <a:r>
              <a:rPr lang="en-US" dirty="0" smtClean="0"/>
              <a:t>:</a:t>
            </a:r>
            <a:r>
              <a:rPr lang="en-US" baseline="0" dirty="0" smtClean="0"/>
              <a:t> </a:t>
            </a:r>
            <a:r>
              <a:rPr lang="en-US" sz="1200" b="0" i="0" dirty="0" smtClean="0">
                <a:effectLst/>
                <a:latin typeface="+mn-lt"/>
                <a:ea typeface="+mn-ea"/>
                <a:cs typeface="+mn-cs"/>
                <a:sym typeface="Calibri"/>
              </a:rPr>
              <a:t>LSTM-</a:t>
            </a:r>
            <a:r>
              <a:rPr lang="en-US" sz="1200" b="0" i="0" dirty="0" err="1" smtClean="0">
                <a:effectLst/>
                <a:latin typeface="+mn-lt"/>
                <a:ea typeface="+mn-ea"/>
                <a:cs typeface="+mn-cs"/>
                <a:sym typeface="Calibri"/>
              </a:rPr>
              <a:t>Autoencoder</a:t>
            </a:r>
            <a:r>
              <a:rPr lang="en-US" sz="1200" b="0" i="0" dirty="0" smtClean="0">
                <a:effectLst/>
                <a:latin typeface="+mn-lt"/>
                <a:ea typeface="+mn-ea"/>
                <a:cs typeface="+mn-cs"/>
                <a:sym typeface="Calibri"/>
              </a:rPr>
              <a:t> for Vibration Anomaly Detection in Vertical Carousel Storage and Retrieval System (VCSRS)</a:t>
            </a:r>
          </a:p>
          <a:p>
            <a:r>
              <a:rPr lang="en-US" b="0" dirty="0" smtClean="0"/>
              <a:t>(https://www.mdpi.com/1424-8220/23/2/1009)</a:t>
            </a:r>
            <a:endParaRPr lang="en-US" b="0" dirty="0"/>
          </a:p>
        </p:txBody>
      </p:sp>
    </p:spTree>
    <p:extLst>
      <p:ext uri="{BB962C8B-B14F-4D97-AF65-F5344CB8AC3E}">
        <p14:creationId xmlns:p14="http://schemas.microsoft.com/office/powerpoint/2010/main" val="135115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err="1" smtClean="0"/>
              <a:t>Nguồn</a:t>
            </a:r>
            <a:r>
              <a:rPr lang="en-US" dirty="0" smtClean="0"/>
              <a:t>:</a:t>
            </a:r>
            <a:r>
              <a:rPr lang="en-US" baseline="0" dirty="0" smtClean="0"/>
              <a:t> </a:t>
            </a:r>
            <a:r>
              <a:rPr lang="en-US" sz="1200" b="0" i="0" dirty="0" smtClean="0">
                <a:effectLst/>
                <a:latin typeface="+mn-lt"/>
                <a:ea typeface="+mn-ea"/>
                <a:cs typeface="+mn-cs"/>
                <a:sym typeface="Calibri"/>
              </a:rPr>
              <a:t>LSTM-</a:t>
            </a:r>
            <a:r>
              <a:rPr lang="en-US" sz="1200" b="0" i="0" dirty="0" err="1" smtClean="0">
                <a:effectLst/>
                <a:latin typeface="+mn-lt"/>
                <a:ea typeface="+mn-ea"/>
                <a:cs typeface="+mn-cs"/>
                <a:sym typeface="Calibri"/>
              </a:rPr>
              <a:t>Autoencoder</a:t>
            </a:r>
            <a:r>
              <a:rPr lang="en-US" sz="1200" b="0" i="0" dirty="0" smtClean="0">
                <a:effectLst/>
                <a:latin typeface="+mn-lt"/>
                <a:ea typeface="+mn-ea"/>
                <a:cs typeface="+mn-cs"/>
                <a:sym typeface="Calibri"/>
              </a:rPr>
              <a:t> for Vibration Anomaly Detection in Vertical Carousel Storage and Retrieval System (VCSRS)</a:t>
            </a:r>
          </a:p>
          <a:p>
            <a:r>
              <a:rPr lang="en-US" b="0" dirty="0" smtClean="0"/>
              <a:t>(https://www.mdpi.com/1424-8220/23/2/1009)</a:t>
            </a:r>
            <a:endParaRPr lang="en-US" b="0" dirty="0"/>
          </a:p>
        </p:txBody>
      </p:sp>
    </p:spTree>
    <p:extLst>
      <p:ext uri="{BB962C8B-B14F-4D97-AF65-F5344CB8AC3E}">
        <p14:creationId xmlns:p14="http://schemas.microsoft.com/office/powerpoint/2010/main" val="3668119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384461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Nguồn</a:t>
            </a:r>
            <a:r>
              <a:rPr lang="en-US" dirty="0" smtClean="0"/>
              <a:t>:</a:t>
            </a:r>
            <a:r>
              <a:rPr lang="en-US" baseline="0" dirty="0" smtClean="0"/>
              <a:t> </a:t>
            </a:r>
            <a:r>
              <a:rPr lang="en-US" dirty="0" smtClean="0"/>
              <a:t>Attention Is All You Need (https://arxiv.org/pdf/1706.03762)</a:t>
            </a:r>
          </a:p>
          <a:p>
            <a:r>
              <a:rPr lang="en-US" dirty="0" smtClean="0"/>
              <a:t>https://dl.acm.org/doi/pdf/10.1145/3627673.3679859</a:t>
            </a:r>
          </a:p>
          <a:p>
            <a:r>
              <a:rPr lang="en-US" dirty="0" smtClean="0"/>
              <a:t>https://github.com/nth221/TransPAD</a:t>
            </a:r>
          </a:p>
          <a:p>
            <a:r>
              <a:rPr lang="en-US" dirty="0" smtClean="0"/>
              <a:t>https://arxiv.org/pdf/2201.07284</a:t>
            </a:r>
          </a:p>
          <a:p>
            <a:r>
              <a:rPr lang="en-US" dirty="0" smtClean="0"/>
              <a:t>https://github.com/imperial-qore/TranAD</a:t>
            </a:r>
          </a:p>
          <a:p>
            <a:endParaRPr lang="en-US" dirty="0"/>
          </a:p>
        </p:txBody>
      </p:sp>
    </p:spTree>
    <p:extLst>
      <p:ext uri="{BB962C8B-B14F-4D97-AF65-F5344CB8AC3E}">
        <p14:creationId xmlns:p14="http://schemas.microsoft.com/office/powerpoint/2010/main" val="3599317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12" descr="Picture 12">
            <a:extLst>
              <a:ext uri="{FF2B5EF4-FFF2-40B4-BE49-F238E27FC236}">
                <a16:creationId xmlns:a16="http://schemas.microsoft.com/office/drawing/2014/main" id="{033A0CC4-5D33-4BF1-99FC-98663335CBEC}"/>
              </a:ext>
            </a:extLst>
          </p:cNvPr>
          <p:cNvPicPr>
            <a:picLocks noChangeAspect="1"/>
          </p:cNvPicPr>
          <p:nvPr userDrawn="1"/>
        </p:nvPicPr>
        <p:blipFill>
          <a:blip r:embed="rId2"/>
          <a:stretch>
            <a:fillRect/>
          </a:stretch>
        </p:blipFill>
        <p:spPr>
          <a:xfrm>
            <a:off x="1" y="4715047"/>
            <a:ext cx="6347737" cy="850565"/>
          </a:xfrm>
          <a:prstGeom prst="rect">
            <a:avLst/>
          </a:prstGeom>
          <a:ln w="12700">
            <a:miter lim="400000"/>
          </a:ln>
        </p:spPr>
      </p:pic>
      <p:pic>
        <p:nvPicPr>
          <p:cNvPr id="10" name="Picture 5" descr="Picture 5">
            <a:extLst>
              <a:ext uri="{FF2B5EF4-FFF2-40B4-BE49-F238E27FC236}">
                <a16:creationId xmlns:a16="http://schemas.microsoft.com/office/drawing/2014/main" id="{179DB2CE-54BF-47DC-8B66-C203A433D39A}"/>
              </a:ext>
            </a:extLst>
          </p:cNvPr>
          <p:cNvPicPr>
            <a:picLocks noChangeAspect="1"/>
          </p:cNvPicPr>
          <p:nvPr userDrawn="1"/>
        </p:nvPicPr>
        <p:blipFill>
          <a:blip r:embed="rId3"/>
          <a:stretch>
            <a:fillRect/>
          </a:stretch>
        </p:blipFill>
        <p:spPr>
          <a:xfrm>
            <a:off x="10856845" y="6468052"/>
            <a:ext cx="1097063" cy="241594"/>
          </a:xfrm>
          <a:prstGeom prst="rect">
            <a:avLst/>
          </a:prstGeom>
          <a:ln w="12700">
            <a:miter lim="400000"/>
          </a:ln>
        </p:spPr>
      </p:pic>
      <p:pic>
        <p:nvPicPr>
          <p:cNvPr id="11" name="Picture 6" descr="Picture 6">
            <a:extLst>
              <a:ext uri="{FF2B5EF4-FFF2-40B4-BE49-F238E27FC236}">
                <a16:creationId xmlns:a16="http://schemas.microsoft.com/office/drawing/2014/main" id="{054DA711-2106-450D-80B2-0EF2F4B5C296}"/>
              </a:ext>
            </a:extLst>
          </p:cNvPr>
          <p:cNvPicPr>
            <a:picLocks noChangeAspect="1"/>
          </p:cNvPicPr>
          <p:nvPr userDrawn="1"/>
        </p:nvPicPr>
        <p:blipFill>
          <a:blip r:embed="rId4"/>
          <a:stretch>
            <a:fillRect/>
          </a:stretch>
        </p:blipFill>
        <p:spPr>
          <a:xfrm>
            <a:off x="4594037" y="1179088"/>
            <a:ext cx="7485650" cy="2239947"/>
          </a:xfrm>
          <a:prstGeom prst="rect">
            <a:avLst/>
          </a:prstGeom>
          <a:ln w="12700">
            <a:miter lim="400000"/>
          </a:ln>
        </p:spPr>
      </p:pic>
      <p:sp>
        <p:nvSpPr>
          <p:cNvPr id="3" name="Subtitle 2">
            <a:extLst>
              <a:ext uri="{FF2B5EF4-FFF2-40B4-BE49-F238E27FC236}">
                <a16:creationId xmlns:a16="http://schemas.microsoft.com/office/drawing/2014/main" id="{1945D2BE-A713-450D-95B3-48C4AD5D529B}"/>
              </a:ext>
            </a:extLst>
          </p:cNvPr>
          <p:cNvSpPr>
            <a:spLocks noGrp="1"/>
          </p:cNvSpPr>
          <p:nvPr>
            <p:ph type="subTitle" idx="1"/>
          </p:nvPr>
        </p:nvSpPr>
        <p:spPr>
          <a:xfrm>
            <a:off x="22037" y="4715047"/>
            <a:ext cx="6347737" cy="850565"/>
          </a:xfrm>
          <a:prstGeom prst="rect">
            <a:avLst/>
          </a:prstGeom>
        </p:spPr>
        <p:txBody>
          <a:bodyPr anchor="ctr"/>
          <a:lstStyle>
            <a:lvl1pPr marL="0" marR="0" indent="0" algn="ctr" defTabSz="914400" rtl="0" fontAlgn="auto" latinLnBrk="0" hangingPunct="0">
              <a:lnSpc>
                <a:spcPct val="100000"/>
              </a:lnSpc>
              <a:spcBef>
                <a:spcPts val="0"/>
              </a:spcBef>
              <a:spcAft>
                <a:spcPts val="0"/>
              </a:spcAft>
              <a:buClrTx/>
              <a:buSzTx/>
              <a:buFontTx/>
              <a:buNone/>
              <a:tabLst/>
              <a:defRPr kumimoji="0" lang="en-US" sz="2200" b="1" i="0" u="none" strike="noStrike" cap="none" spc="0" normalizeH="0" baseline="0" dirty="0">
                <a:ln>
                  <a:noFill/>
                </a:ln>
                <a:solidFill>
                  <a:srgbClr val="EE0033"/>
                </a:solidFill>
                <a:effectLst/>
                <a:uFillTx/>
                <a:latin typeface="Roboto" panose="02000000000000000000" pitchFamily="2" charset="0"/>
                <a:ea typeface="Roboto" panose="02000000000000000000" pitchFamily="2" charset="0"/>
                <a:cs typeface="Roboto" panose="02000000000000000000" pitchFamily="2" charset="0"/>
                <a:sym typeface="Calibri"/>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1DD42401-04DA-42A0-A3BE-3A34399179C4}"/>
              </a:ext>
            </a:extLst>
          </p:cNvPr>
          <p:cNvSpPr>
            <a:spLocks noGrp="1"/>
          </p:cNvSpPr>
          <p:nvPr>
            <p:ph type="ctrTitle"/>
          </p:nvPr>
        </p:nvSpPr>
        <p:spPr>
          <a:xfrm>
            <a:off x="4706350" y="1174341"/>
            <a:ext cx="7485650" cy="2239947"/>
          </a:xfrm>
          <a:prstGeom prst="rect">
            <a:avLst/>
          </a:prstGeom>
        </p:spPr>
        <p:txBody>
          <a:bodyPr anchor="ctr"/>
          <a:lstStyle>
            <a:lvl1pPr marL="0" marR="0" indent="0" algn="ctr" defTabSz="914400" rtl="0" fontAlgn="auto" latinLnBrk="0" hangingPunct="0">
              <a:lnSpc>
                <a:spcPct val="100000"/>
              </a:lnSpc>
              <a:spcBef>
                <a:spcPts val="0"/>
              </a:spcBef>
              <a:spcAft>
                <a:spcPts val="0"/>
              </a:spcAft>
              <a:buClrTx/>
              <a:buSzTx/>
              <a:buFontTx/>
              <a:buNone/>
              <a:tabLst/>
              <a:defRPr kumimoji="0" lang="en-US" sz="3600" b="0" i="0" u="none" strike="noStrike" cap="none" spc="0" normalizeH="0" baseline="0" dirty="0">
                <a:ln>
                  <a:noFill/>
                </a:ln>
                <a:solidFill>
                  <a:srgbClr val="FFFFFF"/>
                </a:solidFill>
                <a:effectLst/>
                <a:uFillTx/>
                <a:latin typeface="Roboto" panose="02000000000000000000" pitchFamily="2" charset="0"/>
                <a:ea typeface="Roboto" panose="02000000000000000000" pitchFamily="2" charset="0"/>
                <a:cs typeface="Segoe UI Semibold" panose="020B0702040204020203" pitchFamily="34" charset="0"/>
                <a:sym typeface="Calibri"/>
              </a:defRPr>
            </a:lvl1pPr>
          </a:lstStyle>
          <a:p>
            <a:r>
              <a:rPr lang="en-US"/>
              <a:t>Click to edit Master title style</a:t>
            </a:r>
            <a:endParaRPr lang="en-US" dirty="0"/>
          </a:p>
        </p:txBody>
      </p:sp>
    </p:spTree>
    <p:extLst>
      <p:ext uri="{BB962C8B-B14F-4D97-AF65-F5344CB8AC3E}">
        <p14:creationId xmlns:p14="http://schemas.microsoft.com/office/powerpoint/2010/main" val="171578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AC0E09-8C28-43E2-BBC6-E2581F1B4356}" type="datetimeFigureOut">
              <a:rPr lang="en-US" smtClean="0"/>
              <a:t>9/29/2025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AC054E-A0A4-4670-9B45-860DEBD60180}" type="slidenum">
              <a:rPr lang="en-US" smtClean="0"/>
              <a:t>‹#›</a:t>
            </a:fld>
            <a:endParaRPr lang="en-US"/>
          </a:p>
        </p:txBody>
      </p:sp>
    </p:spTree>
    <p:extLst>
      <p:ext uri="{BB962C8B-B14F-4D97-AF65-F5344CB8AC3E}">
        <p14:creationId xmlns:p14="http://schemas.microsoft.com/office/powerpoint/2010/main" val="4127864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AC0E09-8C28-43E2-BBC6-E2581F1B4356}" type="datetimeFigureOut">
              <a:rPr lang="en-US" smtClean="0"/>
              <a:t>9/29/2025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AC054E-A0A4-4670-9B45-860DEBD60180}" type="slidenum">
              <a:rPr lang="en-US" smtClean="0"/>
              <a:t>‹#›</a:t>
            </a:fld>
            <a:endParaRPr lang="en-US"/>
          </a:p>
        </p:txBody>
      </p:sp>
    </p:spTree>
    <p:extLst>
      <p:ext uri="{BB962C8B-B14F-4D97-AF65-F5344CB8AC3E}">
        <p14:creationId xmlns:p14="http://schemas.microsoft.com/office/powerpoint/2010/main" val="2663295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C0E09-8C28-43E2-BBC6-E2581F1B4356}" type="datetimeFigureOut">
              <a:rPr lang="en-US" smtClean="0"/>
              <a:t>9/29/2025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AC054E-A0A4-4670-9B45-860DEBD60180}" type="slidenum">
              <a:rPr lang="en-US" smtClean="0"/>
              <a:t>‹#›</a:t>
            </a:fld>
            <a:endParaRPr lang="en-US"/>
          </a:p>
        </p:txBody>
      </p:sp>
    </p:spTree>
    <p:extLst>
      <p:ext uri="{BB962C8B-B14F-4D97-AF65-F5344CB8AC3E}">
        <p14:creationId xmlns:p14="http://schemas.microsoft.com/office/powerpoint/2010/main" val="4063278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AC0E09-8C28-43E2-BBC6-E2581F1B4356}"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C054E-A0A4-4670-9B45-860DEBD60180}" type="slidenum">
              <a:rPr lang="en-US" smtClean="0"/>
              <a:t>‹#›</a:t>
            </a:fld>
            <a:endParaRPr lang="en-US"/>
          </a:p>
        </p:txBody>
      </p:sp>
    </p:spTree>
    <p:extLst>
      <p:ext uri="{BB962C8B-B14F-4D97-AF65-F5344CB8AC3E}">
        <p14:creationId xmlns:p14="http://schemas.microsoft.com/office/powerpoint/2010/main" val="2644766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AC0E09-8C28-43E2-BBC6-E2581F1B4356}"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C054E-A0A4-4670-9B45-860DEBD60180}" type="slidenum">
              <a:rPr lang="en-US" smtClean="0"/>
              <a:t>‹#›</a:t>
            </a:fld>
            <a:endParaRPr lang="en-US"/>
          </a:p>
        </p:txBody>
      </p:sp>
    </p:spTree>
    <p:extLst>
      <p:ext uri="{BB962C8B-B14F-4D97-AF65-F5344CB8AC3E}">
        <p14:creationId xmlns:p14="http://schemas.microsoft.com/office/powerpoint/2010/main" val="3438432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AC0E09-8C28-43E2-BBC6-E2581F1B4356}"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C054E-A0A4-4670-9B45-860DEBD60180}" type="slidenum">
              <a:rPr lang="en-US" smtClean="0"/>
              <a:t>‹#›</a:t>
            </a:fld>
            <a:endParaRPr lang="en-US"/>
          </a:p>
        </p:txBody>
      </p:sp>
    </p:spTree>
    <p:extLst>
      <p:ext uri="{BB962C8B-B14F-4D97-AF65-F5344CB8AC3E}">
        <p14:creationId xmlns:p14="http://schemas.microsoft.com/office/powerpoint/2010/main" val="3585926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AC0E09-8C28-43E2-BBC6-E2581F1B4356}"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C054E-A0A4-4670-9B45-860DEBD60180}" type="slidenum">
              <a:rPr lang="en-US" smtClean="0"/>
              <a:t>‹#›</a:t>
            </a:fld>
            <a:endParaRPr lang="en-US"/>
          </a:p>
        </p:txBody>
      </p:sp>
    </p:spTree>
    <p:extLst>
      <p:ext uri="{BB962C8B-B14F-4D97-AF65-F5344CB8AC3E}">
        <p14:creationId xmlns:p14="http://schemas.microsoft.com/office/powerpoint/2010/main" val="2721938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10128" y="6271006"/>
            <a:ext cx="441080" cy="365125"/>
          </a:xfrm>
        </p:spPr>
        <p:txBody>
          <a:bodyPr/>
          <a:lstStyle>
            <a:lvl1pPr algn="ctr">
              <a:defRPr/>
            </a:lvl1pPr>
          </a:lstStyle>
          <a:p>
            <a:fld id="{9BDFC6CA-7EF9-41E7-A554-FEB845A95311}" type="slidenum">
              <a:rPr lang="en-US" smtClean="0"/>
              <a:pPr/>
              <a:t>‹#›</a:t>
            </a:fld>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1901952"/>
          </a:xfrm>
          <a:prstGeom prst="rect">
            <a:avLst/>
          </a:prstGeom>
        </p:spPr>
      </p:pic>
      <p:sp>
        <p:nvSpPr>
          <p:cNvPr id="9" name="Hình chữ nhật: Góc Tròn 71">
            <a:extLst>
              <a:ext uri="{FF2B5EF4-FFF2-40B4-BE49-F238E27FC236}">
                <a16:creationId xmlns:a16="http://schemas.microsoft.com/office/drawing/2014/main" id="{C7935406-95CC-5E4F-95F3-7A19D4C15343}"/>
              </a:ext>
            </a:extLst>
          </p:cNvPr>
          <p:cNvSpPr/>
          <p:nvPr userDrawn="1"/>
        </p:nvSpPr>
        <p:spPr>
          <a:xfrm flipV="1">
            <a:off x="614723" y="458707"/>
            <a:ext cx="11521248" cy="365127"/>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ED1B2F"/>
              </a:solidFill>
              <a:latin typeface="FS PF BeauSans Pro Light" panose="02000500000000020004" pitchFamily="2" charset="0"/>
            </a:endParaRPr>
          </a:p>
        </p:txBody>
      </p:sp>
      <p:grpSp>
        <p:nvGrpSpPr>
          <p:cNvPr id="12" name="Group 11"/>
          <p:cNvGrpSpPr/>
          <p:nvPr userDrawn="1"/>
        </p:nvGrpSpPr>
        <p:grpSpPr>
          <a:xfrm>
            <a:off x="614722" y="37140"/>
            <a:ext cx="11521247" cy="365127"/>
            <a:chOff x="614722" y="37140"/>
            <a:chExt cx="11521247" cy="365127"/>
          </a:xfrm>
        </p:grpSpPr>
        <p:sp>
          <p:nvSpPr>
            <p:cNvPr id="7" name="Hình chữ nhật: Góc Tròn 71">
              <a:extLst>
                <a:ext uri="{FF2B5EF4-FFF2-40B4-BE49-F238E27FC236}">
                  <a16:creationId xmlns:a16="http://schemas.microsoft.com/office/drawing/2014/main" id="{CB589FE4-8FB7-314C-B2FF-728E0D65DFB8}"/>
                </a:ext>
              </a:extLst>
            </p:cNvPr>
            <p:cNvSpPr/>
            <p:nvPr userDrawn="1"/>
          </p:nvSpPr>
          <p:spPr>
            <a:xfrm>
              <a:off x="614722" y="37140"/>
              <a:ext cx="11521247" cy="365127"/>
            </a:xfrm>
            <a:prstGeom prst="roundRect">
              <a:avLst>
                <a:gd name="adj" fmla="val 50000"/>
              </a:avLst>
            </a:prstGeom>
            <a:solidFill>
              <a:srgbClr val="ED1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ED1B2F"/>
                </a:solidFill>
                <a:latin typeface="FS PF BeauSans Pro Light" panose="02000500000000020004" pitchFamily="2" charset="0"/>
              </a:endParaRPr>
            </a:p>
          </p:txBody>
        </p:sp>
        <p:sp>
          <p:nvSpPr>
            <p:cNvPr id="10" name="Hình chữ nhật 70">
              <a:extLst>
                <a:ext uri="{FF2B5EF4-FFF2-40B4-BE49-F238E27FC236}">
                  <a16:creationId xmlns:a16="http://schemas.microsoft.com/office/drawing/2014/main" id="{FDDCFA69-C02B-0242-9F2C-28BB4F9F855A}"/>
                </a:ext>
              </a:extLst>
            </p:cNvPr>
            <p:cNvSpPr/>
            <p:nvPr userDrawn="1"/>
          </p:nvSpPr>
          <p:spPr>
            <a:xfrm>
              <a:off x="614722" y="226132"/>
              <a:ext cx="5700474" cy="176066"/>
            </a:xfrm>
            <a:prstGeom prst="rect">
              <a:avLst/>
            </a:prstGeom>
            <a:solidFill>
              <a:srgbClr val="ED1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ED1B2F"/>
                </a:solidFill>
                <a:latin typeface="FS PF BeauSans Pro Light" panose="02000500000000020004" pitchFamily="2" charset="0"/>
              </a:endParaRPr>
            </a:p>
          </p:txBody>
        </p:sp>
      </p:grpSp>
      <p:grpSp>
        <p:nvGrpSpPr>
          <p:cNvPr id="13" name="Group 12"/>
          <p:cNvGrpSpPr/>
          <p:nvPr userDrawn="1"/>
        </p:nvGrpSpPr>
        <p:grpSpPr>
          <a:xfrm>
            <a:off x="67378" y="37141"/>
            <a:ext cx="486879" cy="365058"/>
            <a:chOff x="67378" y="37141"/>
            <a:chExt cx="486879" cy="365058"/>
          </a:xfrm>
        </p:grpSpPr>
        <p:sp>
          <p:nvSpPr>
            <p:cNvPr id="8" name="Hình chữ nhật: Góc Tròn 67">
              <a:extLst>
                <a:ext uri="{FF2B5EF4-FFF2-40B4-BE49-F238E27FC236}">
                  <a16:creationId xmlns:a16="http://schemas.microsoft.com/office/drawing/2014/main" id="{4E884D79-F4F7-C54D-9B15-66DAB4217059}"/>
                </a:ext>
              </a:extLst>
            </p:cNvPr>
            <p:cNvSpPr/>
            <p:nvPr userDrawn="1"/>
          </p:nvSpPr>
          <p:spPr>
            <a:xfrm>
              <a:off x="67378" y="37141"/>
              <a:ext cx="486879" cy="365058"/>
            </a:xfrm>
            <a:prstGeom prst="roundRect">
              <a:avLst>
                <a:gd name="adj" fmla="val 50000"/>
              </a:avLst>
            </a:prstGeom>
            <a:solidFill>
              <a:srgbClr val="ED1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S PF BeauSans Pro Light" panose="02000500000000020004" pitchFamily="2" charset="0"/>
              </a:endParaRPr>
            </a:p>
          </p:txBody>
        </p:sp>
        <p:sp>
          <p:nvSpPr>
            <p:cNvPr id="11" name="Hình chữ nhật 66">
              <a:extLst>
                <a:ext uri="{FF2B5EF4-FFF2-40B4-BE49-F238E27FC236}">
                  <a16:creationId xmlns:a16="http://schemas.microsoft.com/office/drawing/2014/main" id="{11932C43-B8DB-7E49-B24A-CE5B81339A37}"/>
                </a:ext>
              </a:extLst>
            </p:cNvPr>
            <p:cNvSpPr/>
            <p:nvPr userDrawn="1"/>
          </p:nvSpPr>
          <p:spPr>
            <a:xfrm>
              <a:off x="301080" y="242700"/>
              <a:ext cx="253176" cy="159499"/>
            </a:xfrm>
            <a:prstGeom prst="rect">
              <a:avLst/>
            </a:prstGeom>
            <a:solidFill>
              <a:srgbClr val="ED1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S PF BeauSans Pro Light" panose="02000500000000020004" pitchFamily="2" charset="0"/>
              </a:endParaRPr>
            </a:p>
          </p:txBody>
        </p:sp>
      </p:grpSp>
      <p:sp>
        <p:nvSpPr>
          <p:cNvPr id="19" name="Title 18"/>
          <p:cNvSpPr>
            <a:spLocks noGrp="1"/>
          </p:cNvSpPr>
          <p:nvPr>
            <p:ph type="title" hasCustomPrompt="1"/>
          </p:nvPr>
        </p:nvSpPr>
        <p:spPr>
          <a:xfrm>
            <a:off x="762000" y="37140"/>
            <a:ext cx="10515600" cy="365058"/>
          </a:xfrm>
        </p:spPr>
        <p:txBody>
          <a:bodyPr>
            <a:normAutofit/>
          </a:bodyPr>
          <a:lstStyle>
            <a:lvl1pPr>
              <a:lnSpc>
                <a:spcPct val="100000"/>
              </a:lnSpc>
              <a:defRPr sz="1800" b="1" baseline="0">
                <a:solidFill>
                  <a:schemeClr val="bg1"/>
                </a:solidFill>
                <a:latin typeface="FS PF BeauSans Pro" panose="020B0604020202020204" charset="0"/>
                <a:cs typeface="FS PF BeauSans Pro" panose="020B0604020202020204" charset="0"/>
              </a:defRPr>
            </a:lvl1pPr>
          </a:lstStyle>
          <a:p>
            <a:r>
              <a:rPr lang="en-US"/>
              <a:t>Tiêu đề chính</a:t>
            </a:r>
          </a:p>
        </p:txBody>
      </p:sp>
      <p:sp>
        <p:nvSpPr>
          <p:cNvPr id="21" name="Text Placeholder 20"/>
          <p:cNvSpPr>
            <a:spLocks noGrp="1"/>
          </p:cNvSpPr>
          <p:nvPr>
            <p:ph type="body" sz="quarter" idx="13" hasCustomPrompt="1"/>
          </p:nvPr>
        </p:nvSpPr>
        <p:spPr>
          <a:xfrm>
            <a:off x="762000" y="503237"/>
            <a:ext cx="6736080" cy="276066"/>
          </a:xfrm>
        </p:spPr>
        <p:txBody>
          <a:bodyPr>
            <a:noAutofit/>
          </a:bodyPr>
          <a:lstStyle>
            <a:lvl1pPr marL="0" indent="0">
              <a:buNone/>
              <a:defRPr sz="1600" baseline="0">
                <a:solidFill>
                  <a:schemeClr val="bg1"/>
                </a:solidFill>
                <a:latin typeface="FS PF BeauSans Pro Light" panose="02000500000000020004" charset="0"/>
                <a:cs typeface="FS PF BeauSans Pro" panose="020B0604020202020204" charset="0"/>
              </a:defRPr>
            </a:lvl1pPr>
            <a:lvl2pPr>
              <a:defRPr sz="1600">
                <a:latin typeface="FS PF BeauSans Pro Light" panose="02000500000000020004" charset="0"/>
                <a:cs typeface="FS PF BeauSans Pro" panose="020B0604020202020204" charset="0"/>
              </a:defRPr>
            </a:lvl2pPr>
            <a:lvl3pPr>
              <a:defRPr sz="1600">
                <a:latin typeface="FS PF BeauSans Pro Light" panose="02000500000000020004" charset="0"/>
                <a:cs typeface="FS PF BeauSans Pro" panose="020B0604020202020204" charset="0"/>
              </a:defRPr>
            </a:lvl3pPr>
            <a:lvl4pPr>
              <a:defRPr sz="1600">
                <a:latin typeface="FS PF BeauSans Pro Light" panose="02000500000000020004" charset="0"/>
                <a:cs typeface="FS PF BeauSans Pro" panose="020B0604020202020204" charset="0"/>
              </a:defRPr>
            </a:lvl4pPr>
            <a:lvl5pPr>
              <a:defRPr sz="1600">
                <a:latin typeface="FS PF BeauSans Pro Light" panose="02000500000000020004" charset="0"/>
                <a:cs typeface="FS PF BeauSans Pro" panose="020B0604020202020204" charset="0"/>
              </a:defRPr>
            </a:lvl5pPr>
          </a:lstStyle>
          <a:p>
            <a:pPr lvl="0"/>
            <a:r>
              <a:rPr lang="en-US"/>
              <a:t>Tiêu đề phụ</a:t>
            </a:r>
          </a:p>
        </p:txBody>
      </p:sp>
      <p:sp>
        <p:nvSpPr>
          <p:cNvPr id="23" name="Text Placeholder 22"/>
          <p:cNvSpPr>
            <a:spLocks noGrp="1"/>
          </p:cNvSpPr>
          <p:nvPr>
            <p:ph type="body" sz="quarter" idx="14" hasCustomPrompt="1"/>
          </p:nvPr>
        </p:nvSpPr>
        <p:spPr>
          <a:xfrm>
            <a:off x="141402" y="37141"/>
            <a:ext cx="399681" cy="365058"/>
          </a:xfrm>
        </p:spPr>
        <p:txBody>
          <a:bodyPr>
            <a:noAutofit/>
          </a:bodyPr>
          <a:lstStyle>
            <a:lvl1pPr marL="0" indent="0">
              <a:buNone/>
              <a:defRPr sz="2400" b="1">
                <a:solidFill>
                  <a:schemeClr val="bg1"/>
                </a:solidFill>
                <a:latin typeface="FS PF BeauSans Pro" panose="020B0604020202020204" charset="0"/>
                <a:cs typeface="FS PF BeauSans Pro" panose="020B0604020202020204" charset="0"/>
              </a:defRPr>
            </a:lvl1pPr>
            <a:lvl2pPr>
              <a:defRPr>
                <a:latin typeface="FS PF BeauSans Pro" panose="020B0604020202020204" charset="0"/>
                <a:cs typeface="FS PF BeauSans Pro" panose="020B0604020202020204" charset="0"/>
              </a:defRPr>
            </a:lvl2pPr>
            <a:lvl3pPr>
              <a:defRPr>
                <a:latin typeface="FS PF BeauSans Pro" panose="020B0604020202020204" charset="0"/>
                <a:cs typeface="FS PF BeauSans Pro" panose="020B0604020202020204" charset="0"/>
              </a:defRPr>
            </a:lvl3pPr>
            <a:lvl4pPr>
              <a:defRPr>
                <a:latin typeface="FS PF BeauSans Pro" panose="020B0604020202020204" charset="0"/>
                <a:cs typeface="FS PF BeauSans Pro" panose="020B0604020202020204" charset="0"/>
              </a:defRPr>
            </a:lvl4pPr>
            <a:lvl5pPr>
              <a:defRPr>
                <a:latin typeface="FS PF BeauSans Pro" panose="020B0604020202020204" charset="0"/>
                <a:cs typeface="FS PF BeauSans Pro" panose="020B0604020202020204" charset="0"/>
              </a:defRPr>
            </a:lvl5pPr>
          </a:lstStyle>
          <a:p>
            <a:pPr lvl="0"/>
            <a:r>
              <a:rPr lang="en-US"/>
              <a:t>1</a:t>
            </a:r>
          </a:p>
        </p:txBody>
      </p:sp>
    </p:spTree>
    <p:extLst>
      <p:ext uri="{BB962C8B-B14F-4D97-AF65-F5344CB8AC3E}">
        <p14:creationId xmlns:p14="http://schemas.microsoft.com/office/powerpoint/2010/main" val="3330082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49AD-7F8E-4BC8-A21C-3296E4DB5EEC}"/>
              </a:ext>
            </a:extLst>
          </p:cNvPr>
          <p:cNvSpPr>
            <a:spLocks noGrp="1"/>
          </p:cNvSpPr>
          <p:nvPr>
            <p:ph type="title"/>
          </p:nvPr>
        </p:nvSpPr>
        <p:spPr>
          <a:xfrm>
            <a:off x="6871443" y="1827766"/>
            <a:ext cx="4877212" cy="3242679"/>
          </a:xfrm>
          <a:prstGeom prst="rect">
            <a:avLst/>
          </a:prstGeom>
        </p:spPr>
        <p:txBody>
          <a:bodyPr anchor="ctr"/>
          <a:lstStyle>
            <a:lvl1pPr>
              <a:defRPr>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pic>
        <p:nvPicPr>
          <p:cNvPr id="35" name="Picture 34">
            <a:extLst>
              <a:ext uri="{FF2B5EF4-FFF2-40B4-BE49-F238E27FC236}">
                <a16:creationId xmlns:a16="http://schemas.microsoft.com/office/drawing/2014/main" id="{5AF65182-E679-442E-B73B-4DE860AD6A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62" t="1074" r="42687" b="-1074"/>
          <a:stretch/>
        </p:blipFill>
        <p:spPr>
          <a:xfrm>
            <a:off x="-12701" y="9424"/>
            <a:ext cx="6108701" cy="6354431"/>
          </a:xfrm>
          <a:prstGeom prst="rect">
            <a:avLst/>
          </a:prstGeom>
        </p:spPr>
      </p:pic>
      <p:sp>
        <p:nvSpPr>
          <p:cNvPr id="8" name="Google Shape;754;p47">
            <a:extLst>
              <a:ext uri="{FF2B5EF4-FFF2-40B4-BE49-F238E27FC236}">
                <a16:creationId xmlns:a16="http://schemas.microsoft.com/office/drawing/2014/main" id="{FA97A81F-50DA-45BC-86BB-CF3CD932404B}"/>
              </a:ext>
            </a:extLst>
          </p:cNvPr>
          <p:cNvSpPr/>
          <p:nvPr userDrawn="1"/>
        </p:nvSpPr>
        <p:spPr>
          <a:xfrm>
            <a:off x="-13580" y="-1"/>
            <a:ext cx="6108700" cy="6288785"/>
          </a:xfrm>
          <a:prstGeom prst="rect">
            <a:avLst/>
          </a:prstGeom>
          <a:solidFill>
            <a:srgbClr val="D0CECE">
              <a:alpha val="66000"/>
            </a:srgbClr>
          </a:solidFill>
          <a:ln w="12700">
            <a:miter lim="400000"/>
          </a:ln>
        </p:spPr>
        <p:txBody>
          <a:bodyPr lIns="45719" rIns="45719" anchor="ctr"/>
          <a:lstStyle/>
          <a:p>
            <a:pPr algn="ctr"/>
            <a:endParaRPr dirty="0"/>
          </a:p>
        </p:txBody>
      </p:sp>
      <p:grpSp>
        <p:nvGrpSpPr>
          <p:cNvPr id="10" name="Google Shape;756;p47">
            <a:extLst>
              <a:ext uri="{FF2B5EF4-FFF2-40B4-BE49-F238E27FC236}">
                <a16:creationId xmlns:a16="http://schemas.microsoft.com/office/drawing/2014/main" id="{39BF5C37-2F8D-4FAF-AAAF-EA3C9D975B2C}"/>
              </a:ext>
            </a:extLst>
          </p:cNvPr>
          <p:cNvGrpSpPr/>
          <p:nvPr userDrawn="1"/>
        </p:nvGrpSpPr>
        <p:grpSpPr>
          <a:xfrm>
            <a:off x="5642077" y="1827768"/>
            <a:ext cx="906091" cy="3242677"/>
            <a:chOff x="0" y="0"/>
            <a:chExt cx="906090" cy="3242676"/>
          </a:xfrm>
        </p:grpSpPr>
        <p:sp>
          <p:nvSpPr>
            <p:cNvPr id="11" name="Google Shape;757;p47">
              <a:extLst>
                <a:ext uri="{FF2B5EF4-FFF2-40B4-BE49-F238E27FC236}">
                  <a16:creationId xmlns:a16="http://schemas.microsoft.com/office/drawing/2014/main" id="{9570D7D7-82DC-412D-82D1-343979659E23}"/>
                </a:ext>
              </a:extLst>
            </p:cNvPr>
            <p:cNvSpPr/>
            <p:nvPr/>
          </p:nvSpPr>
          <p:spPr>
            <a:xfrm>
              <a:off x="-1" y="-1"/>
              <a:ext cx="906092" cy="906091"/>
            </a:xfrm>
            <a:prstGeom prst="ellipse">
              <a:avLst/>
            </a:prstGeom>
            <a:solidFill>
              <a:srgbClr val="595959"/>
            </a:solidFill>
            <a:ln w="12700" cap="flat">
              <a:noFill/>
              <a:miter lim="400000"/>
            </a:ln>
            <a:effectLst/>
          </p:spPr>
          <p:txBody>
            <a:bodyPr wrap="square" lIns="45719" tIns="45719" rIns="45719" bIns="45719" numCol="1" anchor="ctr">
              <a:noAutofit/>
            </a:bodyPr>
            <a:lstStyle/>
            <a:p>
              <a:endParaRPr/>
            </a:p>
          </p:txBody>
        </p:sp>
        <p:sp>
          <p:nvSpPr>
            <p:cNvPr id="12" name="Google Shape;758;p47">
              <a:extLst>
                <a:ext uri="{FF2B5EF4-FFF2-40B4-BE49-F238E27FC236}">
                  <a16:creationId xmlns:a16="http://schemas.microsoft.com/office/drawing/2014/main" id="{6592437B-442A-45F1-AF04-133340861CBC}"/>
                </a:ext>
              </a:extLst>
            </p:cNvPr>
            <p:cNvSpPr/>
            <p:nvPr/>
          </p:nvSpPr>
          <p:spPr>
            <a:xfrm>
              <a:off x="-1" y="1168293"/>
              <a:ext cx="906092" cy="906091"/>
            </a:xfrm>
            <a:prstGeom prst="ellipse">
              <a:avLst/>
            </a:prstGeom>
            <a:solidFill>
              <a:srgbClr val="595959"/>
            </a:solidFill>
            <a:ln w="12700" cap="flat">
              <a:noFill/>
              <a:miter lim="400000"/>
            </a:ln>
            <a:effectLst/>
          </p:spPr>
          <p:txBody>
            <a:bodyPr wrap="square" lIns="45719" tIns="45719" rIns="45719" bIns="45719" numCol="1" anchor="ctr">
              <a:noAutofit/>
            </a:bodyPr>
            <a:lstStyle/>
            <a:p>
              <a:endParaRPr/>
            </a:p>
          </p:txBody>
        </p:sp>
        <p:sp>
          <p:nvSpPr>
            <p:cNvPr id="13" name="Google Shape;759;p47">
              <a:extLst>
                <a:ext uri="{FF2B5EF4-FFF2-40B4-BE49-F238E27FC236}">
                  <a16:creationId xmlns:a16="http://schemas.microsoft.com/office/drawing/2014/main" id="{D32765E2-4372-413C-A11F-1A648A5F75E8}"/>
                </a:ext>
              </a:extLst>
            </p:cNvPr>
            <p:cNvSpPr/>
            <p:nvPr/>
          </p:nvSpPr>
          <p:spPr>
            <a:xfrm>
              <a:off x="-1" y="2336586"/>
              <a:ext cx="906092" cy="906091"/>
            </a:xfrm>
            <a:prstGeom prst="ellipse">
              <a:avLst/>
            </a:prstGeom>
            <a:solidFill>
              <a:srgbClr val="595959"/>
            </a:solidFill>
            <a:ln w="12700" cap="flat">
              <a:noFill/>
              <a:miter lim="400000"/>
            </a:ln>
            <a:effectLst/>
          </p:spPr>
          <p:txBody>
            <a:bodyPr wrap="square" lIns="45719" tIns="45719" rIns="45719" bIns="45719" numCol="1" anchor="ctr">
              <a:noAutofit/>
            </a:bodyPr>
            <a:lstStyle/>
            <a:p>
              <a:endParaRPr/>
            </a:p>
          </p:txBody>
        </p:sp>
      </p:grpSp>
      <p:grpSp>
        <p:nvGrpSpPr>
          <p:cNvPr id="14" name="Google Shape;767;p47">
            <a:extLst>
              <a:ext uri="{FF2B5EF4-FFF2-40B4-BE49-F238E27FC236}">
                <a16:creationId xmlns:a16="http://schemas.microsoft.com/office/drawing/2014/main" id="{23A1D36D-125A-44F6-9797-6CA906FE9937}"/>
              </a:ext>
            </a:extLst>
          </p:cNvPr>
          <p:cNvGrpSpPr/>
          <p:nvPr userDrawn="1"/>
        </p:nvGrpSpPr>
        <p:grpSpPr>
          <a:xfrm>
            <a:off x="5893054" y="3268096"/>
            <a:ext cx="430094" cy="362489"/>
            <a:chOff x="0" y="0"/>
            <a:chExt cx="430092" cy="362488"/>
          </a:xfrm>
        </p:grpSpPr>
        <p:sp>
          <p:nvSpPr>
            <p:cNvPr id="15" name="Google Shape;768;p47">
              <a:extLst>
                <a:ext uri="{FF2B5EF4-FFF2-40B4-BE49-F238E27FC236}">
                  <a16:creationId xmlns:a16="http://schemas.microsoft.com/office/drawing/2014/main" id="{61A5B9D8-5A4E-44DA-9E96-C92EEF2ED880}"/>
                </a:ext>
              </a:extLst>
            </p:cNvPr>
            <p:cNvSpPr/>
            <p:nvPr/>
          </p:nvSpPr>
          <p:spPr>
            <a:xfrm>
              <a:off x="34371" y="222301"/>
              <a:ext cx="68288" cy="140159"/>
            </a:xfrm>
            <a:custGeom>
              <a:avLst/>
              <a:gdLst/>
              <a:ahLst/>
              <a:cxnLst>
                <a:cxn ang="0">
                  <a:pos x="wd2" y="hd2"/>
                </a:cxn>
                <a:cxn ang="5400000">
                  <a:pos x="wd2" y="hd2"/>
                </a:cxn>
                <a:cxn ang="10800000">
                  <a:pos x="wd2" y="hd2"/>
                </a:cxn>
                <a:cxn ang="16200000">
                  <a:pos x="wd2" y="hd2"/>
                </a:cxn>
              </a:cxnLst>
              <a:rect l="0" t="0" r="r" b="b"/>
              <a:pathLst>
                <a:path w="21600" h="21600" extrusionOk="0">
                  <a:moveTo>
                    <a:pt x="21565" y="0"/>
                  </a:moveTo>
                  <a:lnTo>
                    <a:pt x="21600" y="361"/>
                  </a:lnTo>
                  <a:lnTo>
                    <a:pt x="21600" y="19139"/>
                  </a:lnTo>
                  <a:lnTo>
                    <a:pt x="21529" y="19638"/>
                  </a:lnTo>
                  <a:lnTo>
                    <a:pt x="21246" y="20103"/>
                  </a:lnTo>
                  <a:lnTo>
                    <a:pt x="20751" y="20516"/>
                  </a:lnTo>
                  <a:lnTo>
                    <a:pt x="20115" y="20877"/>
                  </a:lnTo>
                  <a:lnTo>
                    <a:pt x="19373" y="21187"/>
                  </a:lnTo>
                  <a:lnTo>
                    <a:pt x="18524" y="21428"/>
                  </a:lnTo>
                  <a:lnTo>
                    <a:pt x="17570" y="21565"/>
                  </a:lnTo>
                  <a:lnTo>
                    <a:pt x="16545" y="21600"/>
                  </a:lnTo>
                  <a:lnTo>
                    <a:pt x="5091" y="21600"/>
                  </a:lnTo>
                  <a:lnTo>
                    <a:pt x="4065" y="21565"/>
                  </a:lnTo>
                  <a:lnTo>
                    <a:pt x="3111" y="21428"/>
                  </a:lnTo>
                  <a:lnTo>
                    <a:pt x="2227" y="21187"/>
                  </a:lnTo>
                  <a:lnTo>
                    <a:pt x="1485" y="20877"/>
                  </a:lnTo>
                  <a:lnTo>
                    <a:pt x="884" y="20516"/>
                  </a:lnTo>
                  <a:lnTo>
                    <a:pt x="389" y="20103"/>
                  </a:lnTo>
                  <a:lnTo>
                    <a:pt x="106" y="19638"/>
                  </a:lnTo>
                  <a:lnTo>
                    <a:pt x="0" y="19139"/>
                  </a:lnTo>
                  <a:lnTo>
                    <a:pt x="0" y="9931"/>
                  </a:lnTo>
                  <a:lnTo>
                    <a:pt x="1308" y="9621"/>
                  </a:lnTo>
                  <a:lnTo>
                    <a:pt x="2510" y="9208"/>
                  </a:lnTo>
                  <a:lnTo>
                    <a:pt x="3570" y="8760"/>
                  </a:lnTo>
                  <a:lnTo>
                    <a:pt x="21565"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sp>
          <p:nvSpPr>
            <p:cNvPr id="16" name="Google Shape;769;p47">
              <a:extLst>
                <a:ext uri="{FF2B5EF4-FFF2-40B4-BE49-F238E27FC236}">
                  <a16:creationId xmlns:a16="http://schemas.microsoft.com/office/drawing/2014/main" id="{C9CA352F-66D7-4EDD-960C-388F6855D637}"/>
                </a:ext>
              </a:extLst>
            </p:cNvPr>
            <p:cNvSpPr/>
            <p:nvPr/>
          </p:nvSpPr>
          <p:spPr>
            <a:xfrm>
              <a:off x="-1" y="46201"/>
              <a:ext cx="430094" cy="241936"/>
            </a:xfrm>
            <a:custGeom>
              <a:avLst/>
              <a:gdLst/>
              <a:ahLst/>
              <a:cxnLst>
                <a:cxn ang="0">
                  <a:pos x="wd2" y="hd2"/>
                </a:cxn>
                <a:cxn ang="5400000">
                  <a:pos x="wd2" y="hd2"/>
                </a:cxn>
                <a:cxn ang="10800000">
                  <a:pos x="wd2" y="hd2"/>
                </a:cxn>
                <a:cxn ang="16200000">
                  <a:pos x="wd2" y="hd2"/>
                </a:cxn>
              </a:cxnLst>
              <a:rect l="0" t="0" r="r" b="b"/>
              <a:pathLst>
                <a:path w="21600" h="21600" extrusionOk="0">
                  <a:moveTo>
                    <a:pt x="21056" y="0"/>
                  </a:moveTo>
                  <a:lnTo>
                    <a:pt x="21107" y="0"/>
                  </a:lnTo>
                  <a:lnTo>
                    <a:pt x="21247" y="20"/>
                  </a:lnTo>
                  <a:lnTo>
                    <a:pt x="21365" y="80"/>
                  </a:lnTo>
                  <a:lnTo>
                    <a:pt x="21454" y="169"/>
                  </a:lnTo>
                  <a:lnTo>
                    <a:pt x="21522" y="299"/>
                  </a:lnTo>
                  <a:lnTo>
                    <a:pt x="21566" y="479"/>
                  </a:lnTo>
                  <a:lnTo>
                    <a:pt x="21594" y="688"/>
                  </a:lnTo>
                  <a:lnTo>
                    <a:pt x="21600" y="927"/>
                  </a:lnTo>
                  <a:lnTo>
                    <a:pt x="21516" y="4118"/>
                  </a:lnTo>
                  <a:lnTo>
                    <a:pt x="21432" y="7310"/>
                  </a:lnTo>
                  <a:lnTo>
                    <a:pt x="21421" y="7489"/>
                  </a:lnTo>
                  <a:lnTo>
                    <a:pt x="21404" y="7679"/>
                  </a:lnTo>
                  <a:lnTo>
                    <a:pt x="21370" y="7838"/>
                  </a:lnTo>
                  <a:lnTo>
                    <a:pt x="21320" y="7998"/>
                  </a:lnTo>
                  <a:lnTo>
                    <a:pt x="21247" y="8137"/>
                  </a:lnTo>
                  <a:lnTo>
                    <a:pt x="21146" y="8247"/>
                  </a:lnTo>
                  <a:lnTo>
                    <a:pt x="21056" y="8317"/>
                  </a:lnTo>
                  <a:lnTo>
                    <a:pt x="20972" y="8347"/>
                  </a:lnTo>
                  <a:lnTo>
                    <a:pt x="20888" y="8317"/>
                  </a:lnTo>
                  <a:lnTo>
                    <a:pt x="20815" y="8267"/>
                  </a:lnTo>
                  <a:lnTo>
                    <a:pt x="20742" y="8177"/>
                  </a:lnTo>
                  <a:lnTo>
                    <a:pt x="20681" y="8077"/>
                  </a:lnTo>
                  <a:lnTo>
                    <a:pt x="20619" y="7968"/>
                  </a:lnTo>
                  <a:lnTo>
                    <a:pt x="19509" y="6013"/>
                  </a:lnTo>
                  <a:lnTo>
                    <a:pt x="15710" y="12774"/>
                  </a:lnTo>
                  <a:lnTo>
                    <a:pt x="15407" y="13313"/>
                  </a:lnTo>
                  <a:lnTo>
                    <a:pt x="14667" y="14629"/>
                  </a:lnTo>
                  <a:lnTo>
                    <a:pt x="11175" y="20832"/>
                  </a:lnTo>
                  <a:lnTo>
                    <a:pt x="10979" y="21181"/>
                  </a:lnTo>
                  <a:lnTo>
                    <a:pt x="10850" y="21370"/>
                  </a:lnTo>
                  <a:lnTo>
                    <a:pt x="10710" y="21500"/>
                  </a:lnTo>
                  <a:lnTo>
                    <a:pt x="10559" y="21580"/>
                  </a:lnTo>
                  <a:lnTo>
                    <a:pt x="10408" y="21600"/>
                  </a:lnTo>
                  <a:lnTo>
                    <a:pt x="10251" y="21580"/>
                  </a:lnTo>
                  <a:lnTo>
                    <a:pt x="10105" y="21500"/>
                  </a:lnTo>
                  <a:lnTo>
                    <a:pt x="9965" y="21370"/>
                  </a:lnTo>
                  <a:lnTo>
                    <a:pt x="9836" y="21181"/>
                  </a:lnTo>
                  <a:lnTo>
                    <a:pt x="5240" y="13014"/>
                  </a:lnTo>
                  <a:lnTo>
                    <a:pt x="1580" y="19516"/>
                  </a:lnTo>
                  <a:lnTo>
                    <a:pt x="1452" y="19705"/>
                  </a:lnTo>
                  <a:lnTo>
                    <a:pt x="1311" y="19835"/>
                  </a:lnTo>
                  <a:lnTo>
                    <a:pt x="1160" y="19915"/>
                  </a:lnTo>
                  <a:lnTo>
                    <a:pt x="1009" y="19934"/>
                  </a:lnTo>
                  <a:lnTo>
                    <a:pt x="852" y="19915"/>
                  </a:lnTo>
                  <a:lnTo>
                    <a:pt x="701" y="19835"/>
                  </a:lnTo>
                  <a:lnTo>
                    <a:pt x="560" y="19705"/>
                  </a:lnTo>
                  <a:lnTo>
                    <a:pt x="431" y="19516"/>
                  </a:lnTo>
                  <a:lnTo>
                    <a:pt x="235" y="19167"/>
                  </a:lnTo>
                  <a:lnTo>
                    <a:pt x="129" y="18937"/>
                  </a:lnTo>
                  <a:lnTo>
                    <a:pt x="62" y="18688"/>
                  </a:lnTo>
                  <a:lnTo>
                    <a:pt x="11" y="18419"/>
                  </a:lnTo>
                  <a:lnTo>
                    <a:pt x="0" y="18159"/>
                  </a:lnTo>
                  <a:lnTo>
                    <a:pt x="0" y="18139"/>
                  </a:lnTo>
                  <a:lnTo>
                    <a:pt x="11" y="17880"/>
                  </a:lnTo>
                  <a:lnTo>
                    <a:pt x="62" y="17611"/>
                  </a:lnTo>
                  <a:lnTo>
                    <a:pt x="129" y="17352"/>
                  </a:lnTo>
                  <a:lnTo>
                    <a:pt x="235" y="17132"/>
                  </a:lnTo>
                  <a:lnTo>
                    <a:pt x="4668" y="9254"/>
                  </a:lnTo>
                  <a:lnTo>
                    <a:pt x="4792" y="9075"/>
                  </a:lnTo>
                  <a:lnTo>
                    <a:pt x="4938" y="8935"/>
                  </a:lnTo>
                  <a:lnTo>
                    <a:pt x="5089" y="8865"/>
                  </a:lnTo>
                  <a:lnTo>
                    <a:pt x="5240" y="8835"/>
                  </a:lnTo>
                  <a:lnTo>
                    <a:pt x="5397" y="8855"/>
                  </a:lnTo>
                  <a:lnTo>
                    <a:pt x="5543" y="8935"/>
                  </a:lnTo>
                  <a:lnTo>
                    <a:pt x="5683" y="9065"/>
                  </a:lnTo>
                  <a:lnTo>
                    <a:pt x="5812" y="9254"/>
                  </a:lnTo>
                  <a:lnTo>
                    <a:pt x="10408" y="17421"/>
                  </a:lnTo>
                  <a:lnTo>
                    <a:pt x="14062" y="10930"/>
                  </a:lnTo>
                  <a:lnTo>
                    <a:pt x="14364" y="10391"/>
                  </a:lnTo>
                  <a:lnTo>
                    <a:pt x="17755" y="4368"/>
                  </a:lnTo>
                  <a:lnTo>
                    <a:pt x="18176" y="3620"/>
                  </a:lnTo>
                  <a:lnTo>
                    <a:pt x="17604" y="2633"/>
                  </a:lnTo>
                  <a:lnTo>
                    <a:pt x="17043" y="1615"/>
                  </a:lnTo>
                  <a:lnTo>
                    <a:pt x="16982" y="1526"/>
                  </a:lnTo>
                  <a:lnTo>
                    <a:pt x="16937" y="1416"/>
                  </a:lnTo>
                  <a:lnTo>
                    <a:pt x="16898" y="1306"/>
                  </a:lnTo>
                  <a:lnTo>
                    <a:pt x="16864" y="1187"/>
                  </a:lnTo>
                  <a:lnTo>
                    <a:pt x="16853" y="1057"/>
                  </a:lnTo>
                  <a:lnTo>
                    <a:pt x="16864" y="917"/>
                  </a:lnTo>
                  <a:lnTo>
                    <a:pt x="16898" y="758"/>
                  </a:lnTo>
                  <a:lnTo>
                    <a:pt x="16959" y="578"/>
                  </a:lnTo>
                  <a:lnTo>
                    <a:pt x="17021" y="469"/>
                  </a:lnTo>
                  <a:lnTo>
                    <a:pt x="17111" y="379"/>
                  </a:lnTo>
                  <a:lnTo>
                    <a:pt x="17195" y="339"/>
                  </a:lnTo>
                  <a:lnTo>
                    <a:pt x="17284" y="329"/>
                  </a:lnTo>
                  <a:lnTo>
                    <a:pt x="17374" y="309"/>
                  </a:lnTo>
                  <a:lnTo>
                    <a:pt x="21056"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sp>
          <p:nvSpPr>
            <p:cNvPr id="17" name="Google Shape;770;p47">
              <a:extLst>
                <a:ext uri="{FF2B5EF4-FFF2-40B4-BE49-F238E27FC236}">
                  <a16:creationId xmlns:a16="http://schemas.microsoft.com/office/drawing/2014/main" id="{BAEB329B-B911-4379-80EF-6A0348C3C697}"/>
                </a:ext>
              </a:extLst>
            </p:cNvPr>
            <p:cNvSpPr/>
            <p:nvPr/>
          </p:nvSpPr>
          <p:spPr>
            <a:xfrm>
              <a:off x="162485" y="-1"/>
              <a:ext cx="91528" cy="176770"/>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11669" y="0"/>
                  </a:lnTo>
                  <a:lnTo>
                    <a:pt x="12249" y="27"/>
                  </a:lnTo>
                  <a:lnTo>
                    <a:pt x="12696" y="55"/>
                  </a:lnTo>
                  <a:lnTo>
                    <a:pt x="13039" y="123"/>
                  </a:lnTo>
                  <a:lnTo>
                    <a:pt x="13250" y="232"/>
                  </a:lnTo>
                  <a:lnTo>
                    <a:pt x="13381" y="409"/>
                  </a:lnTo>
                  <a:lnTo>
                    <a:pt x="13434" y="641"/>
                  </a:lnTo>
                  <a:lnTo>
                    <a:pt x="13460" y="955"/>
                  </a:lnTo>
                  <a:lnTo>
                    <a:pt x="13513" y="1364"/>
                  </a:lnTo>
                  <a:lnTo>
                    <a:pt x="13513" y="1677"/>
                  </a:lnTo>
                  <a:lnTo>
                    <a:pt x="13539" y="1909"/>
                  </a:lnTo>
                  <a:lnTo>
                    <a:pt x="13592" y="2086"/>
                  </a:lnTo>
                  <a:lnTo>
                    <a:pt x="13724" y="2223"/>
                  </a:lnTo>
                  <a:lnTo>
                    <a:pt x="13935" y="2291"/>
                  </a:lnTo>
                  <a:lnTo>
                    <a:pt x="14277" y="2359"/>
                  </a:lnTo>
                  <a:lnTo>
                    <a:pt x="14725" y="2427"/>
                  </a:lnTo>
                  <a:lnTo>
                    <a:pt x="15357" y="2468"/>
                  </a:lnTo>
                  <a:lnTo>
                    <a:pt x="16727" y="2618"/>
                  </a:lnTo>
                  <a:lnTo>
                    <a:pt x="18096" y="2823"/>
                  </a:lnTo>
                  <a:lnTo>
                    <a:pt x="19414" y="3095"/>
                  </a:lnTo>
                  <a:lnTo>
                    <a:pt x="19782" y="3205"/>
                  </a:lnTo>
                  <a:lnTo>
                    <a:pt x="20046" y="3327"/>
                  </a:lnTo>
                  <a:lnTo>
                    <a:pt x="20204" y="3504"/>
                  </a:lnTo>
                  <a:lnTo>
                    <a:pt x="20283" y="3695"/>
                  </a:lnTo>
                  <a:lnTo>
                    <a:pt x="20177" y="3900"/>
                  </a:lnTo>
                  <a:lnTo>
                    <a:pt x="19677" y="4800"/>
                  </a:lnTo>
                  <a:lnTo>
                    <a:pt x="19176" y="5673"/>
                  </a:lnTo>
                  <a:lnTo>
                    <a:pt x="19018" y="5905"/>
                  </a:lnTo>
                  <a:lnTo>
                    <a:pt x="18808" y="6068"/>
                  </a:lnTo>
                  <a:lnTo>
                    <a:pt x="18571" y="6164"/>
                  </a:lnTo>
                  <a:lnTo>
                    <a:pt x="18307" y="6177"/>
                  </a:lnTo>
                  <a:lnTo>
                    <a:pt x="17938" y="6150"/>
                  </a:lnTo>
                  <a:lnTo>
                    <a:pt x="17464" y="6041"/>
                  </a:lnTo>
                  <a:lnTo>
                    <a:pt x="15910" y="5714"/>
                  </a:lnTo>
                  <a:lnTo>
                    <a:pt x="14303" y="5495"/>
                  </a:lnTo>
                  <a:lnTo>
                    <a:pt x="12670" y="5386"/>
                  </a:lnTo>
                  <a:lnTo>
                    <a:pt x="11011" y="5386"/>
                  </a:lnTo>
                  <a:lnTo>
                    <a:pt x="10431" y="5414"/>
                  </a:lnTo>
                  <a:lnTo>
                    <a:pt x="9852" y="5482"/>
                  </a:lnTo>
                  <a:lnTo>
                    <a:pt x="9298" y="5577"/>
                  </a:lnTo>
                  <a:lnTo>
                    <a:pt x="8693" y="5741"/>
                  </a:lnTo>
                  <a:lnTo>
                    <a:pt x="8245" y="5959"/>
                  </a:lnTo>
                  <a:lnTo>
                    <a:pt x="7902" y="6191"/>
                  </a:lnTo>
                  <a:lnTo>
                    <a:pt x="7692" y="6464"/>
                  </a:lnTo>
                  <a:lnTo>
                    <a:pt x="7586" y="6736"/>
                  </a:lnTo>
                  <a:lnTo>
                    <a:pt x="7665" y="7023"/>
                  </a:lnTo>
                  <a:lnTo>
                    <a:pt x="7876" y="7295"/>
                  </a:lnTo>
                  <a:lnTo>
                    <a:pt x="8218" y="7568"/>
                  </a:lnTo>
                  <a:lnTo>
                    <a:pt x="8666" y="7814"/>
                  </a:lnTo>
                  <a:lnTo>
                    <a:pt x="9562" y="8141"/>
                  </a:lnTo>
                  <a:lnTo>
                    <a:pt x="10484" y="8414"/>
                  </a:lnTo>
                  <a:lnTo>
                    <a:pt x="11485" y="8632"/>
                  </a:lnTo>
                  <a:lnTo>
                    <a:pt x="13197" y="9000"/>
                  </a:lnTo>
                  <a:lnTo>
                    <a:pt x="14909" y="9382"/>
                  </a:lnTo>
                  <a:lnTo>
                    <a:pt x="16569" y="9818"/>
                  </a:lnTo>
                  <a:lnTo>
                    <a:pt x="17622" y="10173"/>
                  </a:lnTo>
                  <a:lnTo>
                    <a:pt x="18571" y="10568"/>
                  </a:lnTo>
                  <a:lnTo>
                    <a:pt x="19414" y="11018"/>
                  </a:lnTo>
                  <a:lnTo>
                    <a:pt x="20098" y="11509"/>
                  </a:lnTo>
                  <a:lnTo>
                    <a:pt x="20678" y="12027"/>
                  </a:lnTo>
                  <a:lnTo>
                    <a:pt x="21099" y="12559"/>
                  </a:lnTo>
                  <a:lnTo>
                    <a:pt x="21416" y="13118"/>
                  </a:lnTo>
                  <a:lnTo>
                    <a:pt x="21574" y="13691"/>
                  </a:lnTo>
                  <a:lnTo>
                    <a:pt x="21600" y="14277"/>
                  </a:lnTo>
                  <a:lnTo>
                    <a:pt x="21468" y="14850"/>
                  </a:lnTo>
                  <a:lnTo>
                    <a:pt x="21231" y="15423"/>
                  </a:lnTo>
                  <a:lnTo>
                    <a:pt x="20810" y="15982"/>
                  </a:lnTo>
                  <a:lnTo>
                    <a:pt x="20230" y="16527"/>
                  </a:lnTo>
                  <a:lnTo>
                    <a:pt x="19545" y="17032"/>
                  </a:lnTo>
                  <a:lnTo>
                    <a:pt x="18702" y="17495"/>
                  </a:lnTo>
                  <a:lnTo>
                    <a:pt x="17754" y="17891"/>
                  </a:lnTo>
                  <a:lnTo>
                    <a:pt x="16727" y="18245"/>
                  </a:lnTo>
                  <a:lnTo>
                    <a:pt x="15620" y="18518"/>
                  </a:lnTo>
                  <a:lnTo>
                    <a:pt x="14461" y="18723"/>
                  </a:lnTo>
                  <a:lnTo>
                    <a:pt x="13987" y="18805"/>
                  </a:lnTo>
                  <a:lnTo>
                    <a:pt x="13618" y="18927"/>
                  </a:lnTo>
                  <a:lnTo>
                    <a:pt x="13381" y="19091"/>
                  </a:lnTo>
                  <a:lnTo>
                    <a:pt x="13250" y="19295"/>
                  </a:lnTo>
                  <a:lnTo>
                    <a:pt x="13223" y="19555"/>
                  </a:lnTo>
                  <a:lnTo>
                    <a:pt x="13223" y="20946"/>
                  </a:lnTo>
                  <a:lnTo>
                    <a:pt x="13171" y="21177"/>
                  </a:lnTo>
                  <a:lnTo>
                    <a:pt x="13013" y="21368"/>
                  </a:lnTo>
                  <a:lnTo>
                    <a:pt x="12802" y="21491"/>
                  </a:lnTo>
                  <a:lnTo>
                    <a:pt x="12459" y="21573"/>
                  </a:lnTo>
                  <a:lnTo>
                    <a:pt x="12038" y="21600"/>
                  </a:lnTo>
                  <a:lnTo>
                    <a:pt x="9114" y="21600"/>
                  </a:lnTo>
                  <a:lnTo>
                    <a:pt x="8640" y="21573"/>
                  </a:lnTo>
                  <a:lnTo>
                    <a:pt x="8297" y="21477"/>
                  </a:lnTo>
                  <a:lnTo>
                    <a:pt x="8060" y="21327"/>
                  </a:lnTo>
                  <a:lnTo>
                    <a:pt x="7902" y="21136"/>
                  </a:lnTo>
                  <a:lnTo>
                    <a:pt x="7850" y="20918"/>
                  </a:lnTo>
                  <a:lnTo>
                    <a:pt x="7850" y="19882"/>
                  </a:lnTo>
                  <a:lnTo>
                    <a:pt x="7823" y="19609"/>
                  </a:lnTo>
                  <a:lnTo>
                    <a:pt x="7771" y="19405"/>
                  </a:lnTo>
                  <a:lnTo>
                    <a:pt x="7692" y="19268"/>
                  </a:lnTo>
                  <a:lnTo>
                    <a:pt x="7534" y="19173"/>
                  </a:lnTo>
                  <a:lnTo>
                    <a:pt x="7244" y="19091"/>
                  </a:lnTo>
                  <a:lnTo>
                    <a:pt x="6875" y="19036"/>
                  </a:lnTo>
                  <a:lnTo>
                    <a:pt x="6375" y="18996"/>
                  </a:lnTo>
                  <a:lnTo>
                    <a:pt x="5031" y="18886"/>
                  </a:lnTo>
                  <a:lnTo>
                    <a:pt x="3740" y="18709"/>
                  </a:lnTo>
                  <a:lnTo>
                    <a:pt x="2450" y="18505"/>
                  </a:lnTo>
                  <a:lnTo>
                    <a:pt x="1185" y="18232"/>
                  </a:lnTo>
                  <a:lnTo>
                    <a:pt x="737" y="18096"/>
                  </a:lnTo>
                  <a:lnTo>
                    <a:pt x="369" y="17973"/>
                  </a:lnTo>
                  <a:lnTo>
                    <a:pt x="158" y="17850"/>
                  </a:lnTo>
                  <a:lnTo>
                    <a:pt x="26" y="17686"/>
                  </a:lnTo>
                  <a:lnTo>
                    <a:pt x="0" y="17509"/>
                  </a:lnTo>
                  <a:lnTo>
                    <a:pt x="53" y="17291"/>
                  </a:lnTo>
                  <a:lnTo>
                    <a:pt x="184" y="17018"/>
                  </a:lnTo>
                  <a:lnTo>
                    <a:pt x="606" y="16255"/>
                  </a:lnTo>
                  <a:lnTo>
                    <a:pt x="1054" y="15477"/>
                  </a:lnTo>
                  <a:lnTo>
                    <a:pt x="1238" y="15218"/>
                  </a:lnTo>
                  <a:lnTo>
                    <a:pt x="1422" y="15041"/>
                  </a:lnTo>
                  <a:lnTo>
                    <a:pt x="1633" y="14946"/>
                  </a:lnTo>
                  <a:lnTo>
                    <a:pt x="1923" y="14918"/>
                  </a:lnTo>
                  <a:lnTo>
                    <a:pt x="2292" y="14959"/>
                  </a:lnTo>
                  <a:lnTo>
                    <a:pt x="2766" y="15082"/>
                  </a:lnTo>
                  <a:lnTo>
                    <a:pt x="4136" y="15409"/>
                  </a:lnTo>
                  <a:lnTo>
                    <a:pt x="5558" y="15668"/>
                  </a:lnTo>
                  <a:lnTo>
                    <a:pt x="7033" y="15859"/>
                  </a:lnTo>
                  <a:lnTo>
                    <a:pt x="8508" y="15982"/>
                  </a:lnTo>
                  <a:lnTo>
                    <a:pt x="9509" y="15995"/>
                  </a:lnTo>
                  <a:lnTo>
                    <a:pt x="10431" y="15982"/>
                  </a:lnTo>
                  <a:lnTo>
                    <a:pt x="11379" y="15886"/>
                  </a:lnTo>
                  <a:lnTo>
                    <a:pt x="12275" y="15709"/>
                  </a:lnTo>
                  <a:lnTo>
                    <a:pt x="12907" y="15532"/>
                  </a:lnTo>
                  <a:lnTo>
                    <a:pt x="13408" y="15327"/>
                  </a:lnTo>
                  <a:lnTo>
                    <a:pt x="13776" y="15082"/>
                  </a:lnTo>
                  <a:lnTo>
                    <a:pt x="14066" y="14795"/>
                  </a:lnTo>
                  <a:lnTo>
                    <a:pt x="14172" y="14509"/>
                  </a:lnTo>
                  <a:lnTo>
                    <a:pt x="14224" y="14195"/>
                  </a:lnTo>
                  <a:lnTo>
                    <a:pt x="14093" y="13895"/>
                  </a:lnTo>
                  <a:lnTo>
                    <a:pt x="13882" y="13596"/>
                  </a:lnTo>
                  <a:lnTo>
                    <a:pt x="13513" y="13309"/>
                  </a:lnTo>
                  <a:lnTo>
                    <a:pt x="12986" y="13050"/>
                  </a:lnTo>
                  <a:lnTo>
                    <a:pt x="12328" y="12818"/>
                  </a:lnTo>
                  <a:lnTo>
                    <a:pt x="11590" y="12600"/>
                  </a:lnTo>
                  <a:lnTo>
                    <a:pt x="10853" y="12423"/>
                  </a:lnTo>
                  <a:lnTo>
                    <a:pt x="9377" y="12095"/>
                  </a:lnTo>
                  <a:lnTo>
                    <a:pt x="7876" y="11782"/>
                  </a:lnTo>
                  <a:lnTo>
                    <a:pt x="6401" y="11455"/>
                  </a:lnTo>
                  <a:lnTo>
                    <a:pt x="4978" y="11045"/>
                  </a:lnTo>
                  <a:lnTo>
                    <a:pt x="4109" y="10759"/>
                  </a:lnTo>
                  <a:lnTo>
                    <a:pt x="3319" y="10459"/>
                  </a:lnTo>
                  <a:lnTo>
                    <a:pt x="2608" y="10105"/>
                  </a:lnTo>
                  <a:lnTo>
                    <a:pt x="1976" y="9764"/>
                  </a:lnTo>
                  <a:lnTo>
                    <a:pt x="1422" y="9368"/>
                  </a:lnTo>
                  <a:lnTo>
                    <a:pt x="975" y="8945"/>
                  </a:lnTo>
                  <a:lnTo>
                    <a:pt x="632" y="8509"/>
                  </a:lnTo>
                  <a:lnTo>
                    <a:pt x="395" y="8004"/>
                  </a:lnTo>
                  <a:lnTo>
                    <a:pt x="263" y="7500"/>
                  </a:lnTo>
                  <a:lnTo>
                    <a:pt x="290" y="6941"/>
                  </a:lnTo>
                  <a:lnTo>
                    <a:pt x="421" y="6327"/>
                  </a:lnTo>
                  <a:lnTo>
                    <a:pt x="658" y="5768"/>
                  </a:lnTo>
                  <a:lnTo>
                    <a:pt x="1080" y="5236"/>
                  </a:lnTo>
                  <a:lnTo>
                    <a:pt x="1554" y="4745"/>
                  </a:lnTo>
                  <a:lnTo>
                    <a:pt x="2160" y="4323"/>
                  </a:lnTo>
                  <a:lnTo>
                    <a:pt x="2845" y="3914"/>
                  </a:lnTo>
                  <a:lnTo>
                    <a:pt x="3688" y="3573"/>
                  </a:lnTo>
                  <a:lnTo>
                    <a:pt x="4583" y="3273"/>
                  </a:lnTo>
                  <a:lnTo>
                    <a:pt x="5584" y="3000"/>
                  </a:lnTo>
                  <a:lnTo>
                    <a:pt x="6664" y="2755"/>
                  </a:lnTo>
                  <a:lnTo>
                    <a:pt x="7191" y="2659"/>
                  </a:lnTo>
                  <a:lnTo>
                    <a:pt x="7586" y="2577"/>
                  </a:lnTo>
                  <a:lnTo>
                    <a:pt x="7876" y="2509"/>
                  </a:lnTo>
                  <a:lnTo>
                    <a:pt x="8060" y="2414"/>
                  </a:lnTo>
                  <a:lnTo>
                    <a:pt x="8192" y="2277"/>
                  </a:lnTo>
                  <a:lnTo>
                    <a:pt x="8245" y="2127"/>
                  </a:lnTo>
                  <a:lnTo>
                    <a:pt x="8271" y="1909"/>
                  </a:lnTo>
                  <a:lnTo>
                    <a:pt x="8271" y="764"/>
                  </a:lnTo>
                  <a:lnTo>
                    <a:pt x="8297" y="477"/>
                  </a:lnTo>
                  <a:lnTo>
                    <a:pt x="8403" y="286"/>
                  </a:lnTo>
                  <a:lnTo>
                    <a:pt x="8561" y="150"/>
                  </a:lnTo>
                  <a:lnTo>
                    <a:pt x="8798" y="68"/>
                  </a:lnTo>
                  <a:lnTo>
                    <a:pt x="9193" y="27"/>
                  </a:lnTo>
                  <a:lnTo>
                    <a:pt x="9720"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sp>
          <p:nvSpPr>
            <p:cNvPr id="18" name="Google Shape;771;p47">
              <a:extLst>
                <a:ext uri="{FF2B5EF4-FFF2-40B4-BE49-F238E27FC236}">
                  <a16:creationId xmlns:a16="http://schemas.microsoft.com/office/drawing/2014/main" id="{8ED5F5B8-3B63-46D4-A695-E225BED76153}"/>
                </a:ext>
              </a:extLst>
            </p:cNvPr>
            <p:cNvSpPr/>
            <p:nvPr/>
          </p:nvSpPr>
          <p:spPr>
            <a:xfrm>
              <a:off x="128782" y="247298"/>
              <a:ext cx="68288" cy="115191"/>
            </a:xfrm>
            <a:custGeom>
              <a:avLst/>
              <a:gdLst/>
              <a:ahLst/>
              <a:cxnLst>
                <a:cxn ang="0">
                  <a:pos x="wd2" y="hd2"/>
                </a:cxn>
                <a:cxn ang="5400000">
                  <a:pos x="wd2" y="hd2"/>
                </a:cxn>
                <a:cxn ang="10800000">
                  <a:pos x="wd2" y="hd2"/>
                </a:cxn>
                <a:cxn ang="16200000">
                  <a:pos x="wd2" y="hd2"/>
                </a:cxn>
              </a:cxnLst>
              <a:rect l="0" t="0" r="r" b="b"/>
              <a:pathLst>
                <a:path w="21600" h="21600" extrusionOk="0">
                  <a:moveTo>
                    <a:pt x="706" y="0"/>
                  </a:moveTo>
                  <a:lnTo>
                    <a:pt x="15423" y="8728"/>
                  </a:lnTo>
                  <a:lnTo>
                    <a:pt x="16659" y="9460"/>
                  </a:lnTo>
                  <a:lnTo>
                    <a:pt x="17788" y="10046"/>
                  </a:lnTo>
                  <a:lnTo>
                    <a:pt x="18953" y="10507"/>
                  </a:lnTo>
                  <a:lnTo>
                    <a:pt x="20259" y="10884"/>
                  </a:lnTo>
                  <a:lnTo>
                    <a:pt x="21600" y="11177"/>
                  </a:lnTo>
                  <a:lnTo>
                    <a:pt x="21600" y="18586"/>
                  </a:lnTo>
                  <a:lnTo>
                    <a:pt x="21529" y="19172"/>
                  </a:lnTo>
                  <a:lnTo>
                    <a:pt x="21212" y="19758"/>
                  </a:lnTo>
                  <a:lnTo>
                    <a:pt x="20753" y="20239"/>
                  </a:lnTo>
                  <a:lnTo>
                    <a:pt x="20118" y="20721"/>
                  </a:lnTo>
                  <a:lnTo>
                    <a:pt x="19376" y="21077"/>
                  </a:lnTo>
                  <a:lnTo>
                    <a:pt x="18529" y="21349"/>
                  </a:lnTo>
                  <a:lnTo>
                    <a:pt x="17576" y="21516"/>
                  </a:lnTo>
                  <a:lnTo>
                    <a:pt x="16553" y="21600"/>
                  </a:lnTo>
                  <a:lnTo>
                    <a:pt x="5082" y="21600"/>
                  </a:lnTo>
                  <a:lnTo>
                    <a:pt x="4094" y="21516"/>
                  </a:lnTo>
                  <a:lnTo>
                    <a:pt x="3141" y="21349"/>
                  </a:lnTo>
                  <a:lnTo>
                    <a:pt x="2259" y="21077"/>
                  </a:lnTo>
                  <a:lnTo>
                    <a:pt x="1482" y="20721"/>
                  </a:lnTo>
                  <a:lnTo>
                    <a:pt x="882" y="20281"/>
                  </a:lnTo>
                  <a:lnTo>
                    <a:pt x="423" y="19758"/>
                  </a:lnTo>
                  <a:lnTo>
                    <a:pt x="141" y="19193"/>
                  </a:lnTo>
                  <a:lnTo>
                    <a:pt x="0" y="18586"/>
                  </a:lnTo>
                  <a:lnTo>
                    <a:pt x="0" y="1507"/>
                  </a:lnTo>
                  <a:lnTo>
                    <a:pt x="71" y="984"/>
                  </a:lnTo>
                  <a:lnTo>
                    <a:pt x="318" y="460"/>
                  </a:lnTo>
                  <a:lnTo>
                    <a:pt x="706"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sp>
          <p:nvSpPr>
            <p:cNvPr id="19" name="Google Shape;772;p47">
              <a:extLst>
                <a:ext uri="{FF2B5EF4-FFF2-40B4-BE49-F238E27FC236}">
                  <a16:creationId xmlns:a16="http://schemas.microsoft.com/office/drawing/2014/main" id="{F1BD09C6-1C92-4F8B-981D-A2F51F6B083D}"/>
                </a:ext>
              </a:extLst>
            </p:cNvPr>
            <p:cNvSpPr/>
            <p:nvPr/>
          </p:nvSpPr>
          <p:spPr>
            <a:xfrm>
              <a:off x="222970" y="244174"/>
              <a:ext cx="68541" cy="118311"/>
            </a:xfrm>
            <a:custGeom>
              <a:avLst/>
              <a:gdLst/>
              <a:ahLst/>
              <a:cxnLst>
                <a:cxn ang="0">
                  <a:pos x="wd2" y="hd2"/>
                </a:cxn>
                <a:cxn ang="5400000">
                  <a:pos x="wd2" y="hd2"/>
                </a:cxn>
                <a:cxn ang="10800000">
                  <a:pos x="wd2" y="hd2"/>
                </a:cxn>
                <a:cxn ang="16200000">
                  <a:pos x="wd2" y="hd2"/>
                </a:cxn>
              </a:cxnLst>
              <a:rect l="0" t="0" r="r" b="b"/>
              <a:pathLst>
                <a:path w="21600" h="21600" extrusionOk="0">
                  <a:moveTo>
                    <a:pt x="20118" y="0"/>
                  </a:moveTo>
                  <a:lnTo>
                    <a:pt x="20718" y="448"/>
                  </a:lnTo>
                  <a:lnTo>
                    <a:pt x="21176" y="936"/>
                  </a:lnTo>
                  <a:lnTo>
                    <a:pt x="21459" y="1466"/>
                  </a:lnTo>
                  <a:lnTo>
                    <a:pt x="21600" y="2056"/>
                  </a:lnTo>
                  <a:lnTo>
                    <a:pt x="21600" y="18668"/>
                  </a:lnTo>
                  <a:lnTo>
                    <a:pt x="21459" y="19238"/>
                  </a:lnTo>
                  <a:lnTo>
                    <a:pt x="21176" y="19808"/>
                  </a:lnTo>
                  <a:lnTo>
                    <a:pt x="20718" y="20277"/>
                  </a:lnTo>
                  <a:lnTo>
                    <a:pt x="20118" y="20745"/>
                  </a:lnTo>
                  <a:lnTo>
                    <a:pt x="19376" y="21091"/>
                  </a:lnTo>
                  <a:lnTo>
                    <a:pt x="18494" y="21356"/>
                  </a:lnTo>
                  <a:lnTo>
                    <a:pt x="17506" y="21518"/>
                  </a:lnTo>
                  <a:lnTo>
                    <a:pt x="16482" y="21600"/>
                  </a:lnTo>
                  <a:lnTo>
                    <a:pt x="5082" y="21600"/>
                  </a:lnTo>
                  <a:lnTo>
                    <a:pt x="4023" y="21518"/>
                  </a:lnTo>
                  <a:lnTo>
                    <a:pt x="3070" y="21356"/>
                  </a:lnTo>
                  <a:lnTo>
                    <a:pt x="2223" y="21091"/>
                  </a:lnTo>
                  <a:lnTo>
                    <a:pt x="1482" y="20745"/>
                  </a:lnTo>
                  <a:lnTo>
                    <a:pt x="847" y="20317"/>
                  </a:lnTo>
                  <a:lnTo>
                    <a:pt x="353" y="19808"/>
                  </a:lnTo>
                  <a:lnTo>
                    <a:pt x="71" y="19259"/>
                  </a:lnTo>
                  <a:lnTo>
                    <a:pt x="0" y="18668"/>
                  </a:lnTo>
                  <a:lnTo>
                    <a:pt x="0" y="11075"/>
                  </a:lnTo>
                  <a:lnTo>
                    <a:pt x="1094" y="10708"/>
                  </a:lnTo>
                  <a:lnTo>
                    <a:pt x="2188" y="10281"/>
                  </a:lnTo>
                  <a:lnTo>
                    <a:pt x="3141" y="9792"/>
                  </a:lnTo>
                  <a:lnTo>
                    <a:pt x="4412" y="9080"/>
                  </a:lnTo>
                  <a:lnTo>
                    <a:pt x="20118"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sp>
          <p:nvSpPr>
            <p:cNvPr id="20" name="Google Shape;773;p47">
              <a:extLst>
                <a:ext uri="{FF2B5EF4-FFF2-40B4-BE49-F238E27FC236}">
                  <a16:creationId xmlns:a16="http://schemas.microsoft.com/office/drawing/2014/main" id="{8463C862-4BB8-4712-8BDA-08C94B074544}"/>
                </a:ext>
              </a:extLst>
            </p:cNvPr>
            <p:cNvSpPr/>
            <p:nvPr/>
          </p:nvSpPr>
          <p:spPr>
            <a:xfrm>
              <a:off x="317381" y="145522"/>
              <a:ext cx="68288" cy="216924"/>
            </a:xfrm>
            <a:custGeom>
              <a:avLst/>
              <a:gdLst/>
              <a:ahLst/>
              <a:cxnLst>
                <a:cxn ang="0">
                  <a:pos x="wd2" y="hd2"/>
                </a:cxn>
                <a:cxn ang="5400000">
                  <a:pos x="wd2" y="hd2"/>
                </a:cxn>
                <a:cxn ang="10800000">
                  <a:pos x="wd2" y="hd2"/>
                </a:cxn>
                <a:cxn ang="16200000">
                  <a:pos x="wd2" y="hd2"/>
                </a:cxn>
              </a:cxnLst>
              <a:rect l="0" t="0" r="r" b="b"/>
              <a:pathLst>
                <a:path w="21600" h="21600" extrusionOk="0">
                  <a:moveTo>
                    <a:pt x="21494" y="0"/>
                  </a:moveTo>
                  <a:lnTo>
                    <a:pt x="21600" y="222"/>
                  </a:lnTo>
                  <a:lnTo>
                    <a:pt x="21600" y="20000"/>
                  </a:lnTo>
                  <a:lnTo>
                    <a:pt x="21459" y="20322"/>
                  </a:lnTo>
                  <a:lnTo>
                    <a:pt x="21177" y="20622"/>
                  </a:lnTo>
                  <a:lnTo>
                    <a:pt x="20719" y="20889"/>
                  </a:lnTo>
                  <a:lnTo>
                    <a:pt x="20120" y="21122"/>
                  </a:lnTo>
                  <a:lnTo>
                    <a:pt x="19310" y="21322"/>
                  </a:lnTo>
                  <a:lnTo>
                    <a:pt x="18499" y="21478"/>
                  </a:lnTo>
                  <a:lnTo>
                    <a:pt x="17513" y="21567"/>
                  </a:lnTo>
                  <a:lnTo>
                    <a:pt x="16491" y="21600"/>
                  </a:lnTo>
                  <a:lnTo>
                    <a:pt x="5074" y="21600"/>
                  </a:lnTo>
                  <a:lnTo>
                    <a:pt x="4052" y="21567"/>
                  </a:lnTo>
                  <a:lnTo>
                    <a:pt x="3101" y="21478"/>
                  </a:lnTo>
                  <a:lnTo>
                    <a:pt x="2255" y="21333"/>
                  </a:lnTo>
                  <a:lnTo>
                    <a:pt x="1515" y="21133"/>
                  </a:lnTo>
                  <a:lnTo>
                    <a:pt x="881" y="20889"/>
                  </a:lnTo>
                  <a:lnTo>
                    <a:pt x="388" y="20622"/>
                  </a:lnTo>
                  <a:lnTo>
                    <a:pt x="106" y="20322"/>
                  </a:lnTo>
                  <a:lnTo>
                    <a:pt x="0" y="20000"/>
                  </a:lnTo>
                  <a:lnTo>
                    <a:pt x="0" y="6778"/>
                  </a:lnTo>
                  <a:lnTo>
                    <a:pt x="1268" y="6389"/>
                  </a:lnTo>
                  <a:lnTo>
                    <a:pt x="3136" y="5800"/>
                  </a:lnTo>
                  <a:lnTo>
                    <a:pt x="21494"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grpSp>
      <p:sp>
        <p:nvSpPr>
          <p:cNvPr id="22" name="Google Shape;402;p38">
            <a:extLst>
              <a:ext uri="{FF2B5EF4-FFF2-40B4-BE49-F238E27FC236}">
                <a16:creationId xmlns:a16="http://schemas.microsoft.com/office/drawing/2014/main" id="{157B8415-9A6E-470D-B709-F11B9FE08887}"/>
              </a:ext>
            </a:extLst>
          </p:cNvPr>
          <p:cNvSpPr txBox="1"/>
          <p:nvPr userDrawn="1"/>
        </p:nvSpPr>
        <p:spPr>
          <a:xfrm>
            <a:off x="2148480" y="1334042"/>
            <a:ext cx="1520458" cy="43483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23122" tIns="123122" rIns="123122" bIns="123122" anchor="ctr">
            <a:spAutoFit/>
          </a:bodyPr>
          <a:lstStyle>
            <a:lvl1pPr>
              <a:defRPr sz="26900" b="1">
                <a:solidFill>
                  <a:srgbClr val="FF0000"/>
                </a:solidFill>
                <a:latin typeface="Montserrat ExtraBold"/>
                <a:ea typeface="Montserrat ExtraBold"/>
                <a:cs typeface="Montserrat ExtraBold"/>
                <a:sym typeface="Montserrat ExtraBold"/>
              </a:defRPr>
            </a:lvl1pPr>
          </a:lstStyle>
          <a:p>
            <a:endParaRPr dirty="0"/>
          </a:p>
        </p:txBody>
      </p:sp>
      <p:grpSp>
        <p:nvGrpSpPr>
          <p:cNvPr id="23" name="Group 33">
            <a:extLst>
              <a:ext uri="{FF2B5EF4-FFF2-40B4-BE49-F238E27FC236}">
                <a16:creationId xmlns:a16="http://schemas.microsoft.com/office/drawing/2014/main" id="{21388689-D49A-422C-862E-EAE340081B72}"/>
              </a:ext>
            </a:extLst>
          </p:cNvPr>
          <p:cNvGrpSpPr/>
          <p:nvPr userDrawn="1"/>
        </p:nvGrpSpPr>
        <p:grpSpPr>
          <a:xfrm>
            <a:off x="5880073" y="4423500"/>
            <a:ext cx="430094" cy="423673"/>
            <a:chOff x="0" y="0"/>
            <a:chExt cx="430092" cy="423672"/>
          </a:xfrm>
        </p:grpSpPr>
        <p:sp>
          <p:nvSpPr>
            <p:cNvPr id="24" name="Freeform 35">
              <a:extLst>
                <a:ext uri="{FF2B5EF4-FFF2-40B4-BE49-F238E27FC236}">
                  <a16:creationId xmlns:a16="http://schemas.microsoft.com/office/drawing/2014/main" id="{1804A42D-E3F5-4B2B-AAB8-733516C05D87}"/>
                </a:ext>
              </a:extLst>
            </p:cNvPr>
            <p:cNvSpPr/>
            <p:nvPr/>
          </p:nvSpPr>
          <p:spPr>
            <a:xfrm>
              <a:off x="-1" y="187889"/>
              <a:ext cx="430094" cy="235784"/>
            </a:xfrm>
            <a:custGeom>
              <a:avLst/>
              <a:gdLst/>
              <a:ahLst/>
              <a:cxnLst>
                <a:cxn ang="0">
                  <a:pos x="wd2" y="hd2"/>
                </a:cxn>
                <a:cxn ang="5400000">
                  <a:pos x="wd2" y="hd2"/>
                </a:cxn>
                <a:cxn ang="10800000">
                  <a:pos x="wd2" y="hd2"/>
                </a:cxn>
                <a:cxn ang="16200000">
                  <a:pos x="wd2" y="hd2"/>
                </a:cxn>
              </a:cxnLst>
              <a:rect l="0" t="0" r="r" b="b"/>
              <a:pathLst>
                <a:path w="21600" h="21600" extrusionOk="0">
                  <a:moveTo>
                    <a:pt x="3362" y="7762"/>
                  </a:moveTo>
                  <a:lnTo>
                    <a:pt x="1026" y="12189"/>
                  </a:lnTo>
                  <a:lnTo>
                    <a:pt x="5366" y="19739"/>
                  </a:lnTo>
                  <a:lnTo>
                    <a:pt x="7686" y="15400"/>
                  </a:lnTo>
                  <a:lnTo>
                    <a:pt x="3362" y="7762"/>
                  </a:lnTo>
                  <a:close/>
                  <a:moveTo>
                    <a:pt x="19850" y="1553"/>
                  </a:moveTo>
                  <a:lnTo>
                    <a:pt x="19702" y="1553"/>
                  </a:lnTo>
                  <a:lnTo>
                    <a:pt x="19559" y="1601"/>
                  </a:lnTo>
                  <a:lnTo>
                    <a:pt x="19411" y="1697"/>
                  </a:lnTo>
                  <a:lnTo>
                    <a:pt x="19285" y="1823"/>
                  </a:lnTo>
                  <a:lnTo>
                    <a:pt x="19152" y="2015"/>
                  </a:lnTo>
                  <a:lnTo>
                    <a:pt x="16388" y="7010"/>
                  </a:lnTo>
                  <a:lnTo>
                    <a:pt x="16361" y="7444"/>
                  </a:lnTo>
                  <a:lnTo>
                    <a:pt x="16314" y="7878"/>
                  </a:lnTo>
                  <a:lnTo>
                    <a:pt x="16234" y="8274"/>
                  </a:lnTo>
                  <a:lnTo>
                    <a:pt x="16123" y="8640"/>
                  </a:lnTo>
                  <a:lnTo>
                    <a:pt x="15991" y="8987"/>
                  </a:lnTo>
                  <a:lnTo>
                    <a:pt x="15827" y="9276"/>
                  </a:lnTo>
                  <a:lnTo>
                    <a:pt x="15648" y="9527"/>
                  </a:lnTo>
                  <a:lnTo>
                    <a:pt x="15447" y="9720"/>
                  </a:lnTo>
                  <a:lnTo>
                    <a:pt x="15230" y="9865"/>
                  </a:lnTo>
                  <a:lnTo>
                    <a:pt x="15003" y="9942"/>
                  </a:lnTo>
                  <a:lnTo>
                    <a:pt x="14759" y="9980"/>
                  </a:lnTo>
                  <a:lnTo>
                    <a:pt x="11836" y="9980"/>
                  </a:lnTo>
                  <a:lnTo>
                    <a:pt x="11725" y="9942"/>
                  </a:lnTo>
                  <a:lnTo>
                    <a:pt x="11619" y="9874"/>
                  </a:lnTo>
                  <a:lnTo>
                    <a:pt x="11535" y="9749"/>
                  </a:lnTo>
                  <a:lnTo>
                    <a:pt x="11466" y="9585"/>
                  </a:lnTo>
                  <a:lnTo>
                    <a:pt x="11429" y="9411"/>
                  </a:lnTo>
                  <a:lnTo>
                    <a:pt x="11408" y="9199"/>
                  </a:lnTo>
                  <a:lnTo>
                    <a:pt x="11429" y="8987"/>
                  </a:lnTo>
                  <a:lnTo>
                    <a:pt x="11466" y="8814"/>
                  </a:lnTo>
                  <a:lnTo>
                    <a:pt x="11535" y="8659"/>
                  </a:lnTo>
                  <a:lnTo>
                    <a:pt x="11619" y="8534"/>
                  </a:lnTo>
                  <a:lnTo>
                    <a:pt x="11725" y="8447"/>
                  </a:lnTo>
                  <a:lnTo>
                    <a:pt x="11836" y="8428"/>
                  </a:lnTo>
                  <a:lnTo>
                    <a:pt x="14759" y="8428"/>
                  </a:lnTo>
                  <a:lnTo>
                    <a:pt x="14939" y="8389"/>
                  </a:lnTo>
                  <a:lnTo>
                    <a:pt x="15093" y="8312"/>
                  </a:lnTo>
                  <a:lnTo>
                    <a:pt x="15225" y="8177"/>
                  </a:lnTo>
                  <a:lnTo>
                    <a:pt x="15341" y="7984"/>
                  </a:lnTo>
                  <a:lnTo>
                    <a:pt x="15426" y="7762"/>
                  </a:lnTo>
                  <a:lnTo>
                    <a:pt x="15489" y="7492"/>
                  </a:lnTo>
                  <a:lnTo>
                    <a:pt x="15526" y="7213"/>
                  </a:lnTo>
                  <a:lnTo>
                    <a:pt x="15537" y="6914"/>
                  </a:lnTo>
                  <a:lnTo>
                    <a:pt x="15537" y="6740"/>
                  </a:lnTo>
                  <a:lnTo>
                    <a:pt x="15521" y="6567"/>
                  </a:lnTo>
                  <a:lnTo>
                    <a:pt x="15500" y="6384"/>
                  </a:lnTo>
                  <a:lnTo>
                    <a:pt x="15463" y="6191"/>
                  </a:lnTo>
                  <a:lnTo>
                    <a:pt x="15415" y="6017"/>
                  </a:lnTo>
                  <a:lnTo>
                    <a:pt x="15352" y="5853"/>
                  </a:lnTo>
                  <a:lnTo>
                    <a:pt x="15272" y="5709"/>
                  </a:lnTo>
                  <a:lnTo>
                    <a:pt x="15177" y="5574"/>
                  </a:lnTo>
                  <a:lnTo>
                    <a:pt x="15061" y="5477"/>
                  </a:lnTo>
                  <a:lnTo>
                    <a:pt x="14929" y="5410"/>
                  </a:lnTo>
                  <a:lnTo>
                    <a:pt x="14775" y="5381"/>
                  </a:lnTo>
                  <a:lnTo>
                    <a:pt x="11413" y="5381"/>
                  </a:lnTo>
                  <a:lnTo>
                    <a:pt x="10885" y="5361"/>
                  </a:lnTo>
                  <a:lnTo>
                    <a:pt x="10361" y="5265"/>
                  </a:lnTo>
                  <a:lnTo>
                    <a:pt x="9848" y="5111"/>
                  </a:lnTo>
                  <a:lnTo>
                    <a:pt x="9346" y="4879"/>
                  </a:lnTo>
                  <a:lnTo>
                    <a:pt x="8976" y="4725"/>
                  </a:lnTo>
                  <a:lnTo>
                    <a:pt x="8601" y="4629"/>
                  </a:lnTo>
                  <a:lnTo>
                    <a:pt x="8236" y="4609"/>
                  </a:lnTo>
                  <a:lnTo>
                    <a:pt x="7882" y="4638"/>
                  </a:lnTo>
                  <a:lnTo>
                    <a:pt x="7528" y="4735"/>
                  </a:lnTo>
                  <a:lnTo>
                    <a:pt x="7189" y="4908"/>
                  </a:lnTo>
                  <a:lnTo>
                    <a:pt x="6851" y="5140"/>
                  </a:lnTo>
                  <a:lnTo>
                    <a:pt x="6523" y="5429"/>
                  </a:lnTo>
                  <a:lnTo>
                    <a:pt x="6206" y="5805"/>
                  </a:lnTo>
                  <a:lnTo>
                    <a:pt x="5889" y="6220"/>
                  </a:lnTo>
                  <a:lnTo>
                    <a:pt x="5688" y="6538"/>
                  </a:lnTo>
                  <a:lnTo>
                    <a:pt x="5514" y="6866"/>
                  </a:lnTo>
                  <a:lnTo>
                    <a:pt x="5339" y="7174"/>
                  </a:lnTo>
                  <a:lnTo>
                    <a:pt x="5196" y="7483"/>
                  </a:lnTo>
                  <a:lnTo>
                    <a:pt x="5075" y="7772"/>
                  </a:lnTo>
                  <a:lnTo>
                    <a:pt x="4964" y="8032"/>
                  </a:lnTo>
                  <a:lnTo>
                    <a:pt x="4874" y="8264"/>
                  </a:lnTo>
                  <a:lnTo>
                    <a:pt x="7538" y="12979"/>
                  </a:lnTo>
                  <a:lnTo>
                    <a:pt x="8812" y="12719"/>
                  </a:lnTo>
                  <a:lnTo>
                    <a:pt x="9389" y="12632"/>
                  </a:lnTo>
                  <a:lnTo>
                    <a:pt x="9965" y="12594"/>
                  </a:lnTo>
                  <a:lnTo>
                    <a:pt x="15082" y="12594"/>
                  </a:lnTo>
                  <a:lnTo>
                    <a:pt x="15399" y="12574"/>
                  </a:lnTo>
                  <a:lnTo>
                    <a:pt x="15700" y="12507"/>
                  </a:lnTo>
                  <a:lnTo>
                    <a:pt x="15991" y="12420"/>
                  </a:lnTo>
                  <a:lnTo>
                    <a:pt x="16250" y="12275"/>
                  </a:lnTo>
                  <a:lnTo>
                    <a:pt x="16493" y="12083"/>
                  </a:lnTo>
                  <a:lnTo>
                    <a:pt x="16715" y="11870"/>
                  </a:lnTo>
                  <a:lnTo>
                    <a:pt x="16911" y="11581"/>
                  </a:lnTo>
                  <a:lnTo>
                    <a:pt x="17091" y="11244"/>
                  </a:lnTo>
                  <a:lnTo>
                    <a:pt x="20532" y="3848"/>
                  </a:lnTo>
                  <a:lnTo>
                    <a:pt x="20638" y="3587"/>
                  </a:lnTo>
                  <a:lnTo>
                    <a:pt x="20701" y="3365"/>
                  </a:lnTo>
                  <a:lnTo>
                    <a:pt x="20738" y="3134"/>
                  </a:lnTo>
                  <a:lnTo>
                    <a:pt x="20749" y="2931"/>
                  </a:lnTo>
                  <a:lnTo>
                    <a:pt x="20744" y="2748"/>
                  </a:lnTo>
                  <a:lnTo>
                    <a:pt x="20712" y="2565"/>
                  </a:lnTo>
                  <a:lnTo>
                    <a:pt x="20670" y="2411"/>
                  </a:lnTo>
                  <a:lnTo>
                    <a:pt x="20627" y="2276"/>
                  </a:lnTo>
                  <a:lnTo>
                    <a:pt x="20511" y="2064"/>
                  </a:lnTo>
                  <a:lnTo>
                    <a:pt x="20400" y="1900"/>
                  </a:lnTo>
                  <a:lnTo>
                    <a:pt x="20278" y="1765"/>
                  </a:lnTo>
                  <a:lnTo>
                    <a:pt x="20141" y="1659"/>
                  </a:lnTo>
                  <a:lnTo>
                    <a:pt x="20004" y="1581"/>
                  </a:lnTo>
                  <a:lnTo>
                    <a:pt x="19850" y="1553"/>
                  </a:lnTo>
                  <a:close/>
                  <a:moveTo>
                    <a:pt x="19887" y="0"/>
                  </a:moveTo>
                  <a:lnTo>
                    <a:pt x="20099" y="48"/>
                  </a:lnTo>
                  <a:lnTo>
                    <a:pt x="20326" y="125"/>
                  </a:lnTo>
                  <a:lnTo>
                    <a:pt x="20532" y="270"/>
                  </a:lnTo>
                  <a:lnTo>
                    <a:pt x="20728" y="453"/>
                  </a:lnTo>
                  <a:lnTo>
                    <a:pt x="20918" y="665"/>
                  </a:lnTo>
                  <a:lnTo>
                    <a:pt x="21087" y="916"/>
                  </a:lnTo>
                  <a:lnTo>
                    <a:pt x="21251" y="1225"/>
                  </a:lnTo>
                  <a:lnTo>
                    <a:pt x="21383" y="1553"/>
                  </a:lnTo>
                  <a:lnTo>
                    <a:pt x="21484" y="1900"/>
                  </a:lnTo>
                  <a:lnTo>
                    <a:pt x="21552" y="2256"/>
                  </a:lnTo>
                  <a:lnTo>
                    <a:pt x="21595" y="2623"/>
                  </a:lnTo>
                  <a:lnTo>
                    <a:pt x="21600" y="3009"/>
                  </a:lnTo>
                  <a:lnTo>
                    <a:pt x="21579" y="3375"/>
                  </a:lnTo>
                  <a:lnTo>
                    <a:pt x="21526" y="3761"/>
                  </a:lnTo>
                  <a:lnTo>
                    <a:pt x="21441" y="4127"/>
                  </a:lnTo>
                  <a:lnTo>
                    <a:pt x="21325" y="4503"/>
                  </a:lnTo>
                  <a:lnTo>
                    <a:pt x="21182" y="4850"/>
                  </a:lnTo>
                  <a:lnTo>
                    <a:pt x="17730" y="12246"/>
                  </a:lnTo>
                  <a:lnTo>
                    <a:pt x="17567" y="12574"/>
                  </a:lnTo>
                  <a:lnTo>
                    <a:pt x="17387" y="12873"/>
                  </a:lnTo>
                  <a:lnTo>
                    <a:pt x="17196" y="13143"/>
                  </a:lnTo>
                  <a:lnTo>
                    <a:pt x="17175" y="13153"/>
                  </a:lnTo>
                  <a:lnTo>
                    <a:pt x="16927" y="13423"/>
                  </a:lnTo>
                  <a:lnTo>
                    <a:pt x="16663" y="13645"/>
                  </a:lnTo>
                  <a:lnTo>
                    <a:pt x="16377" y="13828"/>
                  </a:lnTo>
                  <a:lnTo>
                    <a:pt x="16076" y="13973"/>
                  </a:lnTo>
                  <a:lnTo>
                    <a:pt x="15764" y="14059"/>
                  </a:lnTo>
                  <a:lnTo>
                    <a:pt x="15426" y="14127"/>
                  </a:lnTo>
                  <a:lnTo>
                    <a:pt x="15082" y="14146"/>
                  </a:lnTo>
                  <a:lnTo>
                    <a:pt x="9965" y="14146"/>
                  </a:lnTo>
                  <a:lnTo>
                    <a:pt x="9431" y="14175"/>
                  </a:lnTo>
                  <a:lnTo>
                    <a:pt x="8907" y="14252"/>
                  </a:lnTo>
                  <a:lnTo>
                    <a:pt x="8326" y="14377"/>
                  </a:lnTo>
                  <a:lnTo>
                    <a:pt x="8580" y="14831"/>
                  </a:lnTo>
                  <a:lnTo>
                    <a:pt x="8648" y="14985"/>
                  </a:lnTo>
                  <a:lnTo>
                    <a:pt x="8691" y="15178"/>
                  </a:lnTo>
                  <a:lnTo>
                    <a:pt x="8712" y="15361"/>
                  </a:lnTo>
                  <a:lnTo>
                    <a:pt x="8701" y="15564"/>
                  </a:lnTo>
                  <a:lnTo>
                    <a:pt x="8654" y="15756"/>
                  </a:lnTo>
                  <a:lnTo>
                    <a:pt x="8585" y="15930"/>
                  </a:lnTo>
                  <a:lnTo>
                    <a:pt x="5688" y="21359"/>
                  </a:lnTo>
                  <a:lnTo>
                    <a:pt x="5598" y="21494"/>
                  </a:lnTo>
                  <a:lnTo>
                    <a:pt x="5493" y="21571"/>
                  </a:lnTo>
                  <a:lnTo>
                    <a:pt x="5381" y="21600"/>
                  </a:lnTo>
                  <a:lnTo>
                    <a:pt x="5276" y="21571"/>
                  </a:lnTo>
                  <a:lnTo>
                    <a:pt x="5175" y="21504"/>
                  </a:lnTo>
                  <a:lnTo>
                    <a:pt x="5085" y="21388"/>
                  </a:lnTo>
                  <a:lnTo>
                    <a:pt x="132" y="12777"/>
                  </a:lnTo>
                  <a:lnTo>
                    <a:pt x="58" y="12623"/>
                  </a:lnTo>
                  <a:lnTo>
                    <a:pt x="21" y="12430"/>
                  </a:lnTo>
                  <a:lnTo>
                    <a:pt x="0" y="12227"/>
                  </a:lnTo>
                  <a:lnTo>
                    <a:pt x="11" y="12025"/>
                  </a:lnTo>
                  <a:lnTo>
                    <a:pt x="53" y="11841"/>
                  </a:lnTo>
                  <a:lnTo>
                    <a:pt x="116" y="11678"/>
                  </a:lnTo>
                  <a:lnTo>
                    <a:pt x="3050" y="6123"/>
                  </a:lnTo>
                  <a:lnTo>
                    <a:pt x="3135" y="5988"/>
                  </a:lnTo>
                  <a:lnTo>
                    <a:pt x="3241" y="5911"/>
                  </a:lnTo>
                  <a:lnTo>
                    <a:pt x="3352" y="5882"/>
                  </a:lnTo>
                  <a:lnTo>
                    <a:pt x="3357" y="5882"/>
                  </a:lnTo>
                  <a:lnTo>
                    <a:pt x="3463" y="5911"/>
                  </a:lnTo>
                  <a:lnTo>
                    <a:pt x="3568" y="5979"/>
                  </a:lnTo>
                  <a:lnTo>
                    <a:pt x="3653" y="6104"/>
                  </a:lnTo>
                  <a:lnTo>
                    <a:pt x="4256" y="7174"/>
                  </a:lnTo>
                  <a:lnTo>
                    <a:pt x="4388" y="6866"/>
                  </a:lnTo>
                  <a:lnTo>
                    <a:pt x="4536" y="6519"/>
                  </a:lnTo>
                  <a:lnTo>
                    <a:pt x="4705" y="6162"/>
                  </a:lnTo>
                  <a:lnTo>
                    <a:pt x="4900" y="5776"/>
                  </a:lnTo>
                  <a:lnTo>
                    <a:pt x="5117" y="5390"/>
                  </a:lnTo>
                  <a:lnTo>
                    <a:pt x="5355" y="5024"/>
                  </a:lnTo>
                  <a:lnTo>
                    <a:pt x="5693" y="4551"/>
                  </a:lnTo>
                  <a:lnTo>
                    <a:pt x="6048" y="4137"/>
                  </a:lnTo>
                  <a:lnTo>
                    <a:pt x="6412" y="3809"/>
                  </a:lnTo>
                  <a:lnTo>
                    <a:pt x="6782" y="3520"/>
                  </a:lnTo>
                  <a:lnTo>
                    <a:pt x="7163" y="3317"/>
                  </a:lnTo>
                  <a:lnTo>
                    <a:pt x="7549" y="3163"/>
                  </a:lnTo>
                  <a:lnTo>
                    <a:pt x="7945" y="3076"/>
                  </a:lnTo>
                  <a:lnTo>
                    <a:pt x="8347" y="3057"/>
                  </a:lnTo>
                  <a:lnTo>
                    <a:pt x="8749" y="3105"/>
                  </a:lnTo>
                  <a:lnTo>
                    <a:pt x="9156" y="3211"/>
                  </a:lnTo>
                  <a:lnTo>
                    <a:pt x="9574" y="3385"/>
                  </a:lnTo>
                  <a:lnTo>
                    <a:pt x="10023" y="3587"/>
                  </a:lnTo>
                  <a:lnTo>
                    <a:pt x="10472" y="3722"/>
                  </a:lnTo>
                  <a:lnTo>
                    <a:pt x="10937" y="3809"/>
                  </a:lnTo>
                  <a:lnTo>
                    <a:pt x="11413" y="3848"/>
                  </a:lnTo>
                  <a:lnTo>
                    <a:pt x="14775" y="3848"/>
                  </a:lnTo>
                  <a:lnTo>
                    <a:pt x="15013" y="3867"/>
                  </a:lnTo>
                  <a:lnTo>
                    <a:pt x="15246" y="3954"/>
                  </a:lnTo>
                  <a:lnTo>
                    <a:pt x="15452" y="4098"/>
                  </a:lnTo>
                  <a:lnTo>
                    <a:pt x="15648" y="4281"/>
                  </a:lnTo>
                  <a:lnTo>
                    <a:pt x="15833" y="4532"/>
                  </a:lnTo>
                  <a:lnTo>
                    <a:pt x="15991" y="4831"/>
                  </a:lnTo>
                  <a:lnTo>
                    <a:pt x="16076" y="5034"/>
                  </a:lnTo>
                  <a:lnTo>
                    <a:pt x="16155" y="5255"/>
                  </a:lnTo>
                  <a:lnTo>
                    <a:pt x="18555" y="916"/>
                  </a:lnTo>
                  <a:lnTo>
                    <a:pt x="18740" y="617"/>
                  </a:lnTo>
                  <a:lnTo>
                    <a:pt x="18941" y="376"/>
                  </a:lnTo>
                  <a:lnTo>
                    <a:pt x="19163" y="203"/>
                  </a:lnTo>
                  <a:lnTo>
                    <a:pt x="19396" y="68"/>
                  </a:lnTo>
                  <a:lnTo>
                    <a:pt x="19639" y="0"/>
                  </a:lnTo>
                  <a:lnTo>
                    <a:pt x="19887"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sp>
          <p:nvSpPr>
            <p:cNvPr id="25" name="Freeform 36">
              <a:extLst>
                <a:ext uri="{FF2B5EF4-FFF2-40B4-BE49-F238E27FC236}">
                  <a16:creationId xmlns:a16="http://schemas.microsoft.com/office/drawing/2014/main" id="{A758F9B9-4F15-4564-80A3-0E3B19D43B73}"/>
                </a:ext>
              </a:extLst>
            </p:cNvPr>
            <p:cNvSpPr/>
            <p:nvPr/>
          </p:nvSpPr>
          <p:spPr>
            <a:xfrm>
              <a:off x="192626" y="279465"/>
              <a:ext cx="16947" cy="17369"/>
            </a:xfrm>
            <a:custGeom>
              <a:avLst/>
              <a:gdLst/>
              <a:ahLst/>
              <a:cxnLst>
                <a:cxn ang="0">
                  <a:pos x="wd2" y="hd2"/>
                </a:cxn>
                <a:cxn ang="5400000">
                  <a:pos x="wd2" y="hd2"/>
                </a:cxn>
                <a:cxn ang="10800000">
                  <a:pos x="wd2" y="hd2"/>
                </a:cxn>
                <a:cxn ang="16200000">
                  <a:pos x="wd2" y="hd2"/>
                </a:cxn>
              </a:cxnLst>
              <a:rect l="0" t="0" r="r" b="b"/>
              <a:pathLst>
                <a:path w="21600" h="21600" extrusionOk="0">
                  <a:moveTo>
                    <a:pt x="11135" y="0"/>
                  </a:moveTo>
                  <a:lnTo>
                    <a:pt x="13953" y="524"/>
                  </a:lnTo>
                  <a:lnTo>
                    <a:pt x="16502" y="1702"/>
                  </a:lnTo>
                  <a:lnTo>
                    <a:pt x="18648" y="3404"/>
                  </a:lnTo>
                  <a:lnTo>
                    <a:pt x="20124" y="5498"/>
                  </a:lnTo>
                  <a:lnTo>
                    <a:pt x="21332" y="8116"/>
                  </a:lnTo>
                  <a:lnTo>
                    <a:pt x="21332" y="8640"/>
                  </a:lnTo>
                  <a:lnTo>
                    <a:pt x="21600" y="11389"/>
                  </a:lnTo>
                  <a:lnTo>
                    <a:pt x="21063" y="14138"/>
                  </a:lnTo>
                  <a:lnTo>
                    <a:pt x="19990" y="16625"/>
                  </a:lnTo>
                  <a:lnTo>
                    <a:pt x="18246" y="18720"/>
                  </a:lnTo>
                  <a:lnTo>
                    <a:pt x="15965" y="20291"/>
                  </a:lnTo>
                  <a:lnTo>
                    <a:pt x="13282" y="21207"/>
                  </a:lnTo>
                  <a:lnTo>
                    <a:pt x="11940" y="21469"/>
                  </a:lnTo>
                  <a:lnTo>
                    <a:pt x="10867" y="21600"/>
                  </a:lnTo>
                  <a:lnTo>
                    <a:pt x="7916" y="21076"/>
                  </a:lnTo>
                  <a:lnTo>
                    <a:pt x="5366" y="20160"/>
                  </a:lnTo>
                  <a:lnTo>
                    <a:pt x="3220" y="18327"/>
                  </a:lnTo>
                  <a:lnTo>
                    <a:pt x="1342" y="16102"/>
                  </a:lnTo>
                  <a:lnTo>
                    <a:pt x="402" y="13484"/>
                  </a:lnTo>
                  <a:lnTo>
                    <a:pt x="134" y="12960"/>
                  </a:lnTo>
                  <a:lnTo>
                    <a:pt x="0" y="10211"/>
                  </a:lnTo>
                  <a:lnTo>
                    <a:pt x="402" y="7462"/>
                  </a:lnTo>
                  <a:lnTo>
                    <a:pt x="1476" y="5105"/>
                  </a:lnTo>
                  <a:lnTo>
                    <a:pt x="3354" y="3011"/>
                  </a:lnTo>
                  <a:lnTo>
                    <a:pt x="5501" y="1309"/>
                  </a:lnTo>
                  <a:lnTo>
                    <a:pt x="8318" y="393"/>
                  </a:lnTo>
                  <a:lnTo>
                    <a:pt x="11135"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sp>
          <p:nvSpPr>
            <p:cNvPr id="26" name="Freeform 37">
              <a:extLst>
                <a:ext uri="{FF2B5EF4-FFF2-40B4-BE49-F238E27FC236}">
                  <a16:creationId xmlns:a16="http://schemas.microsoft.com/office/drawing/2014/main" id="{1A7981E2-80AD-4838-ADBE-C394B81031EB}"/>
                </a:ext>
              </a:extLst>
            </p:cNvPr>
            <p:cNvSpPr/>
            <p:nvPr/>
          </p:nvSpPr>
          <p:spPr>
            <a:xfrm>
              <a:off x="36735" y="0"/>
              <a:ext cx="336413" cy="178522"/>
            </a:xfrm>
            <a:custGeom>
              <a:avLst/>
              <a:gdLst/>
              <a:ahLst/>
              <a:cxnLst>
                <a:cxn ang="0">
                  <a:pos x="wd2" y="hd2"/>
                </a:cxn>
                <a:cxn ang="5400000">
                  <a:pos x="wd2" y="hd2"/>
                </a:cxn>
                <a:cxn ang="10800000">
                  <a:pos x="wd2" y="hd2"/>
                </a:cxn>
                <a:cxn ang="16200000">
                  <a:pos x="wd2" y="hd2"/>
                </a:cxn>
              </a:cxnLst>
              <a:rect l="0" t="0" r="r" b="b"/>
              <a:pathLst>
                <a:path w="21600" h="21600" extrusionOk="0">
                  <a:moveTo>
                    <a:pt x="16227" y="11169"/>
                  </a:moveTo>
                  <a:lnTo>
                    <a:pt x="15950" y="11309"/>
                  </a:lnTo>
                  <a:lnTo>
                    <a:pt x="15700" y="11513"/>
                  </a:lnTo>
                  <a:lnTo>
                    <a:pt x="15463" y="11781"/>
                  </a:lnTo>
                  <a:lnTo>
                    <a:pt x="15267" y="12112"/>
                  </a:lnTo>
                  <a:lnTo>
                    <a:pt x="15092" y="12507"/>
                  </a:lnTo>
                  <a:lnTo>
                    <a:pt x="14956" y="12952"/>
                  </a:lnTo>
                  <a:lnTo>
                    <a:pt x="14848" y="13424"/>
                  </a:lnTo>
                  <a:lnTo>
                    <a:pt x="14781" y="13933"/>
                  </a:lnTo>
                  <a:lnTo>
                    <a:pt x="14760" y="14468"/>
                  </a:lnTo>
                  <a:lnTo>
                    <a:pt x="14760" y="19117"/>
                  </a:lnTo>
                  <a:lnTo>
                    <a:pt x="14781" y="19295"/>
                  </a:lnTo>
                  <a:lnTo>
                    <a:pt x="14828" y="19435"/>
                  </a:lnTo>
                  <a:lnTo>
                    <a:pt x="14896" y="19511"/>
                  </a:lnTo>
                  <a:lnTo>
                    <a:pt x="14990" y="19562"/>
                  </a:lnTo>
                  <a:lnTo>
                    <a:pt x="20275" y="19562"/>
                  </a:lnTo>
                  <a:lnTo>
                    <a:pt x="20370" y="19511"/>
                  </a:lnTo>
                  <a:lnTo>
                    <a:pt x="20444" y="19435"/>
                  </a:lnTo>
                  <a:lnTo>
                    <a:pt x="20492" y="19295"/>
                  </a:lnTo>
                  <a:lnTo>
                    <a:pt x="20512" y="19117"/>
                  </a:lnTo>
                  <a:lnTo>
                    <a:pt x="20512" y="14468"/>
                  </a:lnTo>
                  <a:lnTo>
                    <a:pt x="20485" y="13933"/>
                  </a:lnTo>
                  <a:lnTo>
                    <a:pt x="20417" y="13424"/>
                  </a:lnTo>
                  <a:lnTo>
                    <a:pt x="20316" y="12952"/>
                  </a:lnTo>
                  <a:lnTo>
                    <a:pt x="20174" y="12507"/>
                  </a:lnTo>
                  <a:lnTo>
                    <a:pt x="19998" y="12112"/>
                  </a:lnTo>
                  <a:lnTo>
                    <a:pt x="19802" y="11781"/>
                  </a:lnTo>
                  <a:lnTo>
                    <a:pt x="19572" y="11513"/>
                  </a:lnTo>
                  <a:lnTo>
                    <a:pt x="19316" y="11309"/>
                  </a:lnTo>
                  <a:lnTo>
                    <a:pt x="19045" y="11169"/>
                  </a:lnTo>
                  <a:lnTo>
                    <a:pt x="18721" y="11450"/>
                  </a:lnTo>
                  <a:lnTo>
                    <a:pt x="18369" y="11641"/>
                  </a:lnTo>
                  <a:lnTo>
                    <a:pt x="18011" y="11768"/>
                  </a:lnTo>
                  <a:lnTo>
                    <a:pt x="17633" y="11819"/>
                  </a:lnTo>
                  <a:lnTo>
                    <a:pt x="17254" y="11768"/>
                  </a:lnTo>
                  <a:lnTo>
                    <a:pt x="16896" y="11641"/>
                  </a:lnTo>
                  <a:lnTo>
                    <a:pt x="16551" y="11450"/>
                  </a:lnTo>
                  <a:lnTo>
                    <a:pt x="16227" y="11169"/>
                  </a:lnTo>
                  <a:close/>
                  <a:moveTo>
                    <a:pt x="9381" y="11169"/>
                  </a:moveTo>
                  <a:lnTo>
                    <a:pt x="9117" y="11309"/>
                  </a:lnTo>
                  <a:lnTo>
                    <a:pt x="8860" y="11513"/>
                  </a:lnTo>
                  <a:lnTo>
                    <a:pt x="8631" y="11781"/>
                  </a:lnTo>
                  <a:lnTo>
                    <a:pt x="8428" y="12112"/>
                  </a:lnTo>
                  <a:lnTo>
                    <a:pt x="8252" y="12507"/>
                  </a:lnTo>
                  <a:lnTo>
                    <a:pt x="8110" y="12952"/>
                  </a:lnTo>
                  <a:lnTo>
                    <a:pt x="8009" y="13424"/>
                  </a:lnTo>
                  <a:lnTo>
                    <a:pt x="7941" y="13933"/>
                  </a:lnTo>
                  <a:lnTo>
                    <a:pt x="7928" y="14468"/>
                  </a:lnTo>
                  <a:lnTo>
                    <a:pt x="7928" y="19117"/>
                  </a:lnTo>
                  <a:lnTo>
                    <a:pt x="7941" y="19295"/>
                  </a:lnTo>
                  <a:lnTo>
                    <a:pt x="7995" y="19435"/>
                  </a:lnTo>
                  <a:lnTo>
                    <a:pt x="8063" y="19511"/>
                  </a:lnTo>
                  <a:lnTo>
                    <a:pt x="8151" y="19562"/>
                  </a:lnTo>
                  <a:lnTo>
                    <a:pt x="13443" y="19562"/>
                  </a:lnTo>
                  <a:lnTo>
                    <a:pt x="13530" y="19511"/>
                  </a:lnTo>
                  <a:lnTo>
                    <a:pt x="13605" y="19435"/>
                  </a:lnTo>
                  <a:lnTo>
                    <a:pt x="13659" y="19295"/>
                  </a:lnTo>
                  <a:lnTo>
                    <a:pt x="13672" y="19117"/>
                  </a:lnTo>
                  <a:lnTo>
                    <a:pt x="13672" y="14468"/>
                  </a:lnTo>
                  <a:lnTo>
                    <a:pt x="13652" y="13933"/>
                  </a:lnTo>
                  <a:lnTo>
                    <a:pt x="13584" y="13424"/>
                  </a:lnTo>
                  <a:lnTo>
                    <a:pt x="13483" y="12952"/>
                  </a:lnTo>
                  <a:lnTo>
                    <a:pt x="13341" y="12507"/>
                  </a:lnTo>
                  <a:lnTo>
                    <a:pt x="13165" y="12112"/>
                  </a:lnTo>
                  <a:lnTo>
                    <a:pt x="12963" y="11781"/>
                  </a:lnTo>
                  <a:lnTo>
                    <a:pt x="12740" y="11513"/>
                  </a:lnTo>
                  <a:lnTo>
                    <a:pt x="12476" y="11309"/>
                  </a:lnTo>
                  <a:lnTo>
                    <a:pt x="12213" y="11169"/>
                  </a:lnTo>
                  <a:lnTo>
                    <a:pt x="11881" y="11450"/>
                  </a:lnTo>
                  <a:lnTo>
                    <a:pt x="11530" y="11641"/>
                  </a:lnTo>
                  <a:lnTo>
                    <a:pt x="11172" y="11768"/>
                  </a:lnTo>
                  <a:lnTo>
                    <a:pt x="10793" y="11819"/>
                  </a:lnTo>
                  <a:lnTo>
                    <a:pt x="10422" y="11768"/>
                  </a:lnTo>
                  <a:lnTo>
                    <a:pt x="10057" y="11641"/>
                  </a:lnTo>
                  <a:lnTo>
                    <a:pt x="9719" y="11450"/>
                  </a:lnTo>
                  <a:lnTo>
                    <a:pt x="9381" y="11169"/>
                  </a:lnTo>
                  <a:close/>
                  <a:moveTo>
                    <a:pt x="2548" y="11169"/>
                  </a:moveTo>
                  <a:lnTo>
                    <a:pt x="2278" y="11309"/>
                  </a:lnTo>
                  <a:lnTo>
                    <a:pt x="2028" y="11513"/>
                  </a:lnTo>
                  <a:lnTo>
                    <a:pt x="1791" y="11781"/>
                  </a:lnTo>
                  <a:lnTo>
                    <a:pt x="1588" y="12112"/>
                  </a:lnTo>
                  <a:lnTo>
                    <a:pt x="1413" y="12507"/>
                  </a:lnTo>
                  <a:lnTo>
                    <a:pt x="1271" y="12952"/>
                  </a:lnTo>
                  <a:lnTo>
                    <a:pt x="1176" y="13424"/>
                  </a:lnTo>
                  <a:lnTo>
                    <a:pt x="1108" y="13933"/>
                  </a:lnTo>
                  <a:lnTo>
                    <a:pt x="1081" y="14468"/>
                  </a:lnTo>
                  <a:lnTo>
                    <a:pt x="1081" y="19117"/>
                  </a:lnTo>
                  <a:lnTo>
                    <a:pt x="1108" y="19295"/>
                  </a:lnTo>
                  <a:lnTo>
                    <a:pt x="1149" y="19435"/>
                  </a:lnTo>
                  <a:lnTo>
                    <a:pt x="1223" y="19511"/>
                  </a:lnTo>
                  <a:lnTo>
                    <a:pt x="1318" y="19562"/>
                  </a:lnTo>
                  <a:lnTo>
                    <a:pt x="6603" y="19562"/>
                  </a:lnTo>
                  <a:lnTo>
                    <a:pt x="6698" y="19511"/>
                  </a:lnTo>
                  <a:lnTo>
                    <a:pt x="6772" y="19435"/>
                  </a:lnTo>
                  <a:lnTo>
                    <a:pt x="6819" y="19295"/>
                  </a:lnTo>
                  <a:lnTo>
                    <a:pt x="6840" y="19117"/>
                  </a:lnTo>
                  <a:lnTo>
                    <a:pt x="6840" y="14468"/>
                  </a:lnTo>
                  <a:lnTo>
                    <a:pt x="6813" y="13933"/>
                  </a:lnTo>
                  <a:lnTo>
                    <a:pt x="6745" y="13424"/>
                  </a:lnTo>
                  <a:lnTo>
                    <a:pt x="6644" y="12952"/>
                  </a:lnTo>
                  <a:lnTo>
                    <a:pt x="6502" y="12507"/>
                  </a:lnTo>
                  <a:lnTo>
                    <a:pt x="6326" y="12112"/>
                  </a:lnTo>
                  <a:lnTo>
                    <a:pt x="6130" y="11781"/>
                  </a:lnTo>
                  <a:lnTo>
                    <a:pt x="5893" y="11513"/>
                  </a:lnTo>
                  <a:lnTo>
                    <a:pt x="5643" y="11309"/>
                  </a:lnTo>
                  <a:lnTo>
                    <a:pt x="5373" y="11169"/>
                  </a:lnTo>
                  <a:lnTo>
                    <a:pt x="5042" y="11450"/>
                  </a:lnTo>
                  <a:lnTo>
                    <a:pt x="4697" y="11641"/>
                  </a:lnTo>
                  <a:lnTo>
                    <a:pt x="4339" y="11768"/>
                  </a:lnTo>
                  <a:lnTo>
                    <a:pt x="3960" y="11819"/>
                  </a:lnTo>
                  <a:lnTo>
                    <a:pt x="3582" y="11768"/>
                  </a:lnTo>
                  <a:lnTo>
                    <a:pt x="3224" y="11641"/>
                  </a:lnTo>
                  <a:lnTo>
                    <a:pt x="2879" y="11450"/>
                  </a:lnTo>
                  <a:lnTo>
                    <a:pt x="2548" y="11169"/>
                  </a:lnTo>
                  <a:close/>
                  <a:moveTo>
                    <a:pt x="17633" y="2050"/>
                  </a:moveTo>
                  <a:lnTo>
                    <a:pt x="17329" y="2089"/>
                  </a:lnTo>
                  <a:lnTo>
                    <a:pt x="17045" y="2216"/>
                  </a:lnTo>
                  <a:lnTo>
                    <a:pt x="16768" y="2407"/>
                  </a:lnTo>
                  <a:lnTo>
                    <a:pt x="16518" y="2675"/>
                  </a:lnTo>
                  <a:lnTo>
                    <a:pt x="16295" y="3006"/>
                  </a:lnTo>
                  <a:lnTo>
                    <a:pt x="16092" y="3375"/>
                  </a:lnTo>
                  <a:lnTo>
                    <a:pt x="15916" y="3808"/>
                  </a:lnTo>
                  <a:lnTo>
                    <a:pt x="15774" y="4279"/>
                  </a:lnTo>
                  <a:lnTo>
                    <a:pt x="15673" y="4801"/>
                  </a:lnTo>
                  <a:lnTo>
                    <a:pt x="15605" y="5336"/>
                  </a:lnTo>
                  <a:lnTo>
                    <a:pt x="15592" y="5909"/>
                  </a:lnTo>
                  <a:lnTo>
                    <a:pt x="15605" y="6470"/>
                  </a:lnTo>
                  <a:lnTo>
                    <a:pt x="15673" y="7017"/>
                  </a:lnTo>
                  <a:lnTo>
                    <a:pt x="15774" y="7527"/>
                  </a:lnTo>
                  <a:lnTo>
                    <a:pt x="15916" y="7998"/>
                  </a:lnTo>
                  <a:lnTo>
                    <a:pt x="16092" y="8444"/>
                  </a:lnTo>
                  <a:lnTo>
                    <a:pt x="16295" y="8826"/>
                  </a:lnTo>
                  <a:lnTo>
                    <a:pt x="16518" y="9132"/>
                  </a:lnTo>
                  <a:lnTo>
                    <a:pt x="16768" y="9399"/>
                  </a:lnTo>
                  <a:lnTo>
                    <a:pt x="17045" y="9590"/>
                  </a:lnTo>
                  <a:lnTo>
                    <a:pt x="17329" y="9717"/>
                  </a:lnTo>
                  <a:lnTo>
                    <a:pt x="17633" y="9768"/>
                  </a:lnTo>
                  <a:lnTo>
                    <a:pt x="17937" y="9717"/>
                  </a:lnTo>
                  <a:lnTo>
                    <a:pt x="18228" y="9590"/>
                  </a:lnTo>
                  <a:lnTo>
                    <a:pt x="18498" y="9399"/>
                  </a:lnTo>
                  <a:lnTo>
                    <a:pt x="18748" y="9132"/>
                  </a:lnTo>
                  <a:lnTo>
                    <a:pt x="18978" y="8826"/>
                  </a:lnTo>
                  <a:lnTo>
                    <a:pt x="19180" y="8444"/>
                  </a:lnTo>
                  <a:lnTo>
                    <a:pt x="19349" y="7998"/>
                  </a:lnTo>
                  <a:lnTo>
                    <a:pt x="19491" y="7527"/>
                  </a:lnTo>
                  <a:lnTo>
                    <a:pt x="19593" y="7017"/>
                  </a:lnTo>
                  <a:lnTo>
                    <a:pt x="19660" y="6470"/>
                  </a:lnTo>
                  <a:lnTo>
                    <a:pt x="19681" y="5909"/>
                  </a:lnTo>
                  <a:lnTo>
                    <a:pt x="19660" y="5336"/>
                  </a:lnTo>
                  <a:lnTo>
                    <a:pt x="19593" y="4801"/>
                  </a:lnTo>
                  <a:lnTo>
                    <a:pt x="19491" y="4279"/>
                  </a:lnTo>
                  <a:lnTo>
                    <a:pt x="19349" y="3808"/>
                  </a:lnTo>
                  <a:lnTo>
                    <a:pt x="19180" y="3375"/>
                  </a:lnTo>
                  <a:lnTo>
                    <a:pt x="18978" y="3006"/>
                  </a:lnTo>
                  <a:lnTo>
                    <a:pt x="18748" y="2675"/>
                  </a:lnTo>
                  <a:lnTo>
                    <a:pt x="18498" y="2407"/>
                  </a:lnTo>
                  <a:lnTo>
                    <a:pt x="18228" y="2216"/>
                  </a:lnTo>
                  <a:lnTo>
                    <a:pt x="17937" y="2089"/>
                  </a:lnTo>
                  <a:lnTo>
                    <a:pt x="17633" y="2050"/>
                  </a:lnTo>
                  <a:close/>
                  <a:moveTo>
                    <a:pt x="10793" y="2050"/>
                  </a:moveTo>
                  <a:lnTo>
                    <a:pt x="10496" y="2089"/>
                  </a:lnTo>
                  <a:lnTo>
                    <a:pt x="10212" y="2216"/>
                  </a:lnTo>
                  <a:lnTo>
                    <a:pt x="9935" y="2407"/>
                  </a:lnTo>
                  <a:lnTo>
                    <a:pt x="9685" y="2675"/>
                  </a:lnTo>
                  <a:lnTo>
                    <a:pt x="9455" y="3006"/>
                  </a:lnTo>
                  <a:lnTo>
                    <a:pt x="9259" y="3375"/>
                  </a:lnTo>
                  <a:lnTo>
                    <a:pt x="9083" y="3808"/>
                  </a:lnTo>
                  <a:lnTo>
                    <a:pt x="8941" y="4279"/>
                  </a:lnTo>
                  <a:lnTo>
                    <a:pt x="8840" y="4801"/>
                  </a:lnTo>
                  <a:lnTo>
                    <a:pt x="8772" y="5336"/>
                  </a:lnTo>
                  <a:lnTo>
                    <a:pt x="8752" y="5909"/>
                  </a:lnTo>
                  <a:lnTo>
                    <a:pt x="8772" y="6470"/>
                  </a:lnTo>
                  <a:lnTo>
                    <a:pt x="8840" y="7017"/>
                  </a:lnTo>
                  <a:lnTo>
                    <a:pt x="8941" y="7527"/>
                  </a:lnTo>
                  <a:lnTo>
                    <a:pt x="9083" y="7998"/>
                  </a:lnTo>
                  <a:lnTo>
                    <a:pt x="9259" y="8444"/>
                  </a:lnTo>
                  <a:lnTo>
                    <a:pt x="9455" y="8826"/>
                  </a:lnTo>
                  <a:lnTo>
                    <a:pt x="9685" y="9132"/>
                  </a:lnTo>
                  <a:lnTo>
                    <a:pt x="9935" y="9399"/>
                  </a:lnTo>
                  <a:lnTo>
                    <a:pt x="10212" y="9590"/>
                  </a:lnTo>
                  <a:lnTo>
                    <a:pt x="10496" y="9717"/>
                  </a:lnTo>
                  <a:lnTo>
                    <a:pt x="10793" y="9768"/>
                  </a:lnTo>
                  <a:lnTo>
                    <a:pt x="11097" y="9717"/>
                  </a:lnTo>
                  <a:lnTo>
                    <a:pt x="11388" y="9590"/>
                  </a:lnTo>
                  <a:lnTo>
                    <a:pt x="11658" y="9399"/>
                  </a:lnTo>
                  <a:lnTo>
                    <a:pt x="11908" y="9132"/>
                  </a:lnTo>
                  <a:lnTo>
                    <a:pt x="12145" y="8826"/>
                  </a:lnTo>
                  <a:lnTo>
                    <a:pt x="12341" y="8444"/>
                  </a:lnTo>
                  <a:lnTo>
                    <a:pt x="12510" y="7998"/>
                  </a:lnTo>
                  <a:lnTo>
                    <a:pt x="12652" y="7527"/>
                  </a:lnTo>
                  <a:lnTo>
                    <a:pt x="12753" y="7017"/>
                  </a:lnTo>
                  <a:lnTo>
                    <a:pt x="12821" y="6470"/>
                  </a:lnTo>
                  <a:lnTo>
                    <a:pt x="12848" y="5909"/>
                  </a:lnTo>
                  <a:lnTo>
                    <a:pt x="12821" y="5336"/>
                  </a:lnTo>
                  <a:lnTo>
                    <a:pt x="12753" y="4801"/>
                  </a:lnTo>
                  <a:lnTo>
                    <a:pt x="12652" y="4279"/>
                  </a:lnTo>
                  <a:lnTo>
                    <a:pt x="12510" y="3808"/>
                  </a:lnTo>
                  <a:lnTo>
                    <a:pt x="12341" y="3375"/>
                  </a:lnTo>
                  <a:lnTo>
                    <a:pt x="12145" y="3006"/>
                  </a:lnTo>
                  <a:lnTo>
                    <a:pt x="11908" y="2675"/>
                  </a:lnTo>
                  <a:lnTo>
                    <a:pt x="11658" y="2407"/>
                  </a:lnTo>
                  <a:lnTo>
                    <a:pt x="11388" y="2216"/>
                  </a:lnTo>
                  <a:lnTo>
                    <a:pt x="11097" y="2089"/>
                  </a:lnTo>
                  <a:lnTo>
                    <a:pt x="10793" y="2050"/>
                  </a:lnTo>
                  <a:close/>
                  <a:moveTo>
                    <a:pt x="3960" y="2050"/>
                  </a:moveTo>
                  <a:lnTo>
                    <a:pt x="3656" y="2089"/>
                  </a:lnTo>
                  <a:lnTo>
                    <a:pt x="3366" y="2216"/>
                  </a:lnTo>
                  <a:lnTo>
                    <a:pt x="3095" y="2407"/>
                  </a:lnTo>
                  <a:lnTo>
                    <a:pt x="2845" y="2675"/>
                  </a:lnTo>
                  <a:lnTo>
                    <a:pt x="2622" y="3006"/>
                  </a:lnTo>
                  <a:lnTo>
                    <a:pt x="2420" y="3375"/>
                  </a:lnTo>
                  <a:lnTo>
                    <a:pt x="2244" y="3808"/>
                  </a:lnTo>
                  <a:lnTo>
                    <a:pt x="2102" y="4279"/>
                  </a:lnTo>
                  <a:lnTo>
                    <a:pt x="2001" y="4801"/>
                  </a:lnTo>
                  <a:lnTo>
                    <a:pt x="1933" y="5336"/>
                  </a:lnTo>
                  <a:lnTo>
                    <a:pt x="1906" y="5909"/>
                  </a:lnTo>
                  <a:lnTo>
                    <a:pt x="1933" y="6470"/>
                  </a:lnTo>
                  <a:lnTo>
                    <a:pt x="2001" y="7017"/>
                  </a:lnTo>
                  <a:lnTo>
                    <a:pt x="2102" y="7527"/>
                  </a:lnTo>
                  <a:lnTo>
                    <a:pt x="2244" y="7998"/>
                  </a:lnTo>
                  <a:lnTo>
                    <a:pt x="2420" y="8444"/>
                  </a:lnTo>
                  <a:lnTo>
                    <a:pt x="2622" y="8826"/>
                  </a:lnTo>
                  <a:lnTo>
                    <a:pt x="2845" y="9132"/>
                  </a:lnTo>
                  <a:lnTo>
                    <a:pt x="3095" y="9399"/>
                  </a:lnTo>
                  <a:lnTo>
                    <a:pt x="3366" y="9590"/>
                  </a:lnTo>
                  <a:lnTo>
                    <a:pt x="3656" y="9717"/>
                  </a:lnTo>
                  <a:lnTo>
                    <a:pt x="3960" y="9768"/>
                  </a:lnTo>
                  <a:lnTo>
                    <a:pt x="4258" y="9717"/>
                  </a:lnTo>
                  <a:lnTo>
                    <a:pt x="4555" y="9590"/>
                  </a:lnTo>
                  <a:lnTo>
                    <a:pt x="4819" y="9399"/>
                  </a:lnTo>
                  <a:lnTo>
                    <a:pt x="5076" y="9132"/>
                  </a:lnTo>
                  <a:lnTo>
                    <a:pt x="5299" y="8826"/>
                  </a:lnTo>
                  <a:lnTo>
                    <a:pt x="5508" y="8444"/>
                  </a:lnTo>
                  <a:lnTo>
                    <a:pt x="5677" y="7998"/>
                  </a:lnTo>
                  <a:lnTo>
                    <a:pt x="5819" y="7527"/>
                  </a:lnTo>
                  <a:lnTo>
                    <a:pt x="5920" y="7017"/>
                  </a:lnTo>
                  <a:lnTo>
                    <a:pt x="5981" y="6470"/>
                  </a:lnTo>
                  <a:lnTo>
                    <a:pt x="6008" y="5909"/>
                  </a:lnTo>
                  <a:lnTo>
                    <a:pt x="5981" y="5336"/>
                  </a:lnTo>
                  <a:lnTo>
                    <a:pt x="5920" y="4801"/>
                  </a:lnTo>
                  <a:lnTo>
                    <a:pt x="5819" y="4279"/>
                  </a:lnTo>
                  <a:lnTo>
                    <a:pt x="5677" y="3808"/>
                  </a:lnTo>
                  <a:lnTo>
                    <a:pt x="5508" y="3375"/>
                  </a:lnTo>
                  <a:lnTo>
                    <a:pt x="5299" y="3006"/>
                  </a:lnTo>
                  <a:lnTo>
                    <a:pt x="5076" y="2675"/>
                  </a:lnTo>
                  <a:lnTo>
                    <a:pt x="4819" y="2407"/>
                  </a:lnTo>
                  <a:lnTo>
                    <a:pt x="4555" y="2216"/>
                  </a:lnTo>
                  <a:lnTo>
                    <a:pt x="4258" y="2089"/>
                  </a:lnTo>
                  <a:lnTo>
                    <a:pt x="3960" y="2050"/>
                  </a:lnTo>
                  <a:close/>
                  <a:moveTo>
                    <a:pt x="3960" y="0"/>
                  </a:moveTo>
                  <a:lnTo>
                    <a:pt x="4352" y="51"/>
                  </a:lnTo>
                  <a:lnTo>
                    <a:pt x="4731" y="178"/>
                  </a:lnTo>
                  <a:lnTo>
                    <a:pt x="5089" y="395"/>
                  </a:lnTo>
                  <a:lnTo>
                    <a:pt x="5434" y="700"/>
                  </a:lnTo>
                  <a:lnTo>
                    <a:pt x="5751" y="1057"/>
                  </a:lnTo>
                  <a:lnTo>
                    <a:pt x="6042" y="1490"/>
                  </a:lnTo>
                  <a:lnTo>
                    <a:pt x="6306" y="1987"/>
                  </a:lnTo>
                  <a:lnTo>
                    <a:pt x="6529" y="2534"/>
                  </a:lnTo>
                  <a:lnTo>
                    <a:pt x="6731" y="3133"/>
                  </a:lnTo>
                  <a:lnTo>
                    <a:pt x="6880" y="3770"/>
                  </a:lnTo>
                  <a:lnTo>
                    <a:pt x="6995" y="4458"/>
                  </a:lnTo>
                  <a:lnTo>
                    <a:pt x="7069" y="5158"/>
                  </a:lnTo>
                  <a:lnTo>
                    <a:pt x="7090" y="5909"/>
                  </a:lnTo>
                  <a:lnTo>
                    <a:pt x="7069" y="6610"/>
                  </a:lnTo>
                  <a:lnTo>
                    <a:pt x="7009" y="7298"/>
                  </a:lnTo>
                  <a:lnTo>
                    <a:pt x="6907" y="7934"/>
                  </a:lnTo>
                  <a:lnTo>
                    <a:pt x="6765" y="8558"/>
                  </a:lnTo>
                  <a:lnTo>
                    <a:pt x="6576" y="9132"/>
                  </a:lnTo>
                  <a:lnTo>
                    <a:pt x="6366" y="9667"/>
                  </a:lnTo>
                  <a:lnTo>
                    <a:pt x="6664" y="9985"/>
                  </a:lnTo>
                  <a:lnTo>
                    <a:pt x="6927" y="10380"/>
                  </a:lnTo>
                  <a:lnTo>
                    <a:pt x="7164" y="10813"/>
                  </a:lnTo>
                  <a:lnTo>
                    <a:pt x="7380" y="11297"/>
                  </a:lnTo>
                  <a:lnTo>
                    <a:pt x="7590" y="10813"/>
                  </a:lnTo>
                  <a:lnTo>
                    <a:pt x="7826" y="10380"/>
                  </a:lnTo>
                  <a:lnTo>
                    <a:pt x="8090" y="9985"/>
                  </a:lnTo>
                  <a:lnTo>
                    <a:pt x="8387" y="9667"/>
                  </a:lnTo>
                  <a:lnTo>
                    <a:pt x="8178" y="9132"/>
                  </a:lnTo>
                  <a:lnTo>
                    <a:pt x="8002" y="8558"/>
                  </a:lnTo>
                  <a:lnTo>
                    <a:pt x="7860" y="7934"/>
                  </a:lnTo>
                  <a:lnTo>
                    <a:pt x="7752" y="7298"/>
                  </a:lnTo>
                  <a:lnTo>
                    <a:pt x="7684" y="6610"/>
                  </a:lnTo>
                  <a:lnTo>
                    <a:pt x="7664" y="5909"/>
                  </a:lnTo>
                  <a:lnTo>
                    <a:pt x="7691" y="5158"/>
                  </a:lnTo>
                  <a:lnTo>
                    <a:pt x="7759" y="4458"/>
                  </a:lnTo>
                  <a:lnTo>
                    <a:pt x="7874" y="3770"/>
                  </a:lnTo>
                  <a:lnTo>
                    <a:pt x="8036" y="3133"/>
                  </a:lnTo>
                  <a:lnTo>
                    <a:pt x="8225" y="2534"/>
                  </a:lnTo>
                  <a:lnTo>
                    <a:pt x="8455" y="1987"/>
                  </a:lnTo>
                  <a:lnTo>
                    <a:pt x="8718" y="1490"/>
                  </a:lnTo>
                  <a:lnTo>
                    <a:pt x="9002" y="1057"/>
                  </a:lnTo>
                  <a:lnTo>
                    <a:pt x="9327" y="700"/>
                  </a:lnTo>
                  <a:lnTo>
                    <a:pt x="9665" y="395"/>
                  </a:lnTo>
                  <a:lnTo>
                    <a:pt x="10030" y="178"/>
                  </a:lnTo>
                  <a:lnTo>
                    <a:pt x="10401" y="51"/>
                  </a:lnTo>
                  <a:lnTo>
                    <a:pt x="10793" y="0"/>
                  </a:lnTo>
                  <a:lnTo>
                    <a:pt x="11192" y="51"/>
                  </a:lnTo>
                  <a:lnTo>
                    <a:pt x="11564" y="178"/>
                  </a:lnTo>
                  <a:lnTo>
                    <a:pt x="11929" y="395"/>
                  </a:lnTo>
                  <a:lnTo>
                    <a:pt x="12267" y="700"/>
                  </a:lnTo>
                  <a:lnTo>
                    <a:pt x="12584" y="1057"/>
                  </a:lnTo>
                  <a:lnTo>
                    <a:pt x="12882" y="1490"/>
                  </a:lnTo>
                  <a:lnTo>
                    <a:pt x="13138" y="1987"/>
                  </a:lnTo>
                  <a:lnTo>
                    <a:pt x="13368" y="2534"/>
                  </a:lnTo>
                  <a:lnTo>
                    <a:pt x="13564" y="3133"/>
                  </a:lnTo>
                  <a:lnTo>
                    <a:pt x="13720" y="3770"/>
                  </a:lnTo>
                  <a:lnTo>
                    <a:pt x="13835" y="4458"/>
                  </a:lnTo>
                  <a:lnTo>
                    <a:pt x="13909" y="5158"/>
                  </a:lnTo>
                  <a:lnTo>
                    <a:pt x="13936" y="5909"/>
                  </a:lnTo>
                  <a:lnTo>
                    <a:pt x="13909" y="6610"/>
                  </a:lnTo>
                  <a:lnTo>
                    <a:pt x="13841" y="7298"/>
                  </a:lnTo>
                  <a:lnTo>
                    <a:pt x="13740" y="7934"/>
                  </a:lnTo>
                  <a:lnTo>
                    <a:pt x="13598" y="8558"/>
                  </a:lnTo>
                  <a:lnTo>
                    <a:pt x="13416" y="9132"/>
                  </a:lnTo>
                  <a:lnTo>
                    <a:pt x="13206" y="9667"/>
                  </a:lnTo>
                  <a:lnTo>
                    <a:pt x="13497" y="9985"/>
                  </a:lnTo>
                  <a:lnTo>
                    <a:pt x="13767" y="10380"/>
                  </a:lnTo>
                  <a:lnTo>
                    <a:pt x="14004" y="10813"/>
                  </a:lnTo>
                  <a:lnTo>
                    <a:pt x="14220" y="11297"/>
                  </a:lnTo>
                  <a:lnTo>
                    <a:pt x="14429" y="10813"/>
                  </a:lnTo>
                  <a:lnTo>
                    <a:pt x="14659" y="10380"/>
                  </a:lnTo>
                  <a:lnTo>
                    <a:pt x="14929" y="9985"/>
                  </a:lnTo>
                  <a:lnTo>
                    <a:pt x="15220" y="9667"/>
                  </a:lnTo>
                  <a:lnTo>
                    <a:pt x="15011" y="9132"/>
                  </a:lnTo>
                  <a:lnTo>
                    <a:pt x="14835" y="8558"/>
                  </a:lnTo>
                  <a:lnTo>
                    <a:pt x="14693" y="7934"/>
                  </a:lnTo>
                  <a:lnTo>
                    <a:pt x="14585" y="7298"/>
                  </a:lnTo>
                  <a:lnTo>
                    <a:pt x="14517" y="6610"/>
                  </a:lnTo>
                  <a:lnTo>
                    <a:pt x="14504" y="5909"/>
                  </a:lnTo>
                  <a:lnTo>
                    <a:pt x="14531" y="5158"/>
                  </a:lnTo>
                  <a:lnTo>
                    <a:pt x="14598" y="4458"/>
                  </a:lnTo>
                  <a:lnTo>
                    <a:pt x="14713" y="3770"/>
                  </a:lnTo>
                  <a:lnTo>
                    <a:pt x="14869" y="3133"/>
                  </a:lnTo>
                  <a:lnTo>
                    <a:pt x="15065" y="2534"/>
                  </a:lnTo>
                  <a:lnTo>
                    <a:pt x="15288" y="1987"/>
                  </a:lnTo>
                  <a:lnTo>
                    <a:pt x="15558" y="1490"/>
                  </a:lnTo>
                  <a:lnTo>
                    <a:pt x="15842" y="1057"/>
                  </a:lnTo>
                  <a:lnTo>
                    <a:pt x="16159" y="700"/>
                  </a:lnTo>
                  <a:lnTo>
                    <a:pt x="16504" y="395"/>
                  </a:lnTo>
                  <a:lnTo>
                    <a:pt x="16862" y="178"/>
                  </a:lnTo>
                  <a:lnTo>
                    <a:pt x="17241" y="51"/>
                  </a:lnTo>
                  <a:lnTo>
                    <a:pt x="17633" y="0"/>
                  </a:lnTo>
                  <a:lnTo>
                    <a:pt x="18025" y="51"/>
                  </a:lnTo>
                  <a:lnTo>
                    <a:pt x="18403" y="178"/>
                  </a:lnTo>
                  <a:lnTo>
                    <a:pt x="18761" y="395"/>
                  </a:lnTo>
                  <a:lnTo>
                    <a:pt x="19106" y="700"/>
                  </a:lnTo>
                  <a:lnTo>
                    <a:pt x="19424" y="1057"/>
                  </a:lnTo>
                  <a:lnTo>
                    <a:pt x="19714" y="1490"/>
                  </a:lnTo>
                  <a:lnTo>
                    <a:pt x="19978" y="1987"/>
                  </a:lnTo>
                  <a:lnTo>
                    <a:pt x="20201" y="2534"/>
                  </a:lnTo>
                  <a:lnTo>
                    <a:pt x="20404" y="3133"/>
                  </a:lnTo>
                  <a:lnTo>
                    <a:pt x="20552" y="3770"/>
                  </a:lnTo>
                  <a:lnTo>
                    <a:pt x="20667" y="4458"/>
                  </a:lnTo>
                  <a:lnTo>
                    <a:pt x="20748" y="5158"/>
                  </a:lnTo>
                  <a:lnTo>
                    <a:pt x="20769" y="5909"/>
                  </a:lnTo>
                  <a:lnTo>
                    <a:pt x="20748" y="6610"/>
                  </a:lnTo>
                  <a:lnTo>
                    <a:pt x="20681" y="7298"/>
                  </a:lnTo>
                  <a:lnTo>
                    <a:pt x="20579" y="7934"/>
                  </a:lnTo>
                  <a:lnTo>
                    <a:pt x="20438" y="8558"/>
                  </a:lnTo>
                  <a:lnTo>
                    <a:pt x="20262" y="9132"/>
                  </a:lnTo>
                  <a:lnTo>
                    <a:pt x="20046" y="9667"/>
                  </a:lnTo>
                  <a:lnTo>
                    <a:pt x="20343" y="9998"/>
                  </a:lnTo>
                  <a:lnTo>
                    <a:pt x="20620" y="10392"/>
                  </a:lnTo>
                  <a:lnTo>
                    <a:pt x="20863" y="10851"/>
                  </a:lnTo>
                  <a:lnTo>
                    <a:pt x="21073" y="11360"/>
                  </a:lnTo>
                  <a:lnTo>
                    <a:pt x="21255" y="11908"/>
                  </a:lnTo>
                  <a:lnTo>
                    <a:pt x="21397" y="12494"/>
                  </a:lnTo>
                  <a:lnTo>
                    <a:pt x="21505" y="13131"/>
                  </a:lnTo>
                  <a:lnTo>
                    <a:pt x="21573" y="13793"/>
                  </a:lnTo>
                  <a:lnTo>
                    <a:pt x="21600" y="14468"/>
                  </a:lnTo>
                  <a:lnTo>
                    <a:pt x="21600" y="19117"/>
                  </a:lnTo>
                  <a:lnTo>
                    <a:pt x="21573" y="19562"/>
                  </a:lnTo>
                  <a:lnTo>
                    <a:pt x="21519" y="19983"/>
                  </a:lnTo>
                  <a:lnTo>
                    <a:pt x="21418" y="20365"/>
                  </a:lnTo>
                  <a:lnTo>
                    <a:pt x="21289" y="20708"/>
                  </a:lnTo>
                  <a:lnTo>
                    <a:pt x="21134" y="21014"/>
                  </a:lnTo>
                  <a:lnTo>
                    <a:pt x="20944" y="21269"/>
                  </a:lnTo>
                  <a:lnTo>
                    <a:pt x="20735" y="21447"/>
                  </a:lnTo>
                  <a:lnTo>
                    <a:pt x="20519" y="21562"/>
                  </a:lnTo>
                  <a:lnTo>
                    <a:pt x="20275" y="21600"/>
                  </a:lnTo>
                  <a:lnTo>
                    <a:pt x="14990" y="21600"/>
                  </a:lnTo>
                  <a:lnTo>
                    <a:pt x="14781" y="21562"/>
                  </a:lnTo>
                  <a:lnTo>
                    <a:pt x="14578" y="21473"/>
                  </a:lnTo>
                  <a:lnTo>
                    <a:pt x="14389" y="21333"/>
                  </a:lnTo>
                  <a:lnTo>
                    <a:pt x="14220" y="21116"/>
                  </a:lnTo>
                  <a:lnTo>
                    <a:pt x="14044" y="21333"/>
                  </a:lnTo>
                  <a:lnTo>
                    <a:pt x="13862" y="21473"/>
                  </a:lnTo>
                  <a:lnTo>
                    <a:pt x="13659" y="21562"/>
                  </a:lnTo>
                  <a:lnTo>
                    <a:pt x="13443" y="21600"/>
                  </a:lnTo>
                  <a:lnTo>
                    <a:pt x="8151" y="21600"/>
                  </a:lnTo>
                  <a:lnTo>
                    <a:pt x="7941" y="21562"/>
                  </a:lnTo>
                  <a:lnTo>
                    <a:pt x="7738" y="21473"/>
                  </a:lnTo>
                  <a:lnTo>
                    <a:pt x="7549" y="21333"/>
                  </a:lnTo>
                  <a:lnTo>
                    <a:pt x="7380" y="21116"/>
                  </a:lnTo>
                  <a:lnTo>
                    <a:pt x="7205" y="21333"/>
                  </a:lnTo>
                  <a:lnTo>
                    <a:pt x="7022" y="21473"/>
                  </a:lnTo>
                  <a:lnTo>
                    <a:pt x="6819" y="21562"/>
                  </a:lnTo>
                  <a:lnTo>
                    <a:pt x="6603" y="21600"/>
                  </a:lnTo>
                  <a:lnTo>
                    <a:pt x="1318" y="21600"/>
                  </a:lnTo>
                  <a:lnTo>
                    <a:pt x="1081" y="21562"/>
                  </a:lnTo>
                  <a:lnTo>
                    <a:pt x="852" y="21447"/>
                  </a:lnTo>
                  <a:lnTo>
                    <a:pt x="656" y="21269"/>
                  </a:lnTo>
                  <a:lnTo>
                    <a:pt x="473" y="21014"/>
                  </a:lnTo>
                  <a:lnTo>
                    <a:pt x="311" y="20708"/>
                  </a:lnTo>
                  <a:lnTo>
                    <a:pt x="176" y="20365"/>
                  </a:lnTo>
                  <a:lnTo>
                    <a:pt x="74" y="19983"/>
                  </a:lnTo>
                  <a:lnTo>
                    <a:pt x="20" y="19562"/>
                  </a:lnTo>
                  <a:lnTo>
                    <a:pt x="0" y="19117"/>
                  </a:lnTo>
                  <a:lnTo>
                    <a:pt x="0" y="14468"/>
                  </a:lnTo>
                  <a:lnTo>
                    <a:pt x="20" y="13793"/>
                  </a:lnTo>
                  <a:lnTo>
                    <a:pt x="88" y="13131"/>
                  </a:lnTo>
                  <a:lnTo>
                    <a:pt x="196" y="12494"/>
                  </a:lnTo>
                  <a:lnTo>
                    <a:pt x="338" y="11908"/>
                  </a:lnTo>
                  <a:lnTo>
                    <a:pt x="520" y="11360"/>
                  </a:lnTo>
                  <a:lnTo>
                    <a:pt x="730" y="10851"/>
                  </a:lnTo>
                  <a:lnTo>
                    <a:pt x="980" y="10392"/>
                  </a:lnTo>
                  <a:lnTo>
                    <a:pt x="1250" y="9998"/>
                  </a:lnTo>
                  <a:lnTo>
                    <a:pt x="1548" y="9667"/>
                  </a:lnTo>
                  <a:lnTo>
                    <a:pt x="1338" y="9132"/>
                  </a:lnTo>
                  <a:lnTo>
                    <a:pt x="1162" y="8558"/>
                  </a:lnTo>
                  <a:lnTo>
                    <a:pt x="1021" y="7934"/>
                  </a:lnTo>
                  <a:lnTo>
                    <a:pt x="912" y="7298"/>
                  </a:lnTo>
                  <a:lnTo>
                    <a:pt x="845" y="6610"/>
                  </a:lnTo>
                  <a:lnTo>
                    <a:pt x="831" y="5909"/>
                  </a:lnTo>
                  <a:lnTo>
                    <a:pt x="852" y="5158"/>
                  </a:lnTo>
                  <a:lnTo>
                    <a:pt x="919" y="4458"/>
                  </a:lnTo>
                  <a:lnTo>
                    <a:pt x="1041" y="3770"/>
                  </a:lnTo>
                  <a:lnTo>
                    <a:pt x="1196" y="3133"/>
                  </a:lnTo>
                  <a:lnTo>
                    <a:pt x="1392" y="2534"/>
                  </a:lnTo>
                  <a:lnTo>
                    <a:pt x="1615" y="1987"/>
                  </a:lnTo>
                  <a:lnTo>
                    <a:pt x="1879" y="1490"/>
                  </a:lnTo>
                  <a:lnTo>
                    <a:pt x="2169" y="1057"/>
                  </a:lnTo>
                  <a:lnTo>
                    <a:pt x="2487" y="700"/>
                  </a:lnTo>
                  <a:lnTo>
                    <a:pt x="2832" y="395"/>
                  </a:lnTo>
                  <a:lnTo>
                    <a:pt x="3190" y="178"/>
                  </a:lnTo>
                  <a:lnTo>
                    <a:pt x="3568" y="51"/>
                  </a:lnTo>
                  <a:lnTo>
                    <a:pt x="3960"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grpSp>
      <p:grpSp>
        <p:nvGrpSpPr>
          <p:cNvPr id="27" name="Group 16">
            <a:extLst>
              <a:ext uri="{FF2B5EF4-FFF2-40B4-BE49-F238E27FC236}">
                <a16:creationId xmlns:a16="http://schemas.microsoft.com/office/drawing/2014/main" id="{16A91396-5923-47D2-9777-F5B027E95AE3}"/>
              </a:ext>
            </a:extLst>
          </p:cNvPr>
          <p:cNvGrpSpPr/>
          <p:nvPr userDrawn="1"/>
        </p:nvGrpSpPr>
        <p:grpSpPr>
          <a:xfrm>
            <a:off x="5876664" y="2067105"/>
            <a:ext cx="422381" cy="423674"/>
            <a:chOff x="0" y="0"/>
            <a:chExt cx="422379" cy="423672"/>
          </a:xfrm>
        </p:grpSpPr>
        <p:sp>
          <p:nvSpPr>
            <p:cNvPr id="28" name="Freeform 18">
              <a:extLst>
                <a:ext uri="{FF2B5EF4-FFF2-40B4-BE49-F238E27FC236}">
                  <a16:creationId xmlns:a16="http://schemas.microsoft.com/office/drawing/2014/main" id="{9C7E3523-692F-490C-A0C4-52F916076D50}"/>
                </a:ext>
              </a:extLst>
            </p:cNvPr>
            <p:cNvSpPr/>
            <p:nvPr/>
          </p:nvSpPr>
          <p:spPr>
            <a:xfrm>
              <a:off x="180429" y="273228"/>
              <a:ext cx="16544" cy="16545"/>
            </a:xfrm>
            <a:custGeom>
              <a:avLst/>
              <a:gdLst/>
              <a:ahLst/>
              <a:cxnLst>
                <a:cxn ang="0">
                  <a:pos x="wd2" y="hd2"/>
                </a:cxn>
                <a:cxn ang="5400000">
                  <a:pos x="wd2" y="hd2"/>
                </a:cxn>
                <a:cxn ang="10800000">
                  <a:pos x="wd2" y="hd2"/>
                </a:cxn>
                <a:cxn ang="16200000">
                  <a:pos x="wd2" y="hd2"/>
                </a:cxn>
              </a:cxnLst>
              <a:rect l="0" t="0" r="r" b="b"/>
              <a:pathLst>
                <a:path w="21600" h="21600" extrusionOk="0">
                  <a:moveTo>
                    <a:pt x="10758" y="0"/>
                  </a:moveTo>
                  <a:lnTo>
                    <a:pt x="13468" y="336"/>
                  </a:lnTo>
                  <a:lnTo>
                    <a:pt x="16179" y="1513"/>
                  </a:lnTo>
                  <a:lnTo>
                    <a:pt x="18551" y="3194"/>
                  </a:lnTo>
                  <a:lnTo>
                    <a:pt x="20245" y="5547"/>
                  </a:lnTo>
                  <a:lnTo>
                    <a:pt x="21261" y="8068"/>
                  </a:lnTo>
                  <a:lnTo>
                    <a:pt x="21600" y="10674"/>
                  </a:lnTo>
                  <a:lnTo>
                    <a:pt x="21261" y="13532"/>
                  </a:lnTo>
                  <a:lnTo>
                    <a:pt x="20245" y="16053"/>
                  </a:lnTo>
                  <a:lnTo>
                    <a:pt x="18551" y="18406"/>
                  </a:lnTo>
                  <a:lnTo>
                    <a:pt x="16179" y="20087"/>
                  </a:lnTo>
                  <a:lnTo>
                    <a:pt x="13468" y="21264"/>
                  </a:lnTo>
                  <a:lnTo>
                    <a:pt x="10758" y="21600"/>
                  </a:lnTo>
                  <a:lnTo>
                    <a:pt x="8132" y="21264"/>
                  </a:lnTo>
                  <a:lnTo>
                    <a:pt x="5421" y="20087"/>
                  </a:lnTo>
                  <a:lnTo>
                    <a:pt x="3219" y="18406"/>
                  </a:lnTo>
                  <a:lnTo>
                    <a:pt x="1355" y="16053"/>
                  </a:lnTo>
                  <a:lnTo>
                    <a:pt x="339" y="13532"/>
                  </a:lnTo>
                  <a:lnTo>
                    <a:pt x="0" y="10674"/>
                  </a:lnTo>
                  <a:lnTo>
                    <a:pt x="339" y="8068"/>
                  </a:lnTo>
                  <a:lnTo>
                    <a:pt x="1355" y="5547"/>
                  </a:lnTo>
                  <a:lnTo>
                    <a:pt x="3219" y="3194"/>
                  </a:lnTo>
                  <a:lnTo>
                    <a:pt x="5421" y="1513"/>
                  </a:lnTo>
                  <a:lnTo>
                    <a:pt x="8132" y="336"/>
                  </a:lnTo>
                  <a:lnTo>
                    <a:pt x="10758"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sp>
          <p:nvSpPr>
            <p:cNvPr id="29" name="Freeform 19">
              <a:extLst>
                <a:ext uri="{FF2B5EF4-FFF2-40B4-BE49-F238E27FC236}">
                  <a16:creationId xmlns:a16="http://schemas.microsoft.com/office/drawing/2014/main" id="{DAAF108A-5966-4573-8619-6FA68ED62BD4}"/>
                </a:ext>
              </a:extLst>
            </p:cNvPr>
            <p:cNvSpPr/>
            <p:nvPr/>
          </p:nvSpPr>
          <p:spPr>
            <a:xfrm>
              <a:off x="155355" y="0"/>
              <a:ext cx="181981" cy="181981"/>
            </a:xfrm>
            <a:custGeom>
              <a:avLst/>
              <a:gdLst/>
              <a:ahLst/>
              <a:cxnLst>
                <a:cxn ang="0">
                  <a:pos x="wd2" y="hd2"/>
                </a:cxn>
                <a:cxn ang="5400000">
                  <a:pos x="wd2" y="hd2"/>
                </a:cxn>
                <a:cxn ang="10800000">
                  <a:pos x="wd2" y="hd2"/>
                </a:cxn>
                <a:cxn ang="16200000">
                  <a:pos x="wd2" y="hd2"/>
                </a:cxn>
              </a:cxnLst>
              <a:rect l="0" t="0" r="r" b="b"/>
              <a:pathLst>
                <a:path w="21600" h="21600" extrusionOk="0">
                  <a:moveTo>
                    <a:pt x="10812" y="1971"/>
                  </a:moveTo>
                  <a:lnTo>
                    <a:pt x="9906" y="2017"/>
                  </a:lnTo>
                  <a:lnTo>
                    <a:pt x="9039" y="2139"/>
                  </a:lnTo>
                  <a:lnTo>
                    <a:pt x="8180" y="2369"/>
                  </a:lnTo>
                  <a:lnTo>
                    <a:pt x="7374" y="2661"/>
                  </a:lnTo>
                  <a:lnTo>
                    <a:pt x="6591" y="3044"/>
                  </a:lnTo>
                  <a:lnTo>
                    <a:pt x="5870" y="3466"/>
                  </a:lnTo>
                  <a:lnTo>
                    <a:pt x="5187" y="3987"/>
                  </a:lnTo>
                  <a:lnTo>
                    <a:pt x="4558" y="4555"/>
                  </a:lnTo>
                  <a:lnTo>
                    <a:pt x="3990" y="5183"/>
                  </a:lnTo>
                  <a:lnTo>
                    <a:pt x="3491" y="5866"/>
                  </a:lnTo>
                  <a:lnTo>
                    <a:pt x="3046" y="6587"/>
                  </a:lnTo>
                  <a:lnTo>
                    <a:pt x="2663" y="7369"/>
                  </a:lnTo>
                  <a:lnTo>
                    <a:pt x="2371" y="8174"/>
                  </a:lnTo>
                  <a:lnTo>
                    <a:pt x="2156" y="9017"/>
                  </a:lnTo>
                  <a:lnTo>
                    <a:pt x="2018" y="9907"/>
                  </a:lnTo>
                  <a:lnTo>
                    <a:pt x="1972" y="10804"/>
                  </a:lnTo>
                  <a:lnTo>
                    <a:pt x="2018" y="11709"/>
                  </a:lnTo>
                  <a:lnTo>
                    <a:pt x="2156" y="12575"/>
                  </a:lnTo>
                  <a:lnTo>
                    <a:pt x="2371" y="13419"/>
                  </a:lnTo>
                  <a:lnTo>
                    <a:pt x="2663" y="14231"/>
                  </a:lnTo>
                  <a:lnTo>
                    <a:pt x="3046" y="15006"/>
                  </a:lnTo>
                  <a:lnTo>
                    <a:pt x="3491" y="15727"/>
                  </a:lnTo>
                  <a:lnTo>
                    <a:pt x="3990" y="16417"/>
                  </a:lnTo>
                  <a:lnTo>
                    <a:pt x="4558" y="17045"/>
                  </a:lnTo>
                  <a:lnTo>
                    <a:pt x="5187" y="17605"/>
                  </a:lnTo>
                  <a:lnTo>
                    <a:pt x="5870" y="18127"/>
                  </a:lnTo>
                  <a:lnTo>
                    <a:pt x="6591" y="18571"/>
                  </a:lnTo>
                  <a:lnTo>
                    <a:pt x="7374" y="18939"/>
                  </a:lnTo>
                  <a:lnTo>
                    <a:pt x="8180" y="19246"/>
                  </a:lnTo>
                  <a:lnTo>
                    <a:pt x="9039" y="19453"/>
                  </a:lnTo>
                  <a:lnTo>
                    <a:pt x="9906" y="19591"/>
                  </a:lnTo>
                  <a:lnTo>
                    <a:pt x="10812" y="19637"/>
                  </a:lnTo>
                  <a:lnTo>
                    <a:pt x="11709" y="19591"/>
                  </a:lnTo>
                  <a:lnTo>
                    <a:pt x="12584" y="19453"/>
                  </a:lnTo>
                  <a:lnTo>
                    <a:pt x="13436" y="19246"/>
                  </a:lnTo>
                  <a:lnTo>
                    <a:pt x="14249" y="18939"/>
                  </a:lnTo>
                  <a:lnTo>
                    <a:pt x="15016" y="18571"/>
                  </a:lnTo>
                  <a:lnTo>
                    <a:pt x="15745" y="18127"/>
                  </a:lnTo>
                  <a:lnTo>
                    <a:pt x="16421" y="17605"/>
                  </a:lnTo>
                  <a:lnTo>
                    <a:pt x="17050" y="17045"/>
                  </a:lnTo>
                  <a:lnTo>
                    <a:pt x="17625" y="16417"/>
                  </a:lnTo>
                  <a:lnTo>
                    <a:pt x="18132" y="15727"/>
                  </a:lnTo>
                  <a:lnTo>
                    <a:pt x="18577" y="15006"/>
                  </a:lnTo>
                  <a:lnTo>
                    <a:pt x="18945" y="14231"/>
                  </a:lnTo>
                  <a:lnTo>
                    <a:pt x="19244" y="13419"/>
                  </a:lnTo>
                  <a:lnTo>
                    <a:pt x="19459" y="12575"/>
                  </a:lnTo>
                  <a:lnTo>
                    <a:pt x="19597" y="11709"/>
                  </a:lnTo>
                  <a:lnTo>
                    <a:pt x="19643" y="10804"/>
                  </a:lnTo>
                  <a:lnTo>
                    <a:pt x="19597" y="9907"/>
                  </a:lnTo>
                  <a:lnTo>
                    <a:pt x="19459" y="9017"/>
                  </a:lnTo>
                  <a:lnTo>
                    <a:pt x="19244" y="8174"/>
                  </a:lnTo>
                  <a:lnTo>
                    <a:pt x="18945" y="7369"/>
                  </a:lnTo>
                  <a:lnTo>
                    <a:pt x="18577" y="6587"/>
                  </a:lnTo>
                  <a:lnTo>
                    <a:pt x="18132" y="5866"/>
                  </a:lnTo>
                  <a:lnTo>
                    <a:pt x="17625" y="5183"/>
                  </a:lnTo>
                  <a:lnTo>
                    <a:pt x="17050" y="4555"/>
                  </a:lnTo>
                  <a:lnTo>
                    <a:pt x="16421" y="3987"/>
                  </a:lnTo>
                  <a:lnTo>
                    <a:pt x="15745" y="3466"/>
                  </a:lnTo>
                  <a:lnTo>
                    <a:pt x="15016" y="3044"/>
                  </a:lnTo>
                  <a:lnTo>
                    <a:pt x="14249" y="2661"/>
                  </a:lnTo>
                  <a:lnTo>
                    <a:pt x="13436" y="2369"/>
                  </a:lnTo>
                  <a:lnTo>
                    <a:pt x="12584" y="2139"/>
                  </a:lnTo>
                  <a:lnTo>
                    <a:pt x="11709" y="2017"/>
                  </a:lnTo>
                  <a:lnTo>
                    <a:pt x="10812" y="1971"/>
                  </a:lnTo>
                  <a:close/>
                  <a:moveTo>
                    <a:pt x="10812" y="0"/>
                  </a:moveTo>
                  <a:lnTo>
                    <a:pt x="11786" y="46"/>
                  </a:lnTo>
                  <a:lnTo>
                    <a:pt x="12753" y="184"/>
                  </a:lnTo>
                  <a:lnTo>
                    <a:pt x="13666" y="383"/>
                  </a:lnTo>
                  <a:lnTo>
                    <a:pt x="14571" y="675"/>
                  </a:lnTo>
                  <a:lnTo>
                    <a:pt x="15423" y="1043"/>
                  </a:lnTo>
                  <a:lnTo>
                    <a:pt x="16252" y="1480"/>
                  </a:lnTo>
                  <a:lnTo>
                    <a:pt x="17034" y="1986"/>
                  </a:lnTo>
                  <a:lnTo>
                    <a:pt x="17763" y="2553"/>
                  </a:lnTo>
                  <a:lnTo>
                    <a:pt x="18439" y="3167"/>
                  </a:lnTo>
                  <a:lnTo>
                    <a:pt x="19068" y="3849"/>
                  </a:lnTo>
                  <a:lnTo>
                    <a:pt x="19628" y="4570"/>
                  </a:lnTo>
                  <a:lnTo>
                    <a:pt x="20134" y="5352"/>
                  </a:lnTo>
                  <a:lnTo>
                    <a:pt x="20564" y="6173"/>
                  </a:lnTo>
                  <a:lnTo>
                    <a:pt x="20932" y="7031"/>
                  </a:lnTo>
                  <a:lnTo>
                    <a:pt x="21216" y="7936"/>
                  </a:lnTo>
                  <a:lnTo>
                    <a:pt x="21431" y="8864"/>
                  </a:lnTo>
                  <a:lnTo>
                    <a:pt x="21554" y="9815"/>
                  </a:lnTo>
                  <a:lnTo>
                    <a:pt x="21600" y="10804"/>
                  </a:lnTo>
                  <a:lnTo>
                    <a:pt x="21554" y="11785"/>
                  </a:lnTo>
                  <a:lnTo>
                    <a:pt x="21431" y="12728"/>
                  </a:lnTo>
                  <a:lnTo>
                    <a:pt x="21216" y="13664"/>
                  </a:lnTo>
                  <a:lnTo>
                    <a:pt x="20932" y="14569"/>
                  </a:lnTo>
                  <a:lnTo>
                    <a:pt x="20564" y="15420"/>
                  </a:lnTo>
                  <a:lnTo>
                    <a:pt x="20134" y="16248"/>
                  </a:lnTo>
                  <a:lnTo>
                    <a:pt x="19628" y="17030"/>
                  </a:lnTo>
                  <a:lnTo>
                    <a:pt x="19068" y="17743"/>
                  </a:lnTo>
                  <a:lnTo>
                    <a:pt x="18439" y="18433"/>
                  </a:lnTo>
                  <a:lnTo>
                    <a:pt x="17763" y="19062"/>
                  </a:lnTo>
                  <a:lnTo>
                    <a:pt x="17034" y="19622"/>
                  </a:lnTo>
                  <a:lnTo>
                    <a:pt x="16252" y="20112"/>
                  </a:lnTo>
                  <a:lnTo>
                    <a:pt x="15423" y="20557"/>
                  </a:lnTo>
                  <a:lnTo>
                    <a:pt x="14571" y="20925"/>
                  </a:lnTo>
                  <a:lnTo>
                    <a:pt x="13666" y="21217"/>
                  </a:lnTo>
                  <a:lnTo>
                    <a:pt x="12753" y="21431"/>
                  </a:lnTo>
                  <a:lnTo>
                    <a:pt x="11786" y="21554"/>
                  </a:lnTo>
                  <a:lnTo>
                    <a:pt x="10812" y="21600"/>
                  </a:lnTo>
                  <a:lnTo>
                    <a:pt x="9829" y="21554"/>
                  </a:lnTo>
                  <a:lnTo>
                    <a:pt x="8870" y="21431"/>
                  </a:lnTo>
                  <a:lnTo>
                    <a:pt x="7934" y="21217"/>
                  </a:lnTo>
                  <a:lnTo>
                    <a:pt x="7052" y="20925"/>
                  </a:lnTo>
                  <a:lnTo>
                    <a:pt x="6177" y="20557"/>
                  </a:lnTo>
                  <a:lnTo>
                    <a:pt x="5371" y="20112"/>
                  </a:lnTo>
                  <a:lnTo>
                    <a:pt x="4589" y="19622"/>
                  </a:lnTo>
                  <a:lnTo>
                    <a:pt x="3852" y="19062"/>
                  </a:lnTo>
                  <a:lnTo>
                    <a:pt x="3184" y="18433"/>
                  </a:lnTo>
                  <a:lnTo>
                    <a:pt x="2555" y="17743"/>
                  </a:lnTo>
                  <a:lnTo>
                    <a:pt x="1987" y="17030"/>
                  </a:lnTo>
                  <a:lnTo>
                    <a:pt x="1489" y="16248"/>
                  </a:lnTo>
                  <a:lnTo>
                    <a:pt x="1059" y="15420"/>
                  </a:lnTo>
                  <a:lnTo>
                    <a:pt x="691" y="14569"/>
                  </a:lnTo>
                  <a:lnTo>
                    <a:pt x="399" y="13664"/>
                  </a:lnTo>
                  <a:lnTo>
                    <a:pt x="184" y="12728"/>
                  </a:lnTo>
                  <a:lnTo>
                    <a:pt x="46" y="11785"/>
                  </a:lnTo>
                  <a:lnTo>
                    <a:pt x="0" y="10804"/>
                  </a:lnTo>
                  <a:lnTo>
                    <a:pt x="46" y="9815"/>
                  </a:lnTo>
                  <a:lnTo>
                    <a:pt x="184" y="8864"/>
                  </a:lnTo>
                  <a:lnTo>
                    <a:pt x="399" y="7936"/>
                  </a:lnTo>
                  <a:lnTo>
                    <a:pt x="691" y="7031"/>
                  </a:lnTo>
                  <a:lnTo>
                    <a:pt x="1059" y="6173"/>
                  </a:lnTo>
                  <a:lnTo>
                    <a:pt x="1489" y="5352"/>
                  </a:lnTo>
                  <a:lnTo>
                    <a:pt x="1987" y="4570"/>
                  </a:lnTo>
                  <a:lnTo>
                    <a:pt x="2555" y="3849"/>
                  </a:lnTo>
                  <a:lnTo>
                    <a:pt x="3184" y="3167"/>
                  </a:lnTo>
                  <a:lnTo>
                    <a:pt x="3852" y="2553"/>
                  </a:lnTo>
                  <a:lnTo>
                    <a:pt x="4589" y="1986"/>
                  </a:lnTo>
                  <a:lnTo>
                    <a:pt x="5371" y="1480"/>
                  </a:lnTo>
                  <a:lnTo>
                    <a:pt x="6177" y="1043"/>
                  </a:lnTo>
                  <a:lnTo>
                    <a:pt x="7052" y="675"/>
                  </a:lnTo>
                  <a:lnTo>
                    <a:pt x="7934" y="383"/>
                  </a:lnTo>
                  <a:lnTo>
                    <a:pt x="8870" y="184"/>
                  </a:lnTo>
                  <a:lnTo>
                    <a:pt x="9829" y="46"/>
                  </a:lnTo>
                  <a:lnTo>
                    <a:pt x="10812"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sp>
          <p:nvSpPr>
            <p:cNvPr id="30" name="Freeform 20">
              <a:extLst>
                <a:ext uri="{FF2B5EF4-FFF2-40B4-BE49-F238E27FC236}">
                  <a16:creationId xmlns:a16="http://schemas.microsoft.com/office/drawing/2014/main" id="{DDBD0EEC-C503-4C90-97B1-AF65464AB6B2}"/>
                </a:ext>
              </a:extLst>
            </p:cNvPr>
            <p:cNvSpPr/>
            <p:nvPr/>
          </p:nvSpPr>
          <p:spPr>
            <a:xfrm>
              <a:off x="-1" y="175646"/>
              <a:ext cx="422381" cy="248027"/>
            </a:xfrm>
            <a:custGeom>
              <a:avLst/>
              <a:gdLst/>
              <a:ahLst/>
              <a:cxnLst>
                <a:cxn ang="0">
                  <a:pos x="wd2" y="hd2"/>
                </a:cxn>
                <a:cxn ang="5400000">
                  <a:pos x="wd2" y="hd2"/>
                </a:cxn>
                <a:cxn ang="10800000">
                  <a:pos x="wd2" y="hd2"/>
                </a:cxn>
                <a:cxn ang="16200000">
                  <a:pos x="wd2" y="hd2"/>
                </a:cxn>
              </a:cxnLst>
              <a:rect l="0" t="0" r="r" b="b"/>
              <a:pathLst>
                <a:path w="21600" h="21600" extrusionOk="0">
                  <a:moveTo>
                    <a:pt x="3040" y="9581"/>
                  </a:moveTo>
                  <a:lnTo>
                    <a:pt x="2928" y="9604"/>
                  </a:lnTo>
                  <a:lnTo>
                    <a:pt x="2826" y="9683"/>
                  </a:lnTo>
                  <a:lnTo>
                    <a:pt x="2733" y="9795"/>
                  </a:lnTo>
                  <a:lnTo>
                    <a:pt x="1021" y="12722"/>
                  </a:lnTo>
                  <a:lnTo>
                    <a:pt x="5175" y="19861"/>
                  </a:lnTo>
                  <a:lnTo>
                    <a:pt x="6920" y="16933"/>
                  </a:lnTo>
                  <a:lnTo>
                    <a:pt x="6986" y="16776"/>
                  </a:lnTo>
                  <a:lnTo>
                    <a:pt x="7033" y="16607"/>
                  </a:lnTo>
                  <a:lnTo>
                    <a:pt x="7046" y="16427"/>
                  </a:lnTo>
                  <a:lnTo>
                    <a:pt x="7033" y="16246"/>
                  </a:lnTo>
                  <a:lnTo>
                    <a:pt x="6993" y="16066"/>
                  </a:lnTo>
                  <a:lnTo>
                    <a:pt x="6920" y="15909"/>
                  </a:lnTo>
                  <a:lnTo>
                    <a:pt x="6563" y="15306"/>
                  </a:lnTo>
                  <a:lnTo>
                    <a:pt x="6233" y="14743"/>
                  </a:lnTo>
                  <a:lnTo>
                    <a:pt x="5925" y="14214"/>
                  </a:lnTo>
                  <a:lnTo>
                    <a:pt x="5641" y="13736"/>
                  </a:lnTo>
                  <a:lnTo>
                    <a:pt x="5380" y="13285"/>
                  </a:lnTo>
                  <a:lnTo>
                    <a:pt x="4911" y="12486"/>
                  </a:lnTo>
                  <a:lnTo>
                    <a:pt x="4706" y="12143"/>
                  </a:lnTo>
                  <a:lnTo>
                    <a:pt x="4524" y="11827"/>
                  </a:lnTo>
                  <a:lnTo>
                    <a:pt x="3936" y="10825"/>
                  </a:lnTo>
                  <a:lnTo>
                    <a:pt x="3830" y="10651"/>
                  </a:lnTo>
                  <a:lnTo>
                    <a:pt x="3731" y="10482"/>
                  </a:lnTo>
                  <a:lnTo>
                    <a:pt x="3655" y="10347"/>
                  </a:lnTo>
                  <a:lnTo>
                    <a:pt x="3331" y="9795"/>
                  </a:lnTo>
                  <a:lnTo>
                    <a:pt x="3311" y="9773"/>
                  </a:lnTo>
                  <a:lnTo>
                    <a:pt x="3298" y="9750"/>
                  </a:lnTo>
                  <a:lnTo>
                    <a:pt x="3292" y="9728"/>
                  </a:lnTo>
                  <a:lnTo>
                    <a:pt x="3278" y="9716"/>
                  </a:lnTo>
                  <a:lnTo>
                    <a:pt x="3272" y="9716"/>
                  </a:lnTo>
                  <a:lnTo>
                    <a:pt x="3272" y="9705"/>
                  </a:lnTo>
                  <a:lnTo>
                    <a:pt x="3265" y="9705"/>
                  </a:lnTo>
                  <a:lnTo>
                    <a:pt x="3259" y="9694"/>
                  </a:lnTo>
                  <a:lnTo>
                    <a:pt x="3153" y="9615"/>
                  </a:lnTo>
                  <a:lnTo>
                    <a:pt x="3040" y="9581"/>
                  </a:lnTo>
                  <a:close/>
                  <a:moveTo>
                    <a:pt x="19882" y="1447"/>
                  </a:moveTo>
                  <a:lnTo>
                    <a:pt x="19723" y="1492"/>
                  </a:lnTo>
                  <a:lnTo>
                    <a:pt x="19571" y="1593"/>
                  </a:lnTo>
                  <a:lnTo>
                    <a:pt x="19435" y="1751"/>
                  </a:lnTo>
                  <a:lnTo>
                    <a:pt x="19310" y="1953"/>
                  </a:lnTo>
                  <a:lnTo>
                    <a:pt x="19303" y="1953"/>
                  </a:lnTo>
                  <a:lnTo>
                    <a:pt x="19297" y="1976"/>
                  </a:lnTo>
                  <a:lnTo>
                    <a:pt x="19257" y="2043"/>
                  </a:lnTo>
                  <a:lnTo>
                    <a:pt x="19230" y="2100"/>
                  </a:lnTo>
                  <a:lnTo>
                    <a:pt x="19191" y="2167"/>
                  </a:lnTo>
                  <a:lnTo>
                    <a:pt x="19138" y="2246"/>
                  </a:lnTo>
                  <a:lnTo>
                    <a:pt x="19078" y="2353"/>
                  </a:lnTo>
                  <a:lnTo>
                    <a:pt x="18920" y="2623"/>
                  </a:lnTo>
                  <a:lnTo>
                    <a:pt x="18821" y="2803"/>
                  </a:lnTo>
                  <a:lnTo>
                    <a:pt x="18708" y="2995"/>
                  </a:lnTo>
                  <a:lnTo>
                    <a:pt x="18586" y="3231"/>
                  </a:lnTo>
                  <a:lnTo>
                    <a:pt x="18434" y="3479"/>
                  </a:lnTo>
                  <a:lnTo>
                    <a:pt x="18269" y="3772"/>
                  </a:lnTo>
                  <a:lnTo>
                    <a:pt x="18090" y="4093"/>
                  </a:lnTo>
                  <a:lnTo>
                    <a:pt x="17885" y="4442"/>
                  </a:lnTo>
                  <a:lnTo>
                    <a:pt x="17664" y="4836"/>
                  </a:lnTo>
                  <a:lnTo>
                    <a:pt x="17419" y="5263"/>
                  </a:lnTo>
                  <a:lnTo>
                    <a:pt x="17148" y="5731"/>
                  </a:lnTo>
                  <a:lnTo>
                    <a:pt x="16861" y="6249"/>
                  </a:lnTo>
                  <a:lnTo>
                    <a:pt x="16544" y="6800"/>
                  </a:lnTo>
                  <a:lnTo>
                    <a:pt x="16557" y="7183"/>
                  </a:lnTo>
                  <a:lnTo>
                    <a:pt x="16537" y="7605"/>
                  </a:lnTo>
                  <a:lnTo>
                    <a:pt x="16484" y="8011"/>
                  </a:lnTo>
                  <a:lnTo>
                    <a:pt x="16398" y="8393"/>
                  </a:lnTo>
                  <a:lnTo>
                    <a:pt x="16279" y="8754"/>
                  </a:lnTo>
                  <a:lnTo>
                    <a:pt x="16144" y="9063"/>
                  </a:lnTo>
                  <a:lnTo>
                    <a:pt x="15972" y="9356"/>
                  </a:lnTo>
                  <a:lnTo>
                    <a:pt x="15787" y="9592"/>
                  </a:lnTo>
                  <a:lnTo>
                    <a:pt x="15575" y="9795"/>
                  </a:lnTo>
                  <a:lnTo>
                    <a:pt x="15354" y="9942"/>
                  </a:lnTo>
                  <a:lnTo>
                    <a:pt x="15116" y="10032"/>
                  </a:lnTo>
                  <a:lnTo>
                    <a:pt x="14865" y="10065"/>
                  </a:lnTo>
                  <a:lnTo>
                    <a:pt x="11415" y="10065"/>
                  </a:lnTo>
                  <a:lnTo>
                    <a:pt x="11302" y="10032"/>
                  </a:lnTo>
                  <a:lnTo>
                    <a:pt x="11206" y="9964"/>
                  </a:lnTo>
                  <a:lnTo>
                    <a:pt x="11121" y="9851"/>
                  </a:lnTo>
                  <a:lnTo>
                    <a:pt x="11054" y="9705"/>
                  </a:lnTo>
                  <a:lnTo>
                    <a:pt x="11008" y="9525"/>
                  </a:lnTo>
                  <a:lnTo>
                    <a:pt x="10995" y="9334"/>
                  </a:lnTo>
                  <a:lnTo>
                    <a:pt x="11008" y="9142"/>
                  </a:lnTo>
                  <a:lnTo>
                    <a:pt x="11054" y="8979"/>
                  </a:lnTo>
                  <a:lnTo>
                    <a:pt x="11121" y="8833"/>
                  </a:lnTo>
                  <a:lnTo>
                    <a:pt x="11206" y="8720"/>
                  </a:lnTo>
                  <a:lnTo>
                    <a:pt x="11302" y="8641"/>
                  </a:lnTo>
                  <a:lnTo>
                    <a:pt x="11415" y="8619"/>
                  </a:lnTo>
                  <a:lnTo>
                    <a:pt x="14865" y="8619"/>
                  </a:lnTo>
                  <a:lnTo>
                    <a:pt x="15037" y="8596"/>
                  </a:lnTo>
                  <a:lnTo>
                    <a:pt x="15195" y="8506"/>
                  </a:lnTo>
                  <a:lnTo>
                    <a:pt x="15341" y="8371"/>
                  </a:lnTo>
                  <a:lnTo>
                    <a:pt x="15463" y="8202"/>
                  </a:lnTo>
                  <a:lnTo>
                    <a:pt x="15562" y="7988"/>
                  </a:lnTo>
                  <a:lnTo>
                    <a:pt x="15641" y="7740"/>
                  </a:lnTo>
                  <a:lnTo>
                    <a:pt x="15694" y="7470"/>
                  </a:lnTo>
                  <a:lnTo>
                    <a:pt x="15708" y="7183"/>
                  </a:lnTo>
                  <a:lnTo>
                    <a:pt x="15694" y="6890"/>
                  </a:lnTo>
                  <a:lnTo>
                    <a:pt x="15641" y="6609"/>
                  </a:lnTo>
                  <a:lnTo>
                    <a:pt x="15562" y="6372"/>
                  </a:lnTo>
                  <a:lnTo>
                    <a:pt x="15456" y="6159"/>
                  </a:lnTo>
                  <a:lnTo>
                    <a:pt x="15334" y="5978"/>
                  </a:lnTo>
                  <a:lnTo>
                    <a:pt x="15189" y="5843"/>
                  </a:lnTo>
                  <a:lnTo>
                    <a:pt x="15037" y="5765"/>
                  </a:lnTo>
                  <a:lnTo>
                    <a:pt x="14865" y="5731"/>
                  </a:lnTo>
                  <a:lnTo>
                    <a:pt x="10066" y="5731"/>
                  </a:lnTo>
                  <a:lnTo>
                    <a:pt x="9980" y="5719"/>
                  </a:lnTo>
                  <a:lnTo>
                    <a:pt x="9894" y="5680"/>
                  </a:lnTo>
                  <a:lnTo>
                    <a:pt x="9541" y="5444"/>
                  </a:lnTo>
                  <a:lnTo>
                    <a:pt x="9171" y="5252"/>
                  </a:lnTo>
                  <a:lnTo>
                    <a:pt x="8801" y="5128"/>
                  </a:lnTo>
                  <a:lnTo>
                    <a:pt x="8421" y="5038"/>
                  </a:lnTo>
                  <a:lnTo>
                    <a:pt x="8031" y="5016"/>
                  </a:lnTo>
                  <a:lnTo>
                    <a:pt x="7624" y="5038"/>
                  </a:lnTo>
                  <a:lnTo>
                    <a:pt x="7228" y="5117"/>
                  </a:lnTo>
                  <a:lnTo>
                    <a:pt x="6847" y="5241"/>
                  </a:lnTo>
                  <a:lnTo>
                    <a:pt x="6477" y="5410"/>
                  </a:lnTo>
                  <a:lnTo>
                    <a:pt x="6124" y="5624"/>
                  </a:lnTo>
                  <a:lnTo>
                    <a:pt x="5793" y="5877"/>
                  </a:lnTo>
                  <a:lnTo>
                    <a:pt x="5476" y="6181"/>
                  </a:lnTo>
                  <a:lnTo>
                    <a:pt x="5175" y="6541"/>
                  </a:lnTo>
                  <a:lnTo>
                    <a:pt x="4898" y="6924"/>
                  </a:lnTo>
                  <a:lnTo>
                    <a:pt x="4640" y="7363"/>
                  </a:lnTo>
                  <a:lnTo>
                    <a:pt x="4405" y="7830"/>
                  </a:lnTo>
                  <a:lnTo>
                    <a:pt x="4194" y="8348"/>
                  </a:lnTo>
                  <a:lnTo>
                    <a:pt x="4002" y="8900"/>
                  </a:lnTo>
                  <a:lnTo>
                    <a:pt x="7313" y="14541"/>
                  </a:lnTo>
                  <a:lnTo>
                    <a:pt x="7670" y="13961"/>
                  </a:lnTo>
                  <a:lnTo>
                    <a:pt x="7882" y="13657"/>
                  </a:lnTo>
                  <a:lnTo>
                    <a:pt x="8103" y="13398"/>
                  </a:lnTo>
                  <a:lnTo>
                    <a:pt x="8348" y="13207"/>
                  </a:lnTo>
                  <a:lnTo>
                    <a:pt x="8606" y="13060"/>
                  </a:lnTo>
                  <a:lnTo>
                    <a:pt x="8867" y="12970"/>
                  </a:lnTo>
                  <a:lnTo>
                    <a:pt x="9138" y="12936"/>
                  </a:lnTo>
                  <a:lnTo>
                    <a:pt x="14759" y="12936"/>
                  </a:lnTo>
                  <a:lnTo>
                    <a:pt x="15090" y="12914"/>
                  </a:lnTo>
                  <a:lnTo>
                    <a:pt x="15404" y="12824"/>
                  </a:lnTo>
                  <a:lnTo>
                    <a:pt x="15714" y="12677"/>
                  </a:lnTo>
                  <a:lnTo>
                    <a:pt x="16012" y="12463"/>
                  </a:lnTo>
                  <a:lnTo>
                    <a:pt x="16293" y="12210"/>
                  </a:lnTo>
                  <a:lnTo>
                    <a:pt x="16564" y="11906"/>
                  </a:lnTo>
                  <a:lnTo>
                    <a:pt x="16808" y="11535"/>
                  </a:lnTo>
                  <a:lnTo>
                    <a:pt x="20599" y="3817"/>
                  </a:lnTo>
                  <a:lnTo>
                    <a:pt x="20698" y="3569"/>
                  </a:lnTo>
                  <a:lnTo>
                    <a:pt x="20764" y="3310"/>
                  </a:lnTo>
                  <a:lnTo>
                    <a:pt x="20797" y="3040"/>
                  </a:lnTo>
                  <a:lnTo>
                    <a:pt x="20797" y="2758"/>
                  </a:lnTo>
                  <a:lnTo>
                    <a:pt x="20771" y="2488"/>
                  </a:lnTo>
                  <a:lnTo>
                    <a:pt x="20711" y="2224"/>
                  </a:lnTo>
                  <a:lnTo>
                    <a:pt x="20618" y="1987"/>
                  </a:lnTo>
                  <a:lnTo>
                    <a:pt x="20500" y="1773"/>
                  </a:lnTo>
                  <a:lnTo>
                    <a:pt x="20361" y="1616"/>
                  </a:lnTo>
                  <a:lnTo>
                    <a:pt x="20205" y="1503"/>
                  </a:lnTo>
                  <a:lnTo>
                    <a:pt x="20047" y="1447"/>
                  </a:lnTo>
                  <a:lnTo>
                    <a:pt x="19882" y="1447"/>
                  </a:lnTo>
                  <a:close/>
                  <a:moveTo>
                    <a:pt x="20034" y="0"/>
                  </a:moveTo>
                  <a:lnTo>
                    <a:pt x="20252" y="45"/>
                  </a:lnTo>
                  <a:lnTo>
                    <a:pt x="20460" y="135"/>
                  </a:lnTo>
                  <a:lnTo>
                    <a:pt x="20665" y="270"/>
                  </a:lnTo>
                  <a:lnTo>
                    <a:pt x="20863" y="450"/>
                  </a:lnTo>
                  <a:lnTo>
                    <a:pt x="21048" y="670"/>
                  </a:lnTo>
                  <a:lnTo>
                    <a:pt x="21210" y="951"/>
                  </a:lnTo>
                  <a:lnTo>
                    <a:pt x="21349" y="1244"/>
                  </a:lnTo>
                  <a:lnTo>
                    <a:pt x="21461" y="1571"/>
                  </a:lnTo>
                  <a:lnTo>
                    <a:pt x="21547" y="1920"/>
                  </a:lnTo>
                  <a:lnTo>
                    <a:pt x="21600" y="2224"/>
                  </a:lnTo>
                  <a:lnTo>
                    <a:pt x="21600" y="3524"/>
                  </a:lnTo>
                  <a:lnTo>
                    <a:pt x="21567" y="3738"/>
                  </a:lnTo>
                  <a:lnTo>
                    <a:pt x="21488" y="4081"/>
                  </a:lnTo>
                  <a:lnTo>
                    <a:pt x="21382" y="4419"/>
                  </a:lnTo>
                  <a:lnTo>
                    <a:pt x="21243" y="4734"/>
                  </a:lnTo>
                  <a:lnTo>
                    <a:pt x="20889" y="5466"/>
                  </a:lnTo>
                  <a:lnTo>
                    <a:pt x="20552" y="6147"/>
                  </a:lnTo>
                  <a:lnTo>
                    <a:pt x="20245" y="6789"/>
                  </a:lnTo>
                  <a:lnTo>
                    <a:pt x="19954" y="7375"/>
                  </a:lnTo>
                  <a:lnTo>
                    <a:pt x="19683" y="7921"/>
                  </a:lnTo>
                  <a:lnTo>
                    <a:pt x="19435" y="8438"/>
                  </a:lnTo>
                  <a:lnTo>
                    <a:pt x="19204" y="8911"/>
                  </a:lnTo>
                  <a:lnTo>
                    <a:pt x="18993" y="9334"/>
                  </a:lnTo>
                  <a:lnTo>
                    <a:pt x="18794" y="9728"/>
                  </a:lnTo>
                  <a:lnTo>
                    <a:pt x="18619" y="10099"/>
                  </a:lnTo>
                  <a:lnTo>
                    <a:pt x="18460" y="10426"/>
                  </a:lnTo>
                  <a:lnTo>
                    <a:pt x="18308" y="10730"/>
                  </a:lnTo>
                  <a:lnTo>
                    <a:pt x="18176" y="10994"/>
                  </a:lnTo>
                  <a:lnTo>
                    <a:pt x="18057" y="11231"/>
                  </a:lnTo>
                  <a:lnTo>
                    <a:pt x="17952" y="11445"/>
                  </a:lnTo>
                  <a:lnTo>
                    <a:pt x="17859" y="11636"/>
                  </a:lnTo>
                  <a:lnTo>
                    <a:pt x="17783" y="11805"/>
                  </a:lnTo>
                  <a:lnTo>
                    <a:pt x="17710" y="11951"/>
                  </a:lnTo>
                  <a:lnTo>
                    <a:pt x="17651" y="12075"/>
                  </a:lnTo>
                  <a:lnTo>
                    <a:pt x="17598" y="12176"/>
                  </a:lnTo>
                  <a:lnTo>
                    <a:pt x="17552" y="12266"/>
                  </a:lnTo>
                  <a:lnTo>
                    <a:pt x="17519" y="12345"/>
                  </a:lnTo>
                  <a:lnTo>
                    <a:pt x="17492" y="12402"/>
                  </a:lnTo>
                  <a:lnTo>
                    <a:pt x="17466" y="12441"/>
                  </a:lnTo>
                  <a:lnTo>
                    <a:pt x="17453" y="12475"/>
                  </a:lnTo>
                  <a:lnTo>
                    <a:pt x="17426" y="12520"/>
                  </a:lnTo>
                  <a:lnTo>
                    <a:pt x="17426" y="12531"/>
                  </a:lnTo>
                  <a:lnTo>
                    <a:pt x="17419" y="12531"/>
                  </a:lnTo>
                  <a:lnTo>
                    <a:pt x="17419" y="12542"/>
                  </a:lnTo>
                  <a:lnTo>
                    <a:pt x="17413" y="12542"/>
                  </a:lnTo>
                  <a:lnTo>
                    <a:pt x="17135" y="12959"/>
                  </a:lnTo>
                  <a:lnTo>
                    <a:pt x="16841" y="13330"/>
                  </a:lnTo>
                  <a:lnTo>
                    <a:pt x="16524" y="13646"/>
                  </a:lnTo>
                  <a:lnTo>
                    <a:pt x="16197" y="13916"/>
                  </a:lnTo>
                  <a:lnTo>
                    <a:pt x="15846" y="14113"/>
                  </a:lnTo>
                  <a:lnTo>
                    <a:pt x="15496" y="14259"/>
                  </a:lnTo>
                  <a:lnTo>
                    <a:pt x="15129" y="14349"/>
                  </a:lnTo>
                  <a:lnTo>
                    <a:pt x="14759" y="14383"/>
                  </a:lnTo>
                  <a:lnTo>
                    <a:pt x="9138" y="14383"/>
                  </a:lnTo>
                  <a:lnTo>
                    <a:pt x="8946" y="14406"/>
                  </a:lnTo>
                  <a:lnTo>
                    <a:pt x="8754" y="14484"/>
                  </a:lnTo>
                  <a:lnTo>
                    <a:pt x="8579" y="14608"/>
                  </a:lnTo>
                  <a:lnTo>
                    <a:pt x="8407" y="14777"/>
                  </a:lnTo>
                  <a:lnTo>
                    <a:pt x="8262" y="14991"/>
                  </a:lnTo>
                  <a:lnTo>
                    <a:pt x="7822" y="15723"/>
                  </a:lnTo>
                  <a:lnTo>
                    <a:pt x="7869" y="16044"/>
                  </a:lnTo>
                  <a:lnTo>
                    <a:pt x="7885" y="16393"/>
                  </a:lnTo>
                  <a:lnTo>
                    <a:pt x="7875" y="16731"/>
                  </a:lnTo>
                  <a:lnTo>
                    <a:pt x="7829" y="17068"/>
                  </a:lnTo>
                  <a:lnTo>
                    <a:pt x="7756" y="17384"/>
                  </a:lnTo>
                  <a:lnTo>
                    <a:pt x="7651" y="17682"/>
                  </a:lnTo>
                  <a:lnTo>
                    <a:pt x="7518" y="17952"/>
                  </a:lnTo>
                  <a:lnTo>
                    <a:pt x="5469" y="21397"/>
                  </a:lnTo>
                  <a:lnTo>
                    <a:pt x="5380" y="21510"/>
                  </a:lnTo>
                  <a:lnTo>
                    <a:pt x="5274" y="21577"/>
                  </a:lnTo>
                  <a:lnTo>
                    <a:pt x="5169" y="21600"/>
                  </a:lnTo>
                  <a:lnTo>
                    <a:pt x="5063" y="21577"/>
                  </a:lnTo>
                  <a:lnTo>
                    <a:pt x="4964" y="21499"/>
                  </a:lnTo>
                  <a:lnTo>
                    <a:pt x="4871" y="21386"/>
                  </a:lnTo>
                  <a:lnTo>
                    <a:pt x="126" y="13229"/>
                  </a:lnTo>
                  <a:lnTo>
                    <a:pt x="59" y="13083"/>
                  </a:lnTo>
                  <a:lnTo>
                    <a:pt x="13" y="12903"/>
                  </a:lnTo>
                  <a:lnTo>
                    <a:pt x="0" y="12722"/>
                  </a:lnTo>
                  <a:lnTo>
                    <a:pt x="13" y="12542"/>
                  </a:lnTo>
                  <a:lnTo>
                    <a:pt x="59" y="12379"/>
                  </a:lnTo>
                  <a:lnTo>
                    <a:pt x="126" y="12221"/>
                  </a:lnTo>
                  <a:lnTo>
                    <a:pt x="2132" y="8776"/>
                  </a:lnTo>
                  <a:lnTo>
                    <a:pt x="2297" y="8551"/>
                  </a:lnTo>
                  <a:lnTo>
                    <a:pt x="2475" y="8371"/>
                  </a:lnTo>
                  <a:lnTo>
                    <a:pt x="2667" y="8236"/>
                  </a:lnTo>
                  <a:lnTo>
                    <a:pt x="2865" y="8168"/>
                  </a:lnTo>
                  <a:lnTo>
                    <a:pt x="3067" y="8146"/>
                  </a:lnTo>
                  <a:lnTo>
                    <a:pt x="3265" y="8180"/>
                  </a:lnTo>
                  <a:lnTo>
                    <a:pt x="3483" y="7560"/>
                  </a:lnTo>
                  <a:lnTo>
                    <a:pt x="3728" y="6980"/>
                  </a:lnTo>
                  <a:lnTo>
                    <a:pt x="3989" y="6451"/>
                  </a:lnTo>
                  <a:lnTo>
                    <a:pt x="4273" y="5956"/>
                  </a:lnTo>
                  <a:lnTo>
                    <a:pt x="4574" y="5511"/>
                  </a:lnTo>
                  <a:lnTo>
                    <a:pt x="4904" y="5106"/>
                  </a:lnTo>
                  <a:lnTo>
                    <a:pt x="5248" y="4757"/>
                  </a:lnTo>
                  <a:lnTo>
                    <a:pt x="5602" y="4442"/>
                  </a:lnTo>
                  <a:lnTo>
                    <a:pt x="5978" y="4183"/>
                  </a:lnTo>
                  <a:lnTo>
                    <a:pt x="6365" y="3963"/>
                  </a:lnTo>
                  <a:lnTo>
                    <a:pt x="6768" y="3794"/>
                  </a:lnTo>
                  <a:lnTo>
                    <a:pt x="7175" y="3670"/>
                  </a:lnTo>
                  <a:lnTo>
                    <a:pt x="7604" y="3603"/>
                  </a:lnTo>
                  <a:lnTo>
                    <a:pt x="8031" y="3580"/>
                  </a:lnTo>
                  <a:lnTo>
                    <a:pt x="8473" y="3603"/>
                  </a:lnTo>
                  <a:lnTo>
                    <a:pt x="8900" y="3693"/>
                  </a:lnTo>
                  <a:lnTo>
                    <a:pt x="9329" y="3839"/>
                  </a:lnTo>
                  <a:lnTo>
                    <a:pt x="9742" y="4036"/>
                  </a:lnTo>
                  <a:lnTo>
                    <a:pt x="10152" y="4295"/>
                  </a:lnTo>
                  <a:lnTo>
                    <a:pt x="14865" y="4295"/>
                  </a:lnTo>
                  <a:lnTo>
                    <a:pt x="15123" y="4329"/>
                  </a:lnTo>
                  <a:lnTo>
                    <a:pt x="15364" y="4430"/>
                  </a:lnTo>
                  <a:lnTo>
                    <a:pt x="15595" y="4588"/>
                  </a:lnTo>
                  <a:lnTo>
                    <a:pt x="15813" y="4802"/>
                  </a:lnTo>
                  <a:lnTo>
                    <a:pt x="16012" y="5061"/>
                  </a:lnTo>
                  <a:lnTo>
                    <a:pt x="16183" y="5365"/>
                  </a:lnTo>
                  <a:lnTo>
                    <a:pt x="18679" y="996"/>
                  </a:lnTo>
                  <a:lnTo>
                    <a:pt x="18834" y="715"/>
                  </a:lnTo>
                  <a:lnTo>
                    <a:pt x="19012" y="495"/>
                  </a:lnTo>
                  <a:lnTo>
                    <a:pt x="19197" y="304"/>
                  </a:lnTo>
                  <a:lnTo>
                    <a:pt x="19402" y="158"/>
                  </a:lnTo>
                  <a:lnTo>
                    <a:pt x="19604" y="56"/>
                  </a:lnTo>
                  <a:lnTo>
                    <a:pt x="19822" y="11"/>
                  </a:lnTo>
                  <a:lnTo>
                    <a:pt x="20034"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sp>
          <p:nvSpPr>
            <p:cNvPr id="31" name="Freeform 21">
              <a:extLst>
                <a:ext uri="{FF2B5EF4-FFF2-40B4-BE49-F238E27FC236}">
                  <a16:creationId xmlns:a16="http://schemas.microsoft.com/office/drawing/2014/main" id="{241CF116-BB78-4A2D-AF72-A185976307C4}"/>
                </a:ext>
              </a:extLst>
            </p:cNvPr>
            <p:cNvSpPr/>
            <p:nvPr/>
          </p:nvSpPr>
          <p:spPr>
            <a:xfrm>
              <a:off x="219461" y="33087"/>
              <a:ext cx="50149" cy="115806"/>
            </a:xfrm>
            <a:custGeom>
              <a:avLst/>
              <a:gdLst/>
              <a:ahLst/>
              <a:cxnLst>
                <a:cxn ang="0">
                  <a:pos x="wd2" y="hd2"/>
                </a:cxn>
                <a:cxn ang="5400000">
                  <a:pos x="wd2" y="hd2"/>
                </a:cxn>
                <a:cxn ang="10800000">
                  <a:pos x="wd2" y="hd2"/>
                </a:cxn>
                <a:cxn ang="16200000">
                  <a:pos x="wd2" y="hd2"/>
                </a:cxn>
              </a:cxnLst>
              <a:rect l="0" t="0" r="r" b="b"/>
              <a:pathLst>
                <a:path w="21600" h="21600" extrusionOk="0">
                  <a:moveTo>
                    <a:pt x="10898" y="0"/>
                  </a:moveTo>
                  <a:lnTo>
                    <a:pt x="11845" y="48"/>
                  </a:lnTo>
                  <a:lnTo>
                    <a:pt x="12681" y="217"/>
                  </a:lnTo>
                  <a:lnTo>
                    <a:pt x="13406" y="458"/>
                  </a:lnTo>
                  <a:lnTo>
                    <a:pt x="13935" y="771"/>
                  </a:lnTo>
                  <a:lnTo>
                    <a:pt x="14326" y="1133"/>
                  </a:lnTo>
                  <a:lnTo>
                    <a:pt x="14437" y="1543"/>
                  </a:lnTo>
                  <a:lnTo>
                    <a:pt x="14437" y="3339"/>
                  </a:lnTo>
                  <a:lnTo>
                    <a:pt x="15719" y="3556"/>
                  </a:lnTo>
                  <a:lnTo>
                    <a:pt x="17001" y="3845"/>
                  </a:lnTo>
                  <a:lnTo>
                    <a:pt x="18339" y="4255"/>
                  </a:lnTo>
                  <a:lnTo>
                    <a:pt x="19733" y="4761"/>
                  </a:lnTo>
                  <a:lnTo>
                    <a:pt x="20290" y="5099"/>
                  </a:lnTo>
                  <a:lnTo>
                    <a:pt x="20680" y="5460"/>
                  </a:lnTo>
                  <a:lnTo>
                    <a:pt x="20792" y="5846"/>
                  </a:lnTo>
                  <a:lnTo>
                    <a:pt x="20736" y="6256"/>
                  </a:lnTo>
                  <a:lnTo>
                    <a:pt x="20402" y="6605"/>
                  </a:lnTo>
                  <a:lnTo>
                    <a:pt x="19788" y="6943"/>
                  </a:lnTo>
                  <a:lnTo>
                    <a:pt x="19064" y="7208"/>
                  </a:lnTo>
                  <a:lnTo>
                    <a:pt x="18172" y="7353"/>
                  </a:lnTo>
                  <a:lnTo>
                    <a:pt x="17280" y="7425"/>
                  </a:lnTo>
                  <a:lnTo>
                    <a:pt x="16388" y="7377"/>
                  </a:lnTo>
                  <a:lnTo>
                    <a:pt x="15496" y="7232"/>
                  </a:lnTo>
                  <a:lnTo>
                    <a:pt x="14716" y="6991"/>
                  </a:lnTo>
                  <a:lnTo>
                    <a:pt x="13796" y="6629"/>
                  </a:lnTo>
                  <a:lnTo>
                    <a:pt x="12849" y="6364"/>
                  </a:lnTo>
                  <a:lnTo>
                    <a:pt x="11845" y="6232"/>
                  </a:lnTo>
                  <a:lnTo>
                    <a:pt x="10898" y="6183"/>
                  </a:lnTo>
                  <a:lnTo>
                    <a:pt x="9950" y="6232"/>
                  </a:lnTo>
                  <a:lnTo>
                    <a:pt x="9114" y="6388"/>
                  </a:lnTo>
                  <a:lnTo>
                    <a:pt x="8389" y="6629"/>
                  </a:lnTo>
                  <a:lnTo>
                    <a:pt x="7832" y="6943"/>
                  </a:lnTo>
                  <a:lnTo>
                    <a:pt x="7442" y="7304"/>
                  </a:lnTo>
                  <a:lnTo>
                    <a:pt x="7330" y="7714"/>
                  </a:lnTo>
                  <a:lnTo>
                    <a:pt x="7442" y="8124"/>
                  </a:lnTo>
                  <a:lnTo>
                    <a:pt x="7832" y="8510"/>
                  </a:lnTo>
                  <a:lnTo>
                    <a:pt x="8389" y="8823"/>
                  </a:lnTo>
                  <a:lnTo>
                    <a:pt x="9114" y="9064"/>
                  </a:lnTo>
                  <a:lnTo>
                    <a:pt x="9950" y="9209"/>
                  </a:lnTo>
                  <a:lnTo>
                    <a:pt x="10898" y="9257"/>
                  </a:lnTo>
                  <a:lnTo>
                    <a:pt x="12849" y="9329"/>
                  </a:lnTo>
                  <a:lnTo>
                    <a:pt x="14604" y="9546"/>
                  </a:lnTo>
                  <a:lnTo>
                    <a:pt x="16277" y="9908"/>
                  </a:lnTo>
                  <a:lnTo>
                    <a:pt x="17782" y="10354"/>
                  </a:lnTo>
                  <a:lnTo>
                    <a:pt x="19064" y="10908"/>
                  </a:lnTo>
                  <a:lnTo>
                    <a:pt x="20123" y="11559"/>
                  </a:lnTo>
                  <a:lnTo>
                    <a:pt x="20931" y="12283"/>
                  </a:lnTo>
                  <a:lnTo>
                    <a:pt x="21433" y="13054"/>
                  </a:lnTo>
                  <a:lnTo>
                    <a:pt x="21600" y="13886"/>
                  </a:lnTo>
                  <a:lnTo>
                    <a:pt x="21433" y="14633"/>
                  </a:lnTo>
                  <a:lnTo>
                    <a:pt x="21043" y="15332"/>
                  </a:lnTo>
                  <a:lnTo>
                    <a:pt x="20457" y="15983"/>
                  </a:lnTo>
                  <a:lnTo>
                    <a:pt x="19565" y="16586"/>
                  </a:lnTo>
                  <a:lnTo>
                    <a:pt x="18562" y="17140"/>
                  </a:lnTo>
                  <a:lnTo>
                    <a:pt x="17336" y="17586"/>
                  </a:lnTo>
                  <a:lnTo>
                    <a:pt x="15942" y="17972"/>
                  </a:lnTo>
                  <a:lnTo>
                    <a:pt x="14437" y="18261"/>
                  </a:lnTo>
                  <a:lnTo>
                    <a:pt x="14437" y="20069"/>
                  </a:lnTo>
                  <a:lnTo>
                    <a:pt x="14326" y="20479"/>
                  </a:lnTo>
                  <a:lnTo>
                    <a:pt x="13935" y="20829"/>
                  </a:lnTo>
                  <a:lnTo>
                    <a:pt x="13406" y="21142"/>
                  </a:lnTo>
                  <a:lnTo>
                    <a:pt x="12681" y="21383"/>
                  </a:lnTo>
                  <a:lnTo>
                    <a:pt x="11845" y="21552"/>
                  </a:lnTo>
                  <a:lnTo>
                    <a:pt x="10898" y="21600"/>
                  </a:lnTo>
                  <a:lnTo>
                    <a:pt x="9950" y="21552"/>
                  </a:lnTo>
                  <a:lnTo>
                    <a:pt x="9114" y="21383"/>
                  </a:lnTo>
                  <a:lnTo>
                    <a:pt x="8389" y="21142"/>
                  </a:lnTo>
                  <a:lnTo>
                    <a:pt x="7832" y="20829"/>
                  </a:lnTo>
                  <a:lnTo>
                    <a:pt x="7442" y="20479"/>
                  </a:lnTo>
                  <a:lnTo>
                    <a:pt x="7330" y="20069"/>
                  </a:lnTo>
                  <a:lnTo>
                    <a:pt x="7330" y="18261"/>
                  </a:lnTo>
                  <a:lnTo>
                    <a:pt x="5574" y="17948"/>
                  </a:lnTo>
                  <a:lnTo>
                    <a:pt x="3902" y="17490"/>
                  </a:lnTo>
                  <a:lnTo>
                    <a:pt x="2285" y="16947"/>
                  </a:lnTo>
                  <a:lnTo>
                    <a:pt x="780" y="16248"/>
                  </a:lnTo>
                  <a:lnTo>
                    <a:pt x="279" y="15911"/>
                  </a:lnTo>
                  <a:lnTo>
                    <a:pt x="0" y="15525"/>
                  </a:lnTo>
                  <a:lnTo>
                    <a:pt x="0" y="15115"/>
                  </a:lnTo>
                  <a:lnTo>
                    <a:pt x="167" y="14729"/>
                  </a:lnTo>
                  <a:lnTo>
                    <a:pt x="613" y="14392"/>
                  </a:lnTo>
                  <a:lnTo>
                    <a:pt x="1226" y="14079"/>
                  </a:lnTo>
                  <a:lnTo>
                    <a:pt x="2062" y="13862"/>
                  </a:lnTo>
                  <a:lnTo>
                    <a:pt x="2954" y="13741"/>
                  </a:lnTo>
                  <a:lnTo>
                    <a:pt x="3846" y="13717"/>
                  </a:lnTo>
                  <a:lnTo>
                    <a:pt x="4738" y="13789"/>
                  </a:lnTo>
                  <a:lnTo>
                    <a:pt x="5574" y="13982"/>
                  </a:lnTo>
                  <a:lnTo>
                    <a:pt x="6299" y="14271"/>
                  </a:lnTo>
                  <a:lnTo>
                    <a:pt x="7386" y="14754"/>
                  </a:lnTo>
                  <a:lnTo>
                    <a:pt x="8556" y="15139"/>
                  </a:lnTo>
                  <a:lnTo>
                    <a:pt x="9727" y="15356"/>
                  </a:lnTo>
                  <a:lnTo>
                    <a:pt x="10898" y="15429"/>
                  </a:lnTo>
                  <a:lnTo>
                    <a:pt x="11845" y="15380"/>
                  </a:lnTo>
                  <a:lnTo>
                    <a:pt x="12681" y="15212"/>
                  </a:lnTo>
                  <a:lnTo>
                    <a:pt x="13406" y="14971"/>
                  </a:lnTo>
                  <a:lnTo>
                    <a:pt x="13935" y="14657"/>
                  </a:lnTo>
                  <a:lnTo>
                    <a:pt x="14326" y="14296"/>
                  </a:lnTo>
                  <a:lnTo>
                    <a:pt x="14437" y="13886"/>
                  </a:lnTo>
                  <a:lnTo>
                    <a:pt x="14326" y="13488"/>
                  </a:lnTo>
                  <a:lnTo>
                    <a:pt x="13935" y="13126"/>
                  </a:lnTo>
                  <a:lnTo>
                    <a:pt x="13406" y="12813"/>
                  </a:lnTo>
                  <a:lnTo>
                    <a:pt x="12681" y="12572"/>
                  </a:lnTo>
                  <a:lnTo>
                    <a:pt x="11845" y="12403"/>
                  </a:lnTo>
                  <a:lnTo>
                    <a:pt x="10898" y="12355"/>
                  </a:lnTo>
                  <a:lnTo>
                    <a:pt x="8947" y="12283"/>
                  </a:lnTo>
                  <a:lnTo>
                    <a:pt x="7163" y="12066"/>
                  </a:lnTo>
                  <a:lnTo>
                    <a:pt x="5518" y="11704"/>
                  </a:lnTo>
                  <a:lnTo>
                    <a:pt x="4013" y="11246"/>
                  </a:lnTo>
                  <a:lnTo>
                    <a:pt x="2731" y="10692"/>
                  </a:lnTo>
                  <a:lnTo>
                    <a:pt x="1672" y="10041"/>
                  </a:lnTo>
                  <a:lnTo>
                    <a:pt x="836" y="9329"/>
                  </a:lnTo>
                  <a:lnTo>
                    <a:pt x="334" y="8558"/>
                  </a:lnTo>
                  <a:lnTo>
                    <a:pt x="167" y="7714"/>
                  </a:lnTo>
                  <a:lnTo>
                    <a:pt x="334" y="6967"/>
                  </a:lnTo>
                  <a:lnTo>
                    <a:pt x="725" y="6280"/>
                  </a:lnTo>
                  <a:lnTo>
                    <a:pt x="1338" y="5629"/>
                  </a:lnTo>
                  <a:lnTo>
                    <a:pt x="2230" y="5026"/>
                  </a:lnTo>
                  <a:lnTo>
                    <a:pt x="3233" y="4496"/>
                  </a:lnTo>
                  <a:lnTo>
                    <a:pt x="4459" y="4014"/>
                  </a:lnTo>
                  <a:lnTo>
                    <a:pt x="5853" y="3652"/>
                  </a:lnTo>
                  <a:lnTo>
                    <a:pt x="7330" y="3363"/>
                  </a:lnTo>
                  <a:lnTo>
                    <a:pt x="7330" y="1543"/>
                  </a:lnTo>
                  <a:lnTo>
                    <a:pt x="7442" y="1133"/>
                  </a:lnTo>
                  <a:lnTo>
                    <a:pt x="7832" y="771"/>
                  </a:lnTo>
                  <a:lnTo>
                    <a:pt x="8389" y="458"/>
                  </a:lnTo>
                  <a:lnTo>
                    <a:pt x="9114" y="217"/>
                  </a:lnTo>
                  <a:lnTo>
                    <a:pt x="9950" y="48"/>
                  </a:lnTo>
                  <a:lnTo>
                    <a:pt x="10898"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grpSp>
      <p:sp>
        <p:nvSpPr>
          <p:cNvPr id="3" name="Content Placeholder 2">
            <a:extLst>
              <a:ext uri="{FF2B5EF4-FFF2-40B4-BE49-F238E27FC236}">
                <a16:creationId xmlns:a16="http://schemas.microsoft.com/office/drawing/2014/main" id="{41B39E8E-7F55-49A3-A053-8B5B3AD86A89}"/>
              </a:ext>
            </a:extLst>
          </p:cNvPr>
          <p:cNvSpPr>
            <a:spLocks noGrp="1"/>
          </p:cNvSpPr>
          <p:nvPr>
            <p:ph idx="1" hasCustomPrompt="1"/>
          </p:nvPr>
        </p:nvSpPr>
        <p:spPr>
          <a:xfrm>
            <a:off x="2077949" y="9423"/>
            <a:ext cx="1661520" cy="6279361"/>
          </a:xfrm>
          <a:prstGeom prst="rect">
            <a:avLst/>
          </a:prstGeom>
        </p:spPr>
        <p:txBody>
          <a:bodyPr anchor="ctr"/>
          <a:lstStyle>
            <a:lvl1pPr marL="0" marR="0" indent="0" algn="ctr" defTabSz="914400" rtl="0" fontAlgn="auto" latinLnBrk="0" hangingPunct="0">
              <a:lnSpc>
                <a:spcPct val="100000"/>
              </a:lnSpc>
              <a:spcBef>
                <a:spcPts val="0"/>
              </a:spcBef>
              <a:spcAft>
                <a:spcPts val="0"/>
              </a:spcAft>
              <a:buClrTx/>
              <a:buSzTx/>
              <a:buFontTx/>
              <a:buNone/>
              <a:tabLst/>
              <a:defRPr kumimoji="0" lang="en-US" sz="26900" b="1" i="0" u="none" strike="noStrike" cap="none" spc="0" normalizeH="0" baseline="0" dirty="0">
                <a:ln>
                  <a:noFill/>
                </a:ln>
                <a:solidFill>
                  <a:srgbClr val="FF0000"/>
                </a:solidFill>
                <a:effectLst/>
                <a:uFillTx/>
                <a:latin typeface="Roboto" panose="02000000000000000000" pitchFamily="2" charset="0"/>
                <a:ea typeface="Roboto" panose="02000000000000000000" pitchFamily="2" charset="0"/>
                <a:cs typeface="Segoe UI" panose="020B0502040204020203" pitchFamily="34" charset="0"/>
                <a:sym typeface="Montserrat ExtraBold"/>
              </a:defRPr>
            </a:lvl1pPr>
          </a:lstStyle>
          <a:p>
            <a:pPr lvl="0"/>
            <a:r>
              <a:rPr lang="en-US" dirty="0"/>
              <a:t>1</a:t>
            </a:r>
          </a:p>
        </p:txBody>
      </p:sp>
    </p:spTree>
    <p:extLst>
      <p:ext uri="{BB962C8B-B14F-4D97-AF65-F5344CB8AC3E}">
        <p14:creationId xmlns:p14="http://schemas.microsoft.com/office/powerpoint/2010/main" val="307079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Free text">
    <p:spTree>
      <p:nvGrpSpPr>
        <p:cNvPr id="1" name=""/>
        <p:cNvGrpSpPr/>
        <p:nvPr/>
      </p:nvGrpSpPr>
      <p:grpSpPr>
        <a:xfrm>
          <a:off x="0" y="0"/>
          <a:ext cx="0" cy="0"/>
          <a:chOff x="0" y="0"/>
          <a:chExt cx="0" cy="0"/>
        </a:xfrm>
      </p:grpSpPr>
      <p:pic>
        <p:nvPicPr>
          <p:cNvPr id="3" name="Picture 18" descr="Picture 18">
            <a:extLst>
              <a:ext uri="{FF2B5EF4-FFF2-40B4-BE49-F238E27FC236}">
                <a16:creationId xmlns:a16="http://schemas.microsoft.com/office/drawing/2014/main" id="{E416705B-4799-4BB6-B34C-0D82D714B559}"/>
              </a:ext>
            </a:extLst>
          </p:cNvPr>
          <p:cNvPicPr>
            <a:picLocks noChangeAspect="1"/>
          </p:cNvPicPr>
          <p:nvPr userDrawn="1"/>
        </p:nvPicPr>
        <p:blipFill>
          <a:blip r:embed="rId2"/>
          <a:stretch>
            <a:fillRect/>
          </a:stretch>
        </p:blipFill>
        <p:spPr>
          <a:xfrm>
            <a:off x="0" y="6284969"/>
            <a:ext cx="12192003" cy="607757"/>
          </a:xfrm>
          <a:prstGeom prst="rect">
            <a:avLst/>
          </a:prstGeom>
          <a:ln w="12700">
            <a:miter lim="400000"/>
          </a:ln>
        </p:spPr>
      </p:pic>
      <p:sp>
        <p:nvSpPr>
          <p:cNvPr id="4" name="Google Shape;188;p32">
            <a:extLst>
              <a:ext uri="{FF2B5EF4-FFF2-40B4-BE49-F238E27FC236}">
                <a16:creationId xmlns:a16="http://schemas.microsoft.com/office/drawing/2014/main" id="{C327A8BB-BED1-49D3-8A9A-5659B3025A7F}"/>
              </a:ext>
            </a:extLst>
          </p:cNvPr>
          <p:cNvSpPr txBox="1">
            <a:spLocks/>
          </p:cNvSpPr>
          <p:nvPr userDrawn="1"/>
        </p:nvSpPr>
        <p:spPr>
          <a:xfrm>
            <a:off x="70838" y="6380057"/>
            <a:ext cx="428461" cy="4240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23122" tIns="123122" rIns="123122" bIns="123122"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Arial (Body)"/>
                <a:ea typeface="Arial (Body)"/>
                <a:cs typeface="Arial (Body)"/>
                <a:sym typeface="Arial (Body)"/>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a:t>
            </a:fld>
            <a:endParaRPr lang="en-US" dirty="0"/>
          </a:p>
        </p:txBody>
      </p:sp>
      <p:pic>
        <p:nvPicPr>
          <p:cNvPr id="5" name="Picture 22" descr="Picture 22">
            <a:extLst>
              <a:ext uri="{FF2B5EF4-FFF2-40B4-BE49-F238E27FC236}">
                <a16:creationId xmlns:a16="http://schemas.microsoft.com/office/drawing/2014/main" id="{CACFA9CF-C95A-4F3A-AA2E-A7135A1A41CF}"/>
              </a:ext>
            </a:extLst>
          </p:cNvPr>
          <p:cNvPicPr>
            <a:picLocks noChangeAspect="1"/>
          </p:cNvPicPr>
          <p:nvPr userDrawn="1"/>
        </p:nvPicPr>
        <p:blipFill>
          <a:blip r:embed="rId3"/>
          <a:stretch>
            <a:fillRect/>
          </a:stretch>
        </p:blipFill>
        <p:spPr>
          <a:xfrm>
            <a:off x="10856846" y="6468052"/>
            <a:ext cx="1091594" cy="241594"/>
          </a:xfrm>
          <a:prstGeom prst="rect">
            <a:avLst/>
          </a:prstGeom>
          <a:ln w="12700">
            <a:miter lim="400000"/>
          </a:ln>
        </p:spPr>
      </p:pic>
      <p:sp>
        <p:nvSpPr>
          <p:cNvPr id="6" name="Title Text">
            <a:extLst>
              <a:ext uri="{FF2B5EF4-FFF2-40B4-BE49-F238E27FC236}">
                <a16:creationId xmlns:a16="http://schemas.microsoft.com/office/drawing/2014/main" id="{D02160C2-5A96-4AAD-BFFD-1727182FFFF3}"/>
              </a:ext>
            </a:extLst>
          </p:cNvPr>
          <p:cNvSpPr txBox="1">
            <a:spLocks noGrp="1"/>
          </p:cNvSpPr>
          <p:nvPr>
            <p:ph type="title"/>
          </p:nvPr>
        </p:nvSpPr>
        <p:spPr>
          <a:xfrm>
            <a:off x="609600" y="254000"/>
            <a:ext cx="10972800" cy="8890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tx1">
                    <a:lumMod val="65000"/>
                    <a:lumOff val="35000"/>
                  </a:schemeClr>
                </a:solidFill>
                <a:uFillTx/>
                <a:latin typeface="Roboto" panose="02000000000000000000" pitchFamily="2" charset="0"/>
                <a:ea typeface="Roboto" panose="02000000000000000000" pitchFamily="2" charset="0"/>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r>
              <a:rPr lang="en-US"/>
              <a:t>Click to edit Master title style</a:t>
            </a:r>
            <a:endParaRPr dirty="0"/>
          </a:p>
        </p:txBody>
      </p:sp>
      <p:sp>
        <p:nvSpPr>
          <p:cNvPr id="7" name="Text Placeholder 2">
            <a:extLst>
              <a:ext uri="{FF2B5EF4-FFF2-40B4-BE49-F238E27FC236}">
                <a16:creationId xmlns:a16="http://schemas.microsoft.com/office/drawing/2014/main" id="{178140C2-F667-4C83-8A82-B2707CB0BBB5}"/>
              </a:ext>
            </a:extLst>
          </p:cNvPr>
          <p:cNvSpPr>
            <a:spLocks noGrp="1"/>
          </p:cNvSpPr>
          <p:nvPr>
            <p:ph type="body" idx="1"/>
          </p:nvPr>
        </p:nvSpPr>
        <p:spPr>
          <a:xfrm>
            <a:off x="609600" y="1326083"/>
            <a:ext cx="10972800" cy="4775806"/>
          </a:xfrm>
          <a:prstGeom prst="rect">
            <a:avLst/>
          </a:prstGeo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4511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9E2380-C287-44F6-A6C9-044EDA536ADA}"/>
              </a:ext>
            </a:extLst>
          </p:cNvPr>
          <p:cNvSpPr>
            <a:spLocks noGrp="1"/>
          </p:cNvSpPr>
          <p:nvPr>
            <p:ph type="dt" sz="half" idx="10"/>
          </p:nvPr>
        </p:nvSpPr>
        <p:spPr/>
        <p:txBody>
          <a:bodyPr/>
          <a:lstStyle/>
          <a:p>
            <a:fld id="{D4AC0E09-8C28-43E2-BBC6-E2581F1B4356}" type="datetimeFigureOut">
              <a:rPr lang="en-US" smtClean="0"/>
              <a:t>9/29/2025</a:t>
            </a:fld>
            <a:endParaRPr lang="en-US"/>
          </a:p>
        </p:txBody>
      </p:sp>
      <p:sp>
        <p:nvSpPr>
          <p:cNvPr id="3" name="Footer Placeholder 2">
            <a:extLst>
              <a:ext uri="{FF2B5EF4-FFF2-40B4-BE49-F238E27FC236}">
                <a16:creationId xmlns:a16="http://schemas.microsoft.com/office/drawing/2014/main" id="{2260854B-FF18-4AF9-9FFD-C7A16A7217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83A2E2-8C73-4B48-BAC1-A7E691369D6C}"/>
              </a:ext>
            </a:extLst>
          </p:cNvPr>
          <p:cNvSpPr>
            <a:spLocks noGrp="1"/>
          </p:cNvSpPr>
          <p:nvPr>
            <p:ph type="sldNum" sz="quarter" idx="12"/>
          </p:nvPr>
        </p:nvSpPr>
        <p:spPr/>
        <p:txBody>
          <a:bodyPr/>
          <a:lstStyle/>
          <a:p>
            <a:fld id="{15AC054E-A0A4-4670-9B45-860DEBD60180}" type="slidenum">
              <a:rPr lang="en-US" smtClean="0"/>
              <a:t>‹#›</a:t>
            </a:fld>
            <a:endParaRPr lang="en-US"/>
          </a:p>
        </p:txBody>
      </p:sp>
    </p:spTree>
    <p:extLst>
      <p:ext uri="{BB962C8B-B14F-4D97-AF65-F5344CB8AC3E}">
        <p14:creationId xmlns:p14="http://schemas.microsoft.com/office/powerpoint/2010/main" val="261817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Tam biet">
    <p:spTree>
      <p:nvGrpSpPr>
        <p:cNvPr id="1" name=""/>
        <p:cNvGrpSpPr/>
        <p:nvPr/>
      </p:nvGrpSpPr>
      <p:grpSpPr>
        <a:xfrm>
          <a:off x="0" y="0"/>
          <a:ext cx="0" cy="0"/>
          <a:chOff x="0" y="0"/>
          <a:chExt cx="0" cy="0"/>
        </a:xfrm>
      </p:grpSpPr>
      <p:pic>
        <p:nvPicPr>
          <p:cNvPr id="5" name="Picture 5" descr="Picture 5">
            <a:extLst>
              <a:ext uri="{FF2B5EF4-FFF2-40B4-BE49-F238E27FC236}">
                <a16:creationId xmlns:a16="http://schemas.microsoft.com/office/drawing/2014/main" id="{AE310176-B61A-488C-B4FA-2344CC3CA9C3}"/>
              </a:ext>
            </a:extLst>
          </p:cNvPr>
          <p:cNvPicPr>
            <a:picLocks noChangeAspect="1"/>
          </p:cNvPicPr>
          <p:nvPr userDrawn="1"/>
        </p:nvPicPr>
        <p:blipFill>
          <a:blip r:embed="rId2"/>
          <a:stretch>
            <a:fillRect/>
          </a:stretch>
        </p:blipFill>
        <p:spPr>
          <a:xfrm flipH="1">
            <a:off x="97303" y="2166545"/>
            <a:ext cx="5673894" cy="1919824"/>
          </a:xfrm>
          <a:prstGeom prst="rect">
            <a:avLst/>
          </a:prstGeom>
          <a:ln w="12700">
            <a:miter lim="400000"/>
          </a:ln>
        </p:spPr>
      </p:pic>
      <p:sp>
        <p:nvSpPr>
          <p:cNvPr id="6" name="Google Shape;891;p52">
            <a:extLst>
              <a:ext uri="{FF2B5EF4-FFF2-40B4-BE49-F238E27FC236}">
                <a16:creationId xmlns:a16="http://schemas.microsoft.com/office/drawing/2014/main" id="{53832575-6732-4916-9F47-6451FBFA5F77}"/>
              </a:ext>
            </a:extLst>
          </p:cNvPr>
          <p:cNvSpPr txBox="1"/>
          <p:nvPr userDrawn="1"/>
        </p:nvSpPr>
        <p:spPr>
          <a:xfrm>
            <a:off x="-246444" y="2796703"/>
            <a:ext cx="6195880" cy="65950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23122" tIns="123122" rIns="123122" bIns="123122" anchor="ctr">
            <a:spAutoFit/>
          </a:bodyPr>
          <a:lstStyle/>
          <a:p>
            <a:pPr algn="ctr">
              <a:defRPr sz="2700" b="1">
                <a:solidFill>
                  <a:srgbClr val="FFFFFF"/>
                </a:solidFill>
                <a:latin typeface="PF BeauSans Pro SemiBold"/>
                <a:ea typeface="PF BeauSans Pro SemiBold"/>
                <a:cs typeface="PF BeauSans Pro SemiBold"/>
                <a:sym typeface="PF BeauSans Pro SemiBold"/>
              </a:defRPr>
            </a:pPr>
            <a:r>
              <a:rPr dirty="0">
                <a:latin typeface="Roboto" panose="02000000000000000000" pitchFamily="2" charset="0"/>
                <a:ea typeface="Roboto" panose="02000000000000000000" pitchFamily="2" charset="0"/>
              </a:rPr>
              <a:t>XIN CHÂN THÀNH C</a:t>
            </a:r>
            <a:r>
              <a:rPr dirty="0">
                <a:latin typeface="Roboto" panose="02000000000000000000" pitchFamily="2" charset="0"/>
                <a:ea typeface="Roboto" panose="02000000000000000000" pitchFamily="2" charset="0"/>
                <a:cs typeface="Trebuchet MS"/>
                <a:sym typeface="Trebuchet MS"/>
              </a:rPr>
              <a:t>Ả</a:t>
            </a:r>
            <a:r>
              <a:rPr dirty="0">
                <a:latin typeface="Roboto" panose="02000000000000000000" pitchFamily="2" charset="0"/>
                <a:ea typeface="Roboto" panose="02000000000000000000" pitchFamily="2" charset="0"/>
              </a:rPr>
              <a:t>M ƠN !</a:t>
            </a:r>
          </a:p>
        </p:txBody>
      </p:sp>
    </p:spTree>
    <p:extLst>
      <p:ext uri="{BB962C8B-B14F-4D97-AF65-F5344CB8AC3E}">
        <p14:creationId xmlns:p14="http://schemas.microsoft.com/office/powerpoint/2010/main" val="57786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0928FF4-786A-4620-AFA0-68722E23DA0F}"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9CA82D-516D-4BDB-924E-88A9399FAD39}" type="slidenum">
              <a:rPr lang="en-US" smtClean="0"/>
              <a:t>‹#›</a:t>
            </a:fld>
            <a:endParaRPr lang="en-US"/>
          </a:p>
        </p:txBody>
      </p:sp>
      <p:pic>
        <p:nvPicPr>
          <p:cNvPr id="7" name="Picture 12" descr="Picture 12">
            <a:extLst>
              <a:ext uri="{FF2B5EF4-FFF2-40B4-BE49-F238E27FC236}">
                <a16:creationId xmlns:a16="http://schemas.microsoft.com/office/drawing/2014/main" id="{033A0CC4-5D33-4BF1-99FC-98663335CBEC}"/>
              </a:ext>
            </a:extLst>
          </p:cNvPr>
          <p:cNvPicPr>
            <a:picLocks noChangeAspect="1"/>
          </p:cNvPicPr>
          <p:nvPr userDrawn="1"/>
        </p:nvPicPr>
        <p:blipFill>
          <a:blip r:embed="rId2"/>
          <a:stretch>
            <a:fillRect/>
          </a:stretch>
        </p:blipFill>
        <p:spPr>
          <a:xfrm>
            <a:off x="1" y="4715047"/>
            <a:ext cx="6347737" cy="850565"/>
          </a:xfrm>
          <a:prstGeom prst="rect">
            <a:avLst/>
          </a:prstGeom>
          <a:ln w="12700">
            <a:miter lim="400000"/>
          </a:ln>
        </p:spPr>
      </p:pic>
      <p:pic>
        <p:nvPicPr>
          <p:cNvPr id="8" name="Picture 5" descr="Picture 5">
            <a:extLst>
              <a:ext uri="{FF2B5EF4-FFF2-40B4-BE49-F238E27FC236}">
                <a16:creationId xmlns:a16="http://schemas.microsoft.com/office/drawing/2014/main" id="{179DB2CE-54BF-47DC-8B66-C203A433D39A}"/>
              </a:ext>
            </a:extLst>
          </p:cNvPr>
          <p:cNvPicPr>
            <a:picLocks noChangeAspect="1"/>
          </p:cNvPicPr>
          <p:nvPr userDrawn="1"/>
        </p:nvPicPr>
        <p:blipFill>
          <a:blip r:embed="rId3"/>
          <a:stretch>
            <a:fillRect/>
          </a:stretch>
        </p:blipFill>
        <p:spPr>
          <a:xfrm>
            <a:off x="10856845" y="6468052"/>
            <a:ext cx="1097063" cy="241594"/>
          </a:xfrm>
          <a:prstGeom prst="rect">
            <a:avLst/>
          </a:prstGeom>
          <a:ln w="12700">
            <a:miter lim="400000"/>
          </a:ln>
        </p:spPr>
      </p:pic>
      <p:pic>
        <p:nvPicPr>
          <p:cNvPr id="9" name="Picture 6" descr="Picture 6">
            <a:extLst>
              <a:ext uri="{FF2B5EF4-FFF2-40B4-BE49-F238E27FC236}">
                <a16:creationId xmlns:a16="http://schemas.microsoft.com/office/drawing/2014/main" id="{054DA711-2106-450D-80B2-0EF2F4B5C296}"/>
              </a:ext>
            </a:extLst>
          </p:cNvPr>
          <p:cNvPicPr>
            <a:picLocks noChangeAspect="1"/>
          </p:cNvPicPr>
          <p:nvPr userDrawn="1"/>
        </p:nvPicPr>
        <p:blipFill>
          <a:blip r:embed="rId4"/>
          <a:stretch>
            <a:fillRect/>
          </a:stretch>
        </p:blipFill>
        <p:spPr>
          <a:xfrm>
            <a:off x="4594037" y="1179088"/>
            <a:ext cx="7485650" cy="2239947"/>
          </a:xfrm>
          <a:prstGeom prst="rect">
            <a:avLst/>
          </a:prstGeom>
          <a:ln w="12700">
            <a:miter lim="400000"/>
          </a:ln>
        </p:spPr>
      </p:pic>
    </p:spTree>
    <p:extLst>
      <p:ext uri="{BB962C8B-B14F-4D97-AF65-F5344CB8AC3E}">
        <p14:creationId xmlns:p14="http://schemas.microsoft.com/office/powerpoint/2010/main" val="1148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928FF4-786A-4620-AFA0-68722E23DA0F}"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9CA82D-516D-4BDB-924E-88A9399FAD39}" type="slidenum">
              <a:rPr lang="en-US" smtClean="0"/>
              <a:t>‹#›</a:t>
            </a:fld>
            <a:endParaRPr lang="en-US"/>
          </a:p>
        </p:txBody>
      </p:sp>
      <p:pic>
        <p:nvPicPr>
          <p:cNvPr id="7" name="Picture 6">
            <a:extLst>
              <a:ext uri="{FF2B5EF4-FFF2-40B4-BE49-F238E27FC236}">
                <a16:creationId xmlns:a16="http://schemas.microsoft.com/office/drawing/2014/main" id="{5AF65182-E679-442E-B73B-4DE860AD6A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62" t="1074" r="42687" b="-1074"/>
          <a:stretch/>
        </p:blipFill>
        <p:spPr>
          <a:xfrm>
            <a:off x="-12701" y="9424"/>
            <a:ext cx="6108701" cy="6354431"/>
          </a:xfrm>
          <a:prstGeom prst="rect">
            <a:avLst/>
          </a:prstGeom>
        </p:spPr>
      </p:pic>
      <p:sp>
        <p:nvSpPr>
          <p:cNvPr id="8" name="Google Shape;754;p47">
            <a:extLst>
              <a:ext uri="{FF2B5EF4-FFF2-40B4-BE49-F238E27FC236}">
                <a16:creationId xmlns:a16="http://schemas.microsoft.com/office/drawing/2014/main" id="{FA97A81F-50DA-45BC-86BB-CF3CD932404B}"/>
              </a:ext>
            </a:extLst>
          </p:cNvPr>
          <p:cNvSpPr/>
          <p:nvPr userDrawn="1"/>
        </p:nvSpPr>
        <p:spPr>
          <a:xfrm>
            <a:off x="-13580" y="-1"/>
            <a:ext cx="6108700" cy="6288785"/>
          </a:xfrm>
          <a:prstGeom prst="rect">
            <a:avLst/>
          </a:prstGeom>
          <a:solidFill>
            <a:srgbClr val="D0CECE">
              <a:alpha val="66000"/>
            </a:srgbClr>
          </a:solidFill>
          <a:ln w="12700">
            <a:miter lim="400000"/>
          </a:ln>
        </p:spPr>
        <p:txBody>
          <a:bodyPr lIns="45719" rIns="45719" anchor="ctr"/>
          <a:lstStyle/>
          <a:p>
            <a:pPr algn="ctr"/>
            <a:endParaRPr dirty="0"/>
          </a:p>
        </p:txBody>
      </p:sp>
      <p:grpSp>
        <p:nvGrpSpPr>
          <p:cNvPr id="9" name="Google Shape;756;p47">
            <a:extLst>
              <a:ext uri="{FF2B5EF4-FFF2-40B4-BE49-F238E27FC236}">
                <a16:creationId xmlns:a16="http://schemas.microsoft.com/office/drawing/2014/main" id="{39BF5C37-2F8D-4FAF-AAAF-EA3C9D975B2C}"/>
              </a:ext>
            </a:extLst>
          </p:cNvPr>
          <p:cNvGrpSpPr/>
          <p:nvPr userDrawn="1"/>
        </p:nvGrpSpPr>
        <p:grpSpPr>
          <a:xfrm>
            <a:off x="5642077" y="1827768"/>
            <a:ext cx="906091" cy="3242677"/>
            <a:chOff x="0" y="0"/>
            <a:chExt cx="906090" cy="3242676"/>
          </a:xfrm>
        </p:grpSpPr>
        <p:sp>
          <p:nvSpPr>
            <p:cNvPr id="10" name="Google Shape;757;p47">
              <a:extLst>
                <a:ext uri="{FF2B5EF4-FFF2-40B4-BE49-F238E27FC236}">
                  <a16:creationId xmlns:a16="http://schemas.microsoft.com/office/drawing/2014/main" id="{9570D7D7-82DC-412D-82D1-343979659E23}"/>
                </a:ext>
              </a:extLst>
            </p:cNvPr>
            <p:cNvSpPr/>
            <p:nvPr/>
          </p:nvSpPr>
          <p:spPr>
            <a:xfrm>
              <a:off x="-1" y="-1"/>
              <a:ext cx="906092" cy="906091"/>
            </a:xfrm>
            <a:prstGeom prst="ellipse">
              <a:avLst/>
            </a:prstGeom>
            <a:solidFill>
              <a:srgbClr val="595959"/>
            </a:solidFill>
            <a:ln w="12700" cap="flat">
              <a:noFill/>
              <a:miter lim="400000"/>
            </a:ln>
            <a:effectLst/>
          </p:spPr>
          <p:txBody>
            <a:bodyPr wrap="square" lIns="45719" tIns="45719" rIns="45719" bIns="45719" numCol="1" anchor="ctr">
              <a:noAutofit/>
            </a:bodyPr>
            <a:lstStyle/>
            <a:p>
              <a:endParaRPr/>
            </a:p>
          </p:txBody>
        </p:sp>
        <p:sp>
          <p:nvSpPr>
            <p:cNvPr id="11" name="Google Shape;758;p47">
              <a:extLst>
                <a:ext uri="{FF2B5EF4-FFF2-40B4-BE49-F238E27FC236}">
                  <a16:creationId xmlns:a16="http://schemas.microsoft.com/office/drawing/2014/main" id="{6592437B-442A-45F1-AF04-133340861CBC}"/>
                </a:ext>
              </a:extLst>
            </p:cNvPr>
            <p:cNvSpPr/>
            <p:nvPr/>
          </p:nvSpPr>
          <p:spPr>
            <a:xfrm>
              <a:off x="-1" y="1168293"/>
              <a:ext cx="906092" cy="906091"/>
            </a:xfrm>
            <a:prstGeom prst="ellipse">
              <a:avLst/>
            </a:prstGeom>
            <a:solidFill>
              <a:srgbClr val="595959"/>
            </a:solidFill>
            <a:ln w="12700" cap="flat">
              <a:noFill/>
              <a:miter lim="400000"/>
            </a:ln>
            <a:effectLst/>
          </p:spPr>
          <p:txBody>
            <a:bodyPr wrap="square" lIns="45719" tIns="45719" rIns="45719" bIns="45719" numCol="1" anchor="ctr">
              <a:noAutofit/>
            </a:bodyPr>
            <a:lstStyle/>
            <a:p>
              <a:endParaRPr/>
            </a:p>
          </p:txBody>
        </p:sp>
        <p:sp>
          <p:nvSpPr>
            <p:cNvPr id="12" name="Google Shape;759;p47">
              <a:extLst>
                <a:ext uri="{FF2B5EF4-FFF2-40B4-BE49-F238E27FC236}">
                  <a16:creationId xmlns:a16="http://schemas.microsoft.com/office/drawing/2014/main" id="{D32765E2-4372-413C-A11F-1A648A5F75E8}"/>
                </a:ext>
              </a:extLst>
            </p:cNvPr>
            <p:cNvSpPr/>
            <p:nvPr/>
          </p:nvSpPr>
          <p:spPr>
            <a:xfrm>
              <a:off x="-1" y="2336586"/>
              <a:ext cx="906092" cy="906091"/>
            </a:xfrm>
            <a:prstGeom prst="ellipse">
              <a:avLst/>
            </a:prstGeom>
            <a:solidFill>
              <a:srgbClr val="595959"/>
            </a:solidFill>
            <a:ln w="12700" cap="flat">
              <a:noFill/>
              <a:miter lim="400000"/>
            </a:ln>
            <a:effectLst/>
          </p:spPr>
          <p:txBody>
            <a:bodyPr wrap="square" lIns="45719" tIns="45719" rIns="45719" bIns="45719" numCol="1" anchor="ctr">
              <a:noAutofit/>
            </a:bodyPr>
            <a:lstStyle/>
            <a:p>
              <a:endParaRPr/>
            </a:p>
          </p:txBody>
        </p:sp>
      </p:grpSp>
      <p:grpSp>
        <p:nvGrpSpPr>
          <p:cNvPr id="13" name="Google Shape;767;p47">
            <a:extLst>
              <a:ext uri="{FF2B5EF4-FFF2-40B4-BE49-F238E27FC236}">
                <a16:creationId xmlns:a16="http://schemas.microsoft.com/office/drawing/2014/main" id="{23A1D36D-125A-44F6-9797-6CA906FE9937}"/>
              </a:ext>
            </a:extLst>
          </p:cNvPr>
          <p:cNvGrpSpPr/>
          <p:nvPr userDrawn="1"/>
        </p:nvGrpSpPr>
        <p:grpSpPr>
          <a:xfrm>
            <a:off x="5893054" y="3268096"/>
            <a:ext cx="430094" cy="362489"/>
            <a:chOff x="0" y="0"/>
            <a:chExt cx="430092" cy="362488"/>
          </a:xfrm>
        </p:grpSpPr>
        <p:sp>
          <p:nvSpPr>
            <p:cNvPr id="14" name="Google Shape;768;p47">
              <a:extLst>
                <a:ext uri="{FF2B5EF4-FFF2-40B4-BE49-F238E27FC236}">
                  <a16:creationId xmlns:a16="http://schemas.microsoft.com/office/drawing/2014/main" id="{61A5B9D8-5A4E-44DA-9E96-C92EEF2ED880}"/>
                </a:ext>
              </a:extLst>
            </p:cNvPr>
            <p:cNvSpPr/>
            <p:nvPr/>
          </p:nvSpPr>
          <p:spPr>
            <a:xfrm>
              <a:off x="34371" y="222301"/>
              <a:ext cx="68288" cy="140159"/>
            </a:xfrm>
            <a:custGeom>
              <a:avLst/>
              <a:gdLst/>
              <a:ahLst/>
              <a:cxnLst>
                <a:cxn ang="0">
                  <a:pos x="wd2" y="hd2"/>
                </a:cxn>
                <a:cxn ang="5400000">
                  <a:pos x="wd2" y="hd2"/>
                </a:cxn>
                <a:cxn ang="10800000">
                  <a:pos x="wd2" y="hd2"/>
                </a:cxn>
                <a:cxn ang="16200000">
                  <a:pos x="wd2" y="hd2"/>
                </a:cxn>
              </a:cxnLst>
              <a:rect l="0" t="0" r="r" b="b"/>
              <a:pathLst>
                <a:path w="21600" h="21600" extrusionOk="0">
                  <a:moveTo>
                    <a:pt x="21565" y="0"/>
                  </a:moveTo>
                  <a:lnTo>
                    <a:pt x="21600" y="361"/>
                  </a:lnTo>
                  <a:lnTo>
                    <a:pt x="21600" y="19139"/>
                  </a:lnTo>
                  <a:lnTo>
                    <a:pt x="21529" y="19638"/>
                  </a:lnTo>
                  <a:lnTo>
                    <a:pt x="21246" y="20103"/>
                  </a:lnTo>
                  <a:lnTo>
                    <a:pt x="20751" y="20516"/>
                  </a:lnTo>
                  <a:lnTo>
                    <a:pt x="20115" y="20877"/>
                  </a:lnTo>
                  <a:lnTo>
                    <a:pt x="19373" y="21187"/>
                  </a:lnTo>
                  <a:lnTo>
                    <a:pt x="18524" y="21428"/>
                  </a:lnTo>
                  <a:lnTo>
                    <a:pt x="17570" y="21565"/>
                  </a:lnTo>
                  <a:lnTo>
                    <a:pt x="16545" y="21600"/>
                  </a:lnTo>
                  <a:lnTo>
                    <a:pt x="5091" y="21600"/>
                  </a:lnTo>
                  <a:lnTo>
                    <a:pt x="4065" y="21565"/>
                  </a:lnTo>
                  <a:lnTo>
                    <a:pt x="3111" y="21428"/>
                  </a:lnTo>
                  <a:lnTo>
                    <a:pt x="2227" y="21187"/>
                  </a:lnTo>
                  <a:lnTo>
                    <a:pt x="1485" y="20877"/>
                  </a:lnTo>
                  <a:lnTo>
                    <a:pt x="884" y="20516"/>
                  </a:lnTo>
                  <a:lnTo>
                    <a:pt x="389" y="20103"/>
                  </a:lnTo>
                  <a:lnTo>
                    <a:pt x="106" y="19638"/>
                  </a:lnTo>
                  <a:lnTo>
                    <a:pt x="0" y="19139"/>
                  </a:lnTo>
                  <a:lnTo>
                    <a:pt x="0" y="9931"/>
                  </a:lnTo>
                  <a:lnTo>
                    <a:pt x="1308" y="9621"/>
                  </a:lnTo>
                  <a:lnTo>
                    <a:pt x="2510" y="9208"/>
                  </a:lnTo>
                  <a:lnTo>
                    <a:pt x="3570" y="8760"/>
                  </a:lnTo>
                  <a:lnTo>
                    <a:pt x="21565"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sp>
          <p:nvSpPr>
            <p:cNvPr id="15" name="Google Shape;769;p47">
              <a:extLst>
                <a:ext uri="{FF2B5EF4-FFF2-40B4-BE49-F238E27FC236}">
                  <a16:creationId xmlns:a16="http://schemas.microsoft.com/office/drawing/2014/main" id="{C9CA352F-66D7-4EDD-960C-388F6855D637}"/>
                </a:ext>
              </a:extLst>
            </p:cNvPr>
            <p:cNvSpPr/>
            <p:nvPr/>
          </p:nvSpPr>
          <p:spPr>
            <a:xfrm>
              <a:off x="-1" y="46201"/>
              <a:ext cx="430094" cy="241936"/>
            </a:xfrm>
            <a:custGeom>
              <a:avLst/>
              <a:gdLst/>
              <a:ahLst/>
              <a:cxnLst>
                <a:cxn ang="0">
                  <a:pos x="wd2" y="hd2"/>
                </a:cxn>
                <a:cxn ang="5400000">
                  <a:pos x="wd2" y="hd2"/>
                </a:cxn>
                <a:cxn ang="10800000">
                  <a:pos x="wd2" y="hd2"/>
                </a:cxn>
                <a:cxn ang="16200000">
                  <a:pos x="wd2" y="hd2"/>
                </a:cxn>
              </a:cxnLst>
              <a:rect l="0" t="0" r="r" b="b"/>
              <a:pathLst>
                <a:path w="21600" h="21600" extrusionOk="0">
                  <a:moveTo>
                    <a:pt x="21056" y="0"/>
                  </a:moveTo>
                  <a:lnTo>
                    <a:pt x="21107" y="0"/>
                  </a:lnTo>
                  <a:lnTo>
                    <a:pt x="21247" y="20"/>
                  </a:lnTo>
                  <a:lnTo>
                    <a:pt x="21365" y="80"/>
                  </a:lnTo>
                  <a:lnTo>
                    <a:pt x="21454" y="169"/>
                  </a:lnTo>
                  <a:lnTo>
                    <a:pt x="21522" y="299"/>
                  </a:lnTo>
                  <a:lnTo>
                    <a:pt x="21566" y="479"/>
                  </a:lnTo>
                  <a:lnTo>
                    <a:pt x="21594" y="688"/>
                  </a:lnTo>
                  <a:lnTo>
                    <a:pt x="21600" y="927"/>
                  </a:lnTo>
                  <a:lnTo>
                    <a:pt x="21516" y="4118"/>
                  </a:lnTo>
                  <a:lnTo>
                    <a:pt x="21432" y="7310"/>
                  </a:lnTo>
                  <a:lnTo>
                    <a:pt x="21421" y="7489"/>
                  </a:lnTo>
                  <a:lnTo>
                    <a:pt x="21404" y="7679"/>
                  </a:lnTo>
                  <a:lnTo>
                    <a:pt x="21370" y="7838"/>
                  </a:lnTo>
                  <a:lnTo>
                    <a:pt x="21320" y="7998"/>
                  </a:lnTo>
                  <a:lnTo>
                    <a:pt x="21247" y="8137"/>
                  </a:lnTo>
                  <a:lnTo>
                    <a:pt x="21146" y="8247"/>
                  </a:lnTo>
                  <a:lnTo>
                    <a:pt x="21056" y="8317"/>
                  </a:lnTo>
                  <a:lnTo>
                    <a:pt x="20972" y="8347"/>
                  </a:lnTo>
                  <a:lnTo>
                    <a:pt x="20888" y="8317"/>
                  </a:lnTo>
                  <a:lnTo>
                    <a:pt x="20815" y="8267"/>
                  </a:lnTo>
                  <a:lnTo>
                    <a:pt x="20742" y="8177"/>
                  </a:lnTo>
                  <a:lnTo>
                    <a:pt x="20681" y="8077"/>
                  </a:lnTo>
                  <a:lnTo>
                    <a:pt x="20619" y="7968"/>
                  </a:lnTo>
                  <a:lnTo>
                    <a:pt x="19509" y="6013"/>
                  </a:lnTo>
                  <a:lnTo>
                    <a:pt x="15710" y="12774"/>
                  </a:lnTo>
                  <a:lnTo>
                    <a:pt x="15407" y="13313"/>
                  </a:lnTo>
                  <a:lnTo>
                    <a:pt x="14667" y="14629"/>
                  </a:lnTo>
                  <a:lnTo>
                    <a:pt x="11175" y="20832"/>
                  </a:lnTo>
                  <a:lnTo>
                    <a:pt x="10979" y="21181"/>
                  </a:lnTo>
                  <a:lnTo>
                    <a:pt x="10850" y="21370"/>
                  </a:lnTo>
                  <a:lnTo>
                    <a:pt x="10710" y="21500"/>
                  </a:lnTo>
                  <a:lnTo>
                    <a:pt x="10559" y="21580"/>
                  </a:lnTo>
                  <a:lnTo>
                    <a:pt x="10408" y="21600"/>
                  </a:lnTo>
                  <a:lnTo>
                    <a:pt x="10251" y="21580"/>
                  </a:lnTo>
                  <a:lnTo>
                    <a:pt x="10105" y="21500"/>
                  </a:lnTo>
                  <a:lnTo>
                    <a:pt x="9965" y="21370"/>
                  </a:lnTo>
                  <a:lnTo>
                    <a:pt x="9836" y="21181"/>
                  </a:lnTo>
                  <a:lnTo>
                    <a:pt x="5240" y="13014"/>
                  </a:lnTo>
                  <a:lnTo>
                    <a:pt x="1580" y="19516"/>
                  </a:lnTo>
                  <a:lnTo>
                    <a:pt x="1452" y="19705"/>
                  </a:lnTo>
                  <a:lnTo>
                    <a:pt x="1311" y="19835"/>
                  </a:lnTo>
                  <a:lnTo>
                    <a:pt x="1160" y="19915"/>
                  </a:lnTo>
                  <a:lnTo>
                    <a:pt x="1009" y="19934"/>
                  </a:lnTo>
                  <a:lnTo>
                    <a:pt x="852" y="19915"/>
                  </a:lnTo>
                  <a:lnTo>
                    <a:pt x="701" y="19835"/>
                  </a:lnTo>
                  <a:lnTo>
                    <a:pt x="560" y="19705"/>
                  </a:lnTo>
                  <a:lnTo>
                    <a:pt x="431" y="19516"/>
                  </a:lnTo>
                  <a:lnTo>
                    <a:pt x="235" y="19167"/>
                  </a:lnTo>
                  <a:lnTo>
                    <a:pt x="129" y="18937"/>
                  </a:lnTo>
                  <a:lnTo>
                    <a:pt x="62" y="18688"/>
                  </a:lnTo>
                  <a:lnTo>
                    <a:pt x="11" y="18419"/>
                  </a:lnTo>
                  <a:lnTo>
                    <a:pt x="0" y="18159"/>
                  </a:lnTo>
                  <a:lnTo>
                    <a:pt x="0" y="18139"/>
                  </a:lnTo>
                  <a:lnTo>
                    <a:pt x="11" y="17880"/>
                  </a:lnTo>
                  <a:lnTo>
                    <a:pt x="62" y="17611"/>
                  </a:lnTo>
                  <a:lnTo>
                    <a:pt x="129" y="17352"/>
                  </a:lnTo>
                  <a:lnTo>
                    <a:pt x="235" y="17132"/>
                  </a:lnTo>
                  <a:lnTo>
                    <a:pt x="4668" y="9254"/>
                  </a:lnTo>
                  <a:lnTo>
                    <a:pt x="4792" y="9075"/>
                  </a:lnTo>
                  <a:lnTo>
                    <a:pt x="4938" y="8935"/>
                  </a:lnTo>
                  <a:lnTo>
                    <a:pt x="5089" y="8865"/>
                  </a:lnTo>
                  <a:lnTo>
                    <a:pt x="5240" y="8835"/>
                  </a:lnTo>
                  <a:lnTo>
                    <a:pt x="5397" y="8855"/>
                  </a:lnTo>
                  <a:lnTo>
                    <a:pt x="5543" y="8935"/>
                  </a:lnTo>
                  <a:lnTo>
                    <a:pt x="5683" y="9065"/>
                  </a:lnTo>
                  <a:lnTo>
                    <a:pt x="5812" y="9254"/>
                  </a:lnTo>
                  <a:lnTo>
                    <a:pt x="10408" y="17421"/>
                  </a:lnTo>
                  <a:lnTo>
                    <a:pt x="14062" y="10930"/>
                  </a:lnTo>
                  <a:lnTo>
                    <a:pt x="14364" y="10391"/>
                  </a:lnTo>
                  <a:lnTo>
                    <a:pt x="17755" y="4368"/>
                  </a:lnTo>
                  <a:lnTo>
                    <a:pt x="18176" y="3620"/>
                  </a:lnTo>
                  <a:lnTo>
                    <a:pt x="17604" y="2633"/>
                  </a:lnTo>
                  <a:lnTo>
                    <a:pt x="17043" y="1615"/>
                  </a:lnTo>
                  <a:lnTo>
                    <a:pt x="16982" y="1526"/>
                  </a:lnTo>
                  <a:lnTo>
                    <a:pt x="16937" y="1416"/>
                  </a:lnTo>
                  <a:lnTo>
                    <a:pt x="16898" y="1306"/>
                  </a:lnTo>
                  <a:lnTo>
                    <a:pt x="16864" y="1187"/>
                  </a:lnTo>
                  <a:lnTo>
                    <a:pt x="16853" y="1057"/>
                  </a:lnTo>
                  <a:lnTo>
                    <a:pt x="16864" y="917"/>
                  </a:lnTo>
                  <a:lnTo>
                    <a:pt x="16898" y="758"/>
                  </a:lnTo>
                  <a:lnTo>
                    <a:pt x="16959" y="578"/>
                  </a:lnTo>
                  <a:lnTo>
                    <a:pt x="17021" y="469"/>
                  </a:lnTo>
                  <a:lnTo>
                    <a:pt x="17111" y="379"/>
                  </a:lnTo>
                  <a:lnTo>
                    <a:pt x="17195" y="339"/>
                  </a:lnTo>
                  <a:lnTo>
                    <a:pt x="17284" y="329"/>
                  </a:lnTo>
                  <a:lnTo>
                    <a:pt x="17374" y="309"/>
                  </a:lnTo>
                  <a:lnTo>
                    <a:pt x="21056"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sp>
          <p:nvSpPr>
            <p:cNvPr id="16" name="Google Shape;770;p47">
              <a:extLst>
                <a:ext uri="{FF2B5EF4-FFF2-40B4-BE49-F238E27FC236}">
                  <a16:creationId xmlns:a16="http://schemas.microsoft.com/office/drawing/2014/main" id="{BAEB329B-B911-4379-80EF-6A0348C3C697}"/>
                </a:ext>
              </a:extLst>
            </p:cNvPr>
            <p:cNvSpPr/>
            <p:nvPr/>
          </p:nvSpPr>
          <p:spPr>
            <a:xfrm>
              <a:off x="162485" y="-1"/>
              <a:ext cx="91528" cy="176770"/>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11669" y="0"/>
                  </a:lnTo>
                  <a:lnTo>
                    <a:pt x="12249" y="27"/>
                  </a:lnTo>
                  <a:lnTo>
                    <a:pt x="12696" y="55"/>
                  </a:lnTo>
                  <a:lnTo>
                    <a:pt x="13039" y="123"/>
                  </a:lnTo>
                  <a:lnTo>
                    <a:pt x="13250" y="232"/>
                  </a:lnTo>
                  <a:lnTo>
                    <a:pt x="13381" y="409"/>
                  </a:lnTo>
                  <a:lnTo>
                    <a:pt x="13434" y="641"/>
                  </a:lnTo>
                  <a:lnTo>
                    <a:pt x="13460" y="955"/>
                  </a:lnTo>
                  <a:lnTo>
                    <a:pt x="13513" y="1364"/>
                  </a:lnTo>
                  <a:lnTo>
                    <a:pt x="13513" y="1677"/>
                  </a:lnTo>
                  <a:lnTo>
                    <a:pt x="13539" y="1909"/>
                  </a:lnTo>
                  <a:lnTo>
                    <a:pt x="13592" y="2086"/>
                  </a:lnTo>
                  <a:lnTo>
                    <a:pt x="13724" y="2223"/>
                  </a:lnTo>
                  <a:lnTo>
                    <a:pt x="13935" y="2291"/>
                  </a:lnTo>
                  <a:lnTo>
                    <a:pt x="14277" y="2359"/>
                  </a:lnTo>
                  <a:lnTo>
                    <a:pt x="14725" y="2427"/>
                  </a:lnTo>
                  <a:lnTo>
                    <a:pt x="15357" y="2468"/>
                  </a:lnTo>
                  <a:lnTo>
                    <a:pt x="16727" y="2618"/>
                  </a:lnTo>
                  <a:lnTo>
                    <a:pt x="18096" y="2823"/>
                  </a:lnTo>
                  <a:lnTo>
                    <a:pt x="19414" y="3095"/>
                  </a:lnTo>
                  <a:lnTo>
                    <a:pt x="19782" y="3205"/>
                  </a:lnTo>
                  <a:lnTo>
                    <a:pt x="20046" y="3327"/>
                  </a:lnTo>
                  <a:lnTo>
                    <a:pt x="20204" y="3504"/>
                  </a:lnTo>
                  <a:lnTo>
                    <a:pt x="20283" y="3695"/>
                  </a:lnTo>
                  <a:lnTo>
                    <a:pt x="20177" y="3900"/>
                  </a:lnTo>
                  <a:lnTo>
                    <a:pt x="19677" y="4800"/>
                  </a:lnTo>
                  <a:lnTo>
                    <a:pt x="19176" y="5673"/>
                  </a:lnTo>
                  <a:lnTo>
                    <a:pt x="19018" y="5905"/>
                  </a:lnTo>
                  <a:lnTo>
                    <a:pt x="18808" y="6068"/>
                  </a:lnTo>
                  <a:lnTo>
                    <a:pt x="18571" y="6164"/>
                  </a:lnTo>
                  <a:lnTo>
                    <a:pt x="18307" y="6177"/>
                  </a:lnTo>
                  <a:lnTo>
                    <a:pt x="17938" y="6150"/>
                  </a:lnTo>
                  <a:lnTo>
                    <a:pt x="17464" y="6041"/>
                  </a:lnTo>
                  <a:lnTo>
                    <a:pt x="15910" y="5714"/>
                  </a:lnTo>
                  <a:lnTo>
                    <a:pt x="14303" y="5495"/>
                  </a:lnTo>
                  <a:lnTo>
                    <a:pt x="12670" y="5386"/>
                  </a:lnTo>
                  <a:lnTo>
                    <a:pt x="11011" y="5386"/>
                  </a:lnTo>
                  <a:lnTo>
                    <a:pt x="10431" y="5414"/>
                  </a:lnTo>
                  <a:lnTo>
                    <a:pt x="9852" y="5482"/>
                  </a:lnTo>
                  <a:lnTo>
                    <a:pt x="9298" y="5577"/>
                  </a:lnTo>
                  <a:lnTo>
                    <a:pt x="8693" y="5741"/>
                  </a:lnTo>
                  <a:lnTo>
                    <a:pt x="8245" y="5959"/>
                  </a:lnTo>
                  <a:lnTo>
                    <a:pt x="7902" y="6191"/>
                  </a:lnTo>
                  <a:lnTo>
                    <a:pt x="7692" y="6464"/>
                  </a:lnTo>
                  <a:lnTo>
                    <a:pt x="7586" y="6736"/>
                  </a:lnTo>
                  <a:lnTo>
                    <a:pt x="7665" y="7023"/>
                  </a:lnTo>
                  <a:lnTo>
                    <a:pt x="7876" y="7295"/>
                  </a:lnTo>
                  <a:lnTo>
                    <a:pt x="8218" y="7568"/>
                  </a:lnTo>
                  <a:lnTo>
                    <a:pt x="8666" y="7814"/>
                  </a:lnTo>
                  <a:lnTo>
                    <a:pt x="9562" y="8141"/>
                  </a:lnTo>
                  <a:lnTo>
                    <a:pt x="10484" y="8414"/>
                  </a:lnTo>
                  <a:lnTo>
                    <a:pt x="11485" y="8632"/>
                  </a:lnTo>
                  <a:lnTo>
                    <a:pt x="13197" y="9000"/>
                  </a:lnTo>
                  <a:lnTo>
                    <a:pt x="14909" y="9382"/>
                  </a:lnTo>
                  <a:lnTo>
                    <a:pt x="16569" y="9818"/>
                  </a:lnTo>
                  <a:lnTo>
                    <a:pt x="17622" y="10173"/>
                  </a:lnTo>
                  <a:lnTo>
                    <a:pt x="18571" y="10568"/>
                  </a:lnTo>
                  <a:lnTo>
                    <a:pt x="19414" y="11018"/>
                  </a:lnTo>
                  <a:lnTo>
                    <a:pt x="20098" y="11509"/>
                  </a:lnTo>
                  <a:lnTo>
                    <a:pt x="20678" y="12027"/>
                  </a:lnTo>
                  <a:lnTo>
                    <a:pt x="21099" y="12559"/>
                  </a:lnTo>
                  <a:lnTo>
                    <a:pt x="21416" y="13118"/>
                  </a:lnTo>
                  <a:lnTo>
                    <a:pt x="21574" y="13691"/>
                  </a:lnTo>
                  <a:lnTo>
                    <a:pt x="21600" y="14277"/>
                  </a:lnTo>
                  <a:lnTo>
                    <a:pt x="21468" y="14850"/>
                  </a:lnTo>
                  <a:lnTo>
                    <a:pt x="21231" y="15423"/>
                  </a:lnTo>
                  <a:lnTo>
                    <a:pt x="20810" y="15982"/>
                  </a:lnTo>
                  <a:lnTo>
                    <a:pt x="20230" y="16527"/>
                  </a:lnTo>
                  <a:lnTo>
                    <a:pt x="19545" y="17032"/>
                  </a:lnTo>
                  <a:lnTo>
                    <a:pt x="18702" y="17495"/>
                  </a:lnTo>
                  <a:lnTo>
                    <a:pt x="17754" y="17891"/>
                  </a:lnTo>
                  <a:lnTo>
                    <a:pt x="16727" y="18245"/>
                  </a:lnTo>
                  <a:lnTo>
                    <a:pt x="15620" y="18518"/>
                  </a:lnTo>
                  <a:lnTo>
                    <a:pt x="14461" y="18723"/>
                  </a:lnTo>
                  <a:lnTo>
                    <a:pt x="13987" y="18805"/>
                  </a:lnTo>
                  <a:lnTo>
                    <a:pt x="13618" y="18927"/>
                  </a:lnTo>
                  <a:lnTo>
                    <a:pt x="13381" y="19091"/>
                  </a:lnTo>
                  <a:lnTo>
                    <a:pt x="13250" y="19295"/>
                  </a:lnTo>
                  <a:lnTo>
                    <a:pt x="13223" y="19555"/>
                  </a:lnTo>
                  <a:lnTo>
                    <a:pt x="13223" y="20946"/>
                  </a:lnTo>
                  <a:lnTo>
                    <a:pt x="13171" y="21177"/>
                  </a:lnTo>
                  <a:lnTo>
                    <a:pt x="13013" y="21368"/>
                  </a:lnTo>
                  <a:lnTo>
                    <a:pt x="12802" y="21491"/>
                  </a:lnTo>
                  <a:lnTo>
                    <a:pt x="12459" y="21573"/>
                  </a:lnTo>
                  <a:lnTo>
                    <a:pt x="12038" y="21600"/>
                  </a:lnTo>
                  <a:lnTo>
                    <a:pt x="9114" y="21600"/>
                  </a:lnTo>
                  <a:lnTo>
                    <a:pt x="8640" y="21573"/>
                  </a:lnTo>
                  <a:lnTo>
                    <a:pt x="8297" y="21477"/>
                  </a:lnTo>
                  <a:lnTo>
                    <a:pt x="8060" y="21327"/>
                  </a:lnTo>
                  <a:lnTo>
                    <a:pt x="7902" y="21136"/>
                  </a:lnTo>
                  <a:lnTo>
                    <a:pt x="7850" y="20918"/>
                  </a:lnTo>
                  <a:lnTo>
                    <a:pt x="7850" y="19882"/>
                  </a:lnTo>
                  <a:lnTo>
                    <a:pt x="7823" y="19609"/>
                  </a:lnTo>
                  <a:lnTo>
                    <a:pt x="7771" y="19405"/>
                  </a:lnTo>
                  <a:lnTo>
                    <a:pt x="7692" y="19268"/>
                  </a:lnTo>
                  <a:lnTo>
                    <a:pt x="7534" y="19173"/>
                  </a:lnTo>
                  <a:lnTo>
                    <a:pt x="7244" y="19091"/>
                  </a:lnTo>
                  <a:lnTo>
                    <a:pt x="6875" y="19036"/>
                  </a:lnTo>
                  <a:lnTo>
                    <a:pt x="6375" y="18996"/>
                  </a:lnTo>
                  <a:lnTo>
                    <a:pt x="5031" y="18886"/>
                  </a:lnTo>
                  <a:lnTo>
                    <a:pt x="3740" y="18709"/>
                  </a:lnTo>
                  <a:lnTo>
                    <a:pt x="2450" y="18505"/>
                  </a:lnTo>
                  <a:lnTo>
                    <a:pt x="1185" y="18232"/>
                  </a:lnTo>
                  <a:lnTo>
                    <a:pt x="737" y="18096"/>
                  </a:lnTo>
                  <a:lnTo>
                    <a:pt x="369" y="17973"/>
                  </a:lnTo>
                  <a:lnTo>
                    <a:pt x="158" y="17850"/>
                  </a:lnTo>
                  <a:lnTo>
                    <a:pt x="26" y="17686"/>
                  </a:lnTo>
                  <a:lnTo>
                    <a:pt x="0" y="17509"/>
                  </a:lnTo>
                  <a:lnTo>
                    <a:pt x="53" y="17291"/>
                  </a:lnTo>
                  <a:lnTo>
                    <a:pt x="184" y="17018"/>
                  </a:lnTo>
                  <a:lnTo>
                    <a:pt x="606" y="16255"/>
                  </a:lnTo>
                  <a:lnTo>
                    <a:pt x="1054" y="15477"/>
                  </a:lnTo>
                  <a:lnTo>
                    <a:pt x="1238" y="15218"/>
                  </a:lnTo>
                  <a:lnTo>
                    <a:pt x="1422" y="15041"/>
                  </a:lnTo>
                  <a:lnTo>
                    <a:pt x="1633" y="14946"/>
                  </a:lnTo>
                  <a:lnTo>
                    <a:pt x="1923" y="14918"/>
                  </a:lnTo>
                  <a:lnTo>
                    <a:pt x="2292" y="14959"/>
                  </a:lnTo>
                  <a:lnTo>
                    <a:pt x="2766" y="15082"/>
                  </a:lnTo>
                  <a:lnTo>
                    <a:pt x="4136" y="15409"/>
                  </a:lnTo>
                  <a:lnTo>
                    <a:pt x="5558" y="15668"/>
                  </a:lnTo>
                  <a:lnTo>
                    <a:pt x="7033" y="15859"/>
                  </a:lnTo>
                  <a:lnTo>
                    <a:pt x="8508" y="15982"/>
                  </a:lnTo>
                  <a:lnTo>
                    <a:pt x="9509" y="15995"/>
                  </a:lnTo>
                  <a:lnTo>
                    <a:pt x="10431" y="15982"/>
                  </a:lnTo>
                  <a:lnTo>
                    <a:pt x="11379" y="15886"/>
                  </a:lnTo>
                  <a:lnTo>
                    <a:pt x="12275" y="15709"/>
                  </a:lnTo>
                  <a:lnTo>
                    <a:pt x="12907" y="15532"/>
                  </a:lnTo>
                  <a:lnTo>
                    <a:pt x="13408" y="15327"/>
                  </a:lnTo>
                  <a:lnTo>
                    <a:pt x="13776" y="15082"/>
                  </a:lnTo>
                  <a:lnTo>
                    <a:pt x="14066" y="14795"/>
                  </a:lnTo>
                  <a:lnTo>
                    <a:pt x="14172" y="14509"/>
                  </a:lnTo>
                  <a:lnTo>
                    <a:pt x="14224" y="14195"/>
                  </a:lnTo>
                  <a:lnTo>
                    <a:pt x="14093" y="13895"/>
                  </a:lnTo>
                  <a:lnTo>
                    <a:pt x="13882" y="13596"/>
                  </a:lnTo>
                  <a:lnTo>
                    <a:pt x="13513" y="13309"/>
                  </a:lnTo>
                  <a:lnTo>
                    <a:pt x="12986" y="13050"/>
                  </a:lnTo>
                  <a:lnTo>
                    <a:pt x="12328" y="12818"/>
                  </a:lnTo>
                  <a:lnTo>
                    <a:pt x="11590" y="12600"/>
                  </a:lnTo>
                  <a:lnTo>
                    <a:pt x="10853" y="12423"/>
                  </a:lnTo>
                  <a:lnTo>
                    <a:pt x="9377" y="12095"/>
                  </a:lnTo>
                  <a:lnTo>
                    <a:pt x="7876" y="11782"/>
                  </a:lnTo>
                  <a:lnTo>
                    <a:pt x="6401" y="11455"/>
                  </a:lnTo>
                  <a:lnTo>
                    <a:pt x="4978" y="11045"/>
                  </a:lnTo>
                  <a:lnTo>
                    <a:pt x="4109" y="10759"/>
                  </a:lnTo>
                  <a:lnTo>
                    <a:pt x="3319" y="10459"/>
                  </a:lnTo>
                  <a:lnTo>
                    <a:pt x="2608" y="10105"/>
                  </a:lnTo>
                  <a:lnTo>
                    <a:pt x="1976" y="9764"/>
                  </a:lnTo>
                  <a:lnTo>
                    <a:pt x="1422" y="9368"/>
                  </a:lnTo>
                  <a:lnTo>
                    <a:pt x="975" y="8945"/>
                  </a:lnTo>
                  <a:lnTo>
                    <a:pt x="632" y="8509"/>
                  </a:lnTo>
                  <a:lnTo>
                    <a:pt x="395" y="8004"/>
                  </a:lnTo>
                  <a:lnTo>
                    <a:pt x="263" y="7500"/>
                  </a:lnTo>
                  <a:lnTo>
                    <a:pt x="290" y="6941"/>
                  </a:lnTo>
                  <a:lnTo>
                    <a:pt x="421" y="6327"/>
                  </a:lnTo>
                  <a:lnTo>
                    <a:pt x="658" y="5768"/>
                  </a:lnTo>
                  <a:lnTo>
                    <a:pt x="1080" y="5236"/>
                  </a:lnTo>
                  <a:lnTo>
                    <a:pt x="1554" y="4745"/>
                  </a:lnTo>
                  <a:lnTo>
                    <a:pt x="2160" y="4323"/>
                  </a:lnTo>
                  <a:lnTo>
                    <a:pt x="2845" y="3914"/>
                  </a:lnTo>
                  <a:lnTo>
                    <a:pt x="3688" y="3573"/>
                  </a:lnTo>
                  <a:lnTo>
                    <a:pt x="4583" y="3273"/>
                  </a:lnTo>
                  <a:lnTo>
                    <a:pt x="5584" y="3000"/>
                  </a:lnTo>
                  <a:lnTo>
                    <a:pt x="6664" y="2755"/>
                  </a:lnTo>
                  <a:lnTo>
                    <a:pt x="7191" y="2659"/>
                  </a:lnTo>
                  <a:lnTo>
                    <a:pt x="7586" y="2577"/>
                  </a:lnTo>
                  <a:lnTo>
                    <a:pt x="7876" y="2509"/>
                  </a:lnTo>
                  <a:lnTo>
                    <a:pt x="8060" y="2414"/>
                  </a:lnTo>
                  <a:lnTo>
                    <a:pt x="8192" y="2277"/>
                  </a:lnTo>
                  <a:lnTo>
                    <a:pt x="8245" y="2127"/>
                  </a:lnTo>
                  <a:lnTo>
                    <a:pt x="8271" y="1909"/>
                  </a:lnTo>
                  <a:lnTo>
                    <a:pt x="8271" y="764"/>
                  </a:lnTo>
                  <a:lnTo>
                    <a:pt x="8297" y="477"/>
                  </a:lnTo>
                  <a:lnTo>
                    <a:pt x="8403" y="286"/>
                  </a:lnTo>
                  <a:lnTo>
                    <a:pt x="8561" y="150"/>
                  </a:lnTo>
                  <a:lnTo>
                    <a:pt x="8798" y="68"/>
                  </a:lnTo>
                  <a:lnTo>
                    <a:pt x="9193" y="27"/>
                  </a:lnTo>
                  <a:lnTo>
                    <a:pt x="9720"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sp>
          <p:nvSpPr>
            <p:cNvPr id="17" name="Google Shape;771;p47">
              <a:extLst>
                <a:ext uri="{FF2B5EF4-FFF2-40B4-BE49-F238E27FC236}">
                  <a16:creationId xmlns:a16="http://schemas.microsoft.com/office/drawing/2014/main" id="{8ED5F5B8-3B63-46D4-A695-E225BED76153}"/>
                </a:ext>
              </a:extLst>
            </p:cNvPr>
            <p:cNvSpPr/>
            <p:nvPr/>
          </p:nvSpPr>
          <p:spPr>
            <a:xfrm>
              <a:off x="128782" y="247298"/>
              <a:ext cx="68288" cy="115191"/>
            </a:xfrm>
            <a:custGeom>
              <a:avLst/>
              <a:gdLst/>
              <a:ahLst/>
              <a:cxnLst>
                <a:cxn ang="0">
                  <a:pos x="wd2" y="hd2"/>
                </a:cxn>
                <a:cxn ang="5400000">
                  <a:pos x="wd2" y="hd2"/>
                </a:cxn>
                <a:cxn ang="10800000">
                  <a:pos x="wd2" y="hd2"/>
                </a:cxn>
                <a:cxn ang="16200000">
                  <a:pos x="wd2" y="hd2"/>
                </a:cxn>
              </a:cxnLst>
              <a:rect l="0" t="0" r="r" b="b"/>
              <a:pathLst>
                <a:path w="21600" h="21600" extrusionOk="0">
                  <a:moveTo>
                    <a:pt x="706" y="0"/>
                  </a:moveTo>
                  <a:lnTo>
                    <a:pt x="15423" y="8728"/>
                  </a:lnTo>
                  <a:lnTo>
                    <a:pt x="16659" y="9460"/>
                  </a:lnTo>
                  <a:lnTo>
                    <a:pt x="17788" y="10046"/>
                  </a:lnTo>
                  <a:lnTo>
                    <a:pt x="18953" y="10507"/>
                  </a:lnTo>
                  <a:lnTo>
                    <a:pt x="20259" y="10884"/>
                  </a:lnTo>
                  <a:lnTo>
                    <a:pt x="21600" y="11177"/>
                  </a:lnTo>
                  <a:lnTo>
                    <a:pt x="21600" y="18586"/>
                  </a:lnTo>
                  <a:lnTo>
                    <a:pt x="21529" y="19172"/>
                  </a:lnTo>
                  <a:lnTo>
                    <a:pt x="21212" y="19758"/>
                  </a:lnTo>
                  <a:lnTo>
                    <a:pt x="20753" y="20239"/>
                  </a:lnTo>
                  <a:lnTo>
                    <a:pt x="20118" y="20721"/>
                  </a:lnTo>
                  <a:lnTo>
                    <a:pt x="19376" y="21077"/>
                  </a:lnTo>
                  <a:lnTo>
                    <a:pt x="18529" y="21349"/>
                  </a:lnTo>
                  <a:lnTo>
                    <a:pt x="17576" y="21516"/>
                  </a:lnTo>
                  <a:lnTo>
                    <a:pt x="16553" y="21600"/>
                  </a:lnTo>
                  <a:lnTo>
                    <a:pt x="5082" y="21600"/>
                  </a:lnTo>
                  <a:lnTo>
                    <a:pt x="4094" y="21516"/>
                  </a:lnTo>
                  <a:lnTo>
                    <a:pt x="3141" y="21349"/>
                  </a:lnTo>
                  <a:lnTo>
                    <a:pt x="2259" y="21077"/>
                  </a:lnTo>
                  <a:lnTo>
                    <a:pt x="1482" y="20721"/>
                  </a:lnTo>
                  <a:lnTo>
                    <a:pt x="882" y="20281"/>
                  </a:lnTo>
                  <a:lnTo>
                    <a:pt x="423" y="19758"/>
                  </a:lnTo>
                  <a:lnTo>
                    <a:pt x="141" y="19193"/>
                  </a:lnTo>
                  <a:lnTo>
                    <a:pt x="0" y="18586"/>
                  </a:lnTo>
                  <a:lnTo>
                    <a:pt x="0" y="1507"/>
                  </a:lnTo>
                  <a:lnTo>
                    <a:pt x="71" y="984"/>
                  </a:lnTo>
                  <a:lnTo>
                    <a:pt x="318" y="460"/>
                  </a:lnTo>
                  <a:lnTo>
                    <a:pt x="706"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sp>
          <p:nvSpPr>
            <p:cNvPr id="18" name="Google Shape;772;p47">
              <a:extLst>
                <a:ext uri="{FF2B5EF4-FFF2-40B4-BE49-F238E27FC236}">
                  <a16:creationId xmlns:a16="http://schemas.microsoft.com/office/drawing/2014/main" id="{F1BD09C6-1C92-4F8B-981D-A2F51F6B083D}"/>
                </a:ext>
              </a:extLst>
            </p:cNvPr>
            <p:cNvSpPr/>
            <p:nvPr/>
          </p:nvSpPr>
          <p:spPr>
            <a:xfrm>
              <a:off x="222970" y="244174"/>
              <a:ext cx="68541" cy="118311"/>
            </a:xfrm>
            <a:custGeom>
              <a:avLst/>
              <a:gdLst/>
              <a:ahLst/>
              <a:cxnLst>
                <a:cxn ang="0">
                  <a:pos x="wd2" y="hd2"/>
                </a:cxn>
                <a:cxn ang="5400000">
                  <a:pos x="wd2" y="hd2"/>
                </a:cxn>
                <a:cxn ang="10800000">
                  <a:pos x="wd2" y="hd2"/>
                </a:cxn>
                <a:cxn ang="16200000">
                  <a:pos x="wd2" y="hd2"/>
                </a:cxn>
              </a:cxnLst>
              <a:rect l="0" t="0" r="r" b="b"/>
              <a:pathLst>
                <a:path w="21600" h="21600" extrusionOk="0">
                  <a:moveTo>
                    <a:pt x="20118" y="0"/>
                  </a:moveTo>
                  <a:lnTo>
                    <a:pt x="20718" y="448"/>
                  </a:lnTo>
                  <a:lnTo>
                    <a:pt x="21176" y="936"/>
                  </a:lnTo>
                  <a:lnTo>
                    <a:pt x="21459" y="1466"/>
                  </a:lnTo>
                  <a:lnTo>
                    <a:pt x="21600" y="2056"/>
                  </a:lnTo>
                  <a:lnTo>
                    <a:pt x="21600" y="18668"/>
                  </a:lnTo>
                  <a:lnTo>
                    <a:pt x="21459" y="19238"/>
                  </a:lnTo>
                  <a:lnTo>
                    <a:pt x="21176" y="19808"/>
                  </a:lnTo>
                  <a:lnTo>
                    <a:pt x="20718" y="20277"/>
                  </a:lnTo>
                  <a:lnTo>
                    <a:pt x="20118" y="20745"/>
                  </a:lnTo>
                  <a:lnTo>
                    <a:pt x="19376" y="21091"/>
                  </a:lnTo>
                  <a:lnTo>
                    <a:pt x="18494" y="21356"/>
                  </a:lnTo>
                  <a:lnTo>
                    <a:pt x="17506" y="21518"/>
                  </a:lnTo>
                  <a:lnTo>
                    <a:pt x="16482" y="21600"/>
                  </a:lnTo>
                  <a:lnTo>
                    <a:pt x="5082" y="21600"/>
                  </a:lnTo>
                  <a:lnTo>
                    <a:pt x="4023" y="21518"/>
                  </a:lnTo>
                  <a:lnTo>
                    <a:pt x="3070" y="21356"/>
                  </a:lnTo>
                  <a:lnTo>
                    <a:pt x="2223" y="21091"/>
                  </a:lnTo>
                  <a:lnTo>
                    <a:pt x="1482" y="20745"/>
                  </a:lnTo>
                  <a:lnTo>
                    <a:pt x="847" y="20317"/>
                  </a:lnTo>
                  <a:lnTo>
                    <a:pt x="353" y="19808"/>
                  </a:lnTo>
                  <a:lnTo>
                    <a:pt x="71" y="19259"/>
                  </a:lnTo>
                  <a:lnTo>
                    <a:pt x="0" y="18668"/>
                  </a:lnTo>
                  <a:lnTo>
                    <a:pt x="0" y="11075"/>
                  </a:lnTo>
                  <a:lnTo>
                    <a:pt x="1094" y="10708"/>
                  </a:lnTo>
                  <a:lnTo>
                    <a:pt x="2188" y="10281"/>
                  </a:lnTo>
                  <a:lnTo>
                    <a:pt x="3141" y="9792"/>
                  </a:lnTo>
                  <a:lnTo>
                    <a:pt x="4412" y="9080"/>
                  </a:lnTo>
                  <a:lnTo>
                    <a:pt x="20118"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sp>
          <p:nvSpPr>
            <p:cNvPr id="19" name="Google Shape;773;p47">
              <a:extLst>
                <a:ext uri="{FF2B5EF4-FFF2-40B4-BE49-F238E27FC236}">
                  <a16:creationId xmlns:a16="http://schemas.microsoft.com/office/drawing/2014/main" id="{8463C862-4BB8-4712-8BDA-08C94B074544}"/>
                </a:ext>
              </a:extLst>
            </p:cNvPr>
            <p:cNvSpPr/>
            <p:nvPr/>
          </p:nvSpPr>
          <p:spPr>
            <a:xfrm>
              <a:off x="317381" y="145522"/>
              <a:ext cx="68288" cy="216924"/>
            </a:xfrm>
            <a:custGeom>
              <a:avLst/>
              <a:gdLst/>
              <a:ahLst/>
              <a:cxnLst>
                <a:cxn ang="0">
                  <a:pos x="wd2" y="hd2"/>
                </a:cxn>
                <a:cxn ang="5400000">
                  <a:pos x="wd2" y="hd2"/>
                </a:cxn>
                <a:cxn ang="10800000">
                  <a:pos x="wd2" y="hd2"/>
                </a:cxn>
                <a:cxn ang="16200000">
                  <a:pos x="wd2" y="hd2"/>
                </a:cxn>
              </a:cxnLst>
              <a:rect l="0" t="0" r="r" b="b"/>
              <a:pathLst>
                <a:path w="21600" h="21600" extrusionOk="0">
                  <a:moveTo>
                    <a:pt x="21494" y="0"/>
                  </a:moveTo>
                  <a:lnTo>
                    <a:pt x="21600" y="222"/>
                  </a:lnTo>
                  <a:lnTo>
                    <a:pt x="21600" y="20000"/>
                  </a:lnTo>
                  <a:lnTo>
                    <a:pt x="21459" y="20322"/>
                  </a:lnTo>
                  <a:lnTo>
                    <a:pt x="21177" y="20622"/>
                  </a:lnTo>
                  <a:lnTo>
                    <a:pt x="20719" y="20889"/>
                  </a:lnTo>
                  <a:lnTo>
                    <a:pt x="20120" y="21122"/>
                  </a:lnTo>
                  <a:lnTo>
                    <a:pt x="19310" y="21322"/>
                  </a:lnTo>
                  <a:lnTo>
                    <a:pt x="18499" y="21478"/>
                  </a:lnTo>
                  <a:lnTo>
                    <a:pt x="17513" y="21567"/>
                  </a:lnTo>
                  <a:lnTo>
                    <a:pt x="16491" y="21600"/>
                  </a:lnTo>
                  <a:lnTo>
                    <a:pt x="5074" y="21600"/>
                  </a:lnTo>
                  <a:lnTo>
                    <a:pt x="4052" y="21567"/>
                  </a:lnTo>
                  <a:lnTo>
                    <a:pt x="3101" y="21478"/>
                  </a:lnTo>
                  <a:lnTo>
                    <a:pt x="2255" y="21333"/>
                  </a:lnTo>
                  <a:lnTo>
                    <a:pt x="1515" y="21133"/>
                  </a:lnTo>
                  <a:lnTo>
                    <a:pt x="881" y="20889"/>
                  </a:lnTo>
                  <a:lnTo>
                    <a:pt x="388" y="20622"/>
                  </a:lnTo>
                  <a:lnTo>
                    <a:pt x="106" y="20322"/>
                  </a:lnTo>
                  <a:lnTo>
                    <a:pt x="0" y="20000"/>
                  </a:lnTo>
                  <a:lnTo>
                    <a:pt x="0" y="6778"/>
                  </a:lnTo>
                  <a:lnTo>
                    <a:pt x="1268" y="6389"/>
                  </a:lnTo>
                  <a:lnTo>
                    <a:pt x="3136" y="5800"/>
                  </a:lnTo>
                  <a:lnTo>
                    <a:pt x="21494"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FFFFFF"/>
                  </a:solidFill>
                </a:defRPr>
              </a:pPr>
              <a:endParaRPr/>
            </a:p>
          </p:txBody>
        </p:sp>
      </p:grpSp>
      <p:sp>
        <p:nvSpPr>
          <p:cNvPr id="20" name="Google Shape;402;p38">
            <a:extLst>
              <a:ext uri="{FF2B5EF4-FFF2-40B4-BE49-F238E27FC236}">
                <a16:creationId xmlns:a16="http://schemas.microsoft.com/office/drawing/2014/main" id="{157B8415-9A6E-470D-B709-F11B9FE08887}"/>
              </a:ext>
            </a:extLst>
          </p:cNvPr>
          <p:cNvSpPr txBox="1"/>
          <p:nvPr userDrawn="1"/>
        </p:nvSpPr>
        <p:spPr>
          <a:xfrm>
            <a:off x="2148480" y="1334042"/>
            <a:ext cx="1520458" cy="43483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23122" tIns="123122" rIns="123122" bIns="123122" anchor="ctr">
            <a:spAutoFit/>
          </a:bodyPr>
          <a:lstStyle>
            <a:lvl1pPr>
              <a:defRPr sz="26900" b="1">
                <a:solidFill>
                  <a:srgbClr val="FF0000"/>
                </a:solidFill>
                <a:latin typeface="Montserrat ExtraBold"/>
                <a:ea typeface="Montserrat ExtraBold"/>
                <a:cs typeface="Montserrat ExtraBold"/>
                <a:sym typeface="Montserrat ExtraBold"/>
              </a:defRPr>
            </a:lvl1pPr>
          </a:lstStyle>
          <a:p>
            <a:endParaRPr dirty="0"/>
          </a:p>
        </p:txBody>
      </p:sp>
      <p:grpSp>
        <p:nvGrpSpPr>
          <p:cNvPr id="21" name="Group 33">
            <a:extLst>
              <a:ext uri="{FF2B5EF4-FFF2-40B4-BE49-F238E27FC236}">
                <a16:creationId xmlns:a16="http://schemas.microsoft.com/office/drawing/2014/main" id="{21388689-D49A-422C-862E-EAE340081B72}"/>
              </a:ext>
            </a:extLst>
          </p:cNvPr>
          <p:cNvGrpSpPr/>
          <p:nvPr userDrawn="1"/>
        </p:nvGrpSpPr>
        <p:grpSpPr>
          <a:xfrm>
            <a:off x="5880073" y="4423500"/>
            <a:ext cx="430094" cy="423673"/>
            <a:chOff x="0" y="0"/>
            <a:chExt cx="430092" cy="423672"/>
          </a:xfrm>
        </p:grpSpPr>
        <p:sp>
          <p:nvSpPr>
            <p:cNvPr id="22" name="Freeform 35">
              <a:extLst>
                <a:ext uri="{FF2B5EF4-FFF2-40B4-BE49-F238E27FC236}">
                  <a16:creationId xmlns:a16="http://schemas.microsoft.com/office/drawing/2014/main" id="{1804A42D-E3F5-4B2B-AAB8-733516C05D87}"/>
                </a:ext>
              </a:extLst>
            </p:cNvPr>
            <p:cNvSpPr/>
            <p:nvPr/>
          </p:nvSpPr>
          <p:spPr>
            <a:xfrm>
              <a:off x="-1" y="187889"/>
              <a:ext cx="430094" cy="235784"/>
            </a:xfrm>
            <a:custGeom>
              <a:avLst/>
              <a:gdLst/>
              <a:ahLst/>
              <a:cxnLst>
                <a:cxn ang="0">
                  <a:pos x="wd2" y="hd2"/>
                </a:cxn>
                <a:cxn ang="5400000">
                  <a:pos x="wd2" y="hd2"/>
                </a:cxn>
                <a:cxn ang="10800000">
                  <a:pos x="wd2" y="hd2"/>
                </a:cxn>
                <a:cxn ang="16200000">
                  <a:pos x="wd2" y="hd2"/>
                </a:cxn>
              </a:cxnLst>
              <a:rect l="0" t="0" r="r" b="b"/>
              <a:pathLst>
                <a:path w="21600" h="21600" extrusionOk="0">
                  <a:moveTo>
                    <a:pt x="3362" y="7762"/>
                  </a:moveTo>
                  <a:lnTo>
                    <a:pt x="1026" y="12189"/>
                  </a:lnTo>
                  <a:lnTo>
                    <a:pt x="5366" y="19739"/>
                  </a:lnTo>
                  <a:lnTo>
                    <a:pt x="7686" y="15400"/>
                  </a:lnTo>
                  <a:lnTo>
                    <a:pt x="3362" y="7762"/>
                  </a:lnTo>
                  <a:close/>
                  <a:moveTo>
                    <a:pt x="19850" y="1553"/>
                  </a:moveTo>
                  <a:lnTo>
                    <a:pt x="19702" y="1553"/>
                  </a:lnTo>
                  <a:lnTo>
                    <a:pt x="19559" y="1601"/>
                  </a:lnTo>
                  <a:lnTo>
                    <a:pt x="19411" y="1697"/>
                  </a:lnTo>
                  <a:lnTo>
                    <a:pt x="19285" y="1823"/>
                  </a:lnTo>
                  <a:lnTo>
                    <a:pt x="19152" y="2015"/>
                  </a:lnTo>
                  <a:lnTo>
                    <a:pt x="16388" y="7010"/>
                  </a:lnTo>
                  <a:lnTo>
                    <a:pt x="16361" y="7444"/>
                  </a:lnTo>
                  <a:lnTo>
                    <a:pt x="16314" y="7878"/>
                  </a:lnTo>
                  <a:lnTo>
                    <a:pt x="16234" y="8274"/>
                  </a:lnTo>
                  <a:lnTo>
                    <a:pt x="16123" y="8640"/>
                  </a:lnTo>
                  <a:lnTo>
                    <a:pt x="15991" y="8987"/>
                  </a:lnTo>
                  <a:lnTo>
                    <a:pt x="15827" y="9276"/>
                  </a:lnTo>
                  <a:lnTo>
                    <a:pt x="15648" y="9527"/>
                  </a:lnTo>
                  <a:lnTo>
                    <a:pt x="15447" y="9720"/>
                  </a:lnTo>
                  <a:lnTo>
                    <a:pt x="15230" y="9865"/>
                  </a:lnTo>
                  <a:lnTo>
                    <a:pt x="15003" y="9942"/>
                  </a:lnTo>
                  <a:lnTo>
                    <a:pt x="14759" y="9980"/>
                  </a:lnTo>
                  <a:lnTo>
                    <a:pt x="11836" y="9980"/>
                  </a:lnTo>
                  <a:lnTo>
                    <a:pt x="11725" y="9942"/>
                  </a:lnTo>
                  <a:lnTo>
                    <a:pt x="11619" y="9874"/>
                  </a:lnTo>
                  <a:lnTo>
                    <a:pt x="11535" y="9749"/>
                  </a:lnTo>
                  <a:lnTo>
                    <a:pt x="11466" y="9585"/>
                  </a:lnTo>
                  <a:lnTo>
                    <a:pt x="11429" y="9411"/>
                  </a:lnTo>
                  <a:lnTo>
                    <a:pt x="11408" y="9199"/>
                  </a:lnTo>
                  <a:lnTo>
                    <a:pt x="11429" y="8987"/>
                  </a:lnTo>
                  <a:lnTo>
                    <a:pt x="11466" y="8814"/>
                  </a:lnTo>
                  <a:lnTo>
                    <a:pt x="11535" y="8659"/>
                  </a:lnTo>
                  <a:lnTo>
                    <a:pt x="11619" y="8534"/>
                  </a:lnTo>
                  <a:lnTo>
                    <a:pt x="11725" y="8447"/>
                  </a:lnTo>
                  <a:lnTo>
                    <a:pt x="11836" y="8428"/>
                  </a:lnTo>
                  <a:lnTo>
                    <a:pt x="14759" y="8428"/>
                  </a:lnTo>
                  <a:lnTo>
                    <a:pt x="14939" y="8389"/>
                  </a:lnTo>
                  <a:lnTo>
                    <a:pt x="15093" y="8312"/>
                  </a:lnTo>
                  <a:lnTo>
                    <a:pt x="15225" y="8177"/>
                  </a:lnTo>
                  <a:lnTo>
                    <a:pt x="15341" y="7984"/>
                  </a:lnTo>
                  <a:lnTo>
                    <a:pt x="15426" y="7762"/>
                  </a:lnTo>
                  <a:lnTo>
                    <a:pt x="15489" y="7492"/>
                  </a:lnTo>
                  <a:lnTo>
                    <a:pt x="15526" y="7213"/>
                  </a:lnTo>
                  <a:lnTo>
                    <a:pt x="15537" y="6914"/>
                  </a:lnTo>
                  <a:lnTo>
                    <a:pt x="15537" y="6740"/>
                  </a:lnTo>
                  <a:lnTo>
                    <a:pt x="15521" y="6567"/>
                  </a:lnTo>
                  <a:lnTo>
                    <a:pt x="15500" y="6384"/>
                  </a:lnTo>
                  <a:lnTo>
                    <a:pt x="15463" y="6191"/>
                  </a:lnTo>
                  <a:lnTo>
                    <a:pt x="15415" y="6017"/>
                  </a:lnTo>
                  <a:lnTo>
                    <a:pt x="15352" y="5853"/>
                  </a:lnTo>
                  <a:lnTo>
                    <a:pt x="15272" y="5709"/>
                  </a:lnTo>
                  <a:lnTo>
                    <a:pt x="15177" y="5574"/>
                  </a:lnTo>
                  <a:lnTo>
                    <a:pt x="15061" y="5477"/>
                  </a:lnTo>
                  <a:lnTo>
                    <a:pt x="14929" y="5410"/>
                  </a:lnTo>
                  <a:lnTo>
                    <a:pt x="14775" y="5381"/>
                  </a:lnTo>
                  <a:lnTo>
                    <a:pt x="11413" y="5381"/>
                  </a:lnTo>
                  <a:lnTo>
                    <a:pt x="10885" y="5361"/>
                  </a:lnTo>
                  <a:lnTo>
                    <a:pt x="10361" y="5265"/>
                  </a:lnTo>
                  <a:lnTo>
                    <a:pt x="9848" y="5111"/>
                  </a:lnTo>
                  <a:lnTo>
                    <a:pt x="9346" y="4879"/>
                  </a:lnTo>
                  <a:lnTo>
                    <a:pt x="8976" y="4725"/>
                  </a:lnTo>
                  <a:lnTo>
                    <a:pt x="8601" y="4629"/>
                  </a:lnTo>
                  <a:lnTo>
                    <a:pt x="8236" y="4609"/>
                  </a:lnTo>
                  <a:lnTo>
                    <a:pt x="7882" y="4638"/>
                  </a:lnTo>
                  <a:lnTo>
                    <a:pt x="7528" y="4735"/>
                  </a:lnTo>
                  <a:lnTo>
                    <a:pt x="7189" y="4908"/>
                  </a:lnTo>
                  <a:lnTo>
                    <a:pt x="6851" y="5140"/>
                  </a:lnTo>
                  <a:lnTo>
                    <a:pt x="6523" y="5429"/>
                  </a:lnTo>
                  <a:lnTo>
                    <a:pt x="6206" y="5805"/>
                  </a:lnTo>
                  <a:lnTo>
                    <a:pt x="5889" y="6220"/>
                  </a:lnTo>
                  <a:lnTo>
                    <a:pt x="5688" y="6538"/>
                  </a:lnTo>
                  <a:lnTo>
                    <a:pt x="5514" y="6866"/>
                  </a:lnTo>
                  <a:lnTo>
                    <a:pt x="5339" y="7174"/>
                  </a:lnTo>
                  <a:lnTo>
                    <a:pt x="5196" y="7483"/>
                  </a:lnTo>
                  <a:lnTo>
                    <a:pt x="5075" y="7772"/>
                  </a:lnTo>
                  <a:lnTo>
                    <a:pt x="4964" y="8032"/>
                  </a:lnTo>
                  <a:lnTo>
                    <a:pt x="4874" y="8264"/>
                  </a:lnTo>
                  <a:lnTo>
                    <a:pt x="7538" y="12979"/>
                  </a:lnTo>
                  <a:lnTo>
                    <a:pt x="8812" y="12719"/>
                  </a:lnTo>
                  <a:lnTo>
                    <a:pt x="9389" y="12632"/>
                  </a:lnTo>
                  <a:lnTo>
                    <a:pt x="9965" y="12594"/>
                  </a:lnTo>
                  <a:lnTo>
                    <a:pt x="15082" y="12594"/>
                  </a:lnTo>
                  <a:lnTo>
                    <a:pt x="15399" y="12574"/>
                  </a:lnTo>
                  <a:lnTo>
                    <a:pt x="15700" y="12507"/>
                  </a:lnTo>
                  <a:lnTo>
                    <a:pt x="15991" y="12420"/>
                  </a:lnTo>
                  <a:lnTo>
                    <a:pt x="16250" y="12275"/>
                  </a:lnTo>
                  <a:lnTo>
                    <a:pt x="16493" y="12083"/>
                  </a:lnTo>
                  <a:lnTo>
                    <a:pt x="16715" y="11870"/>
                  </a:lnTo>
                  <a:lnTo>
                    <a:pt x="16911" y="11581"/>
                  </a:lnTo>
                  <a:lnTo>
                    <a:pt x="17091" y="11244"/>
                  </a:lnTo>
                  <a:lnTo>
                    <a:pt x="20532" y="3848"/>
                  </a:lnTo>
                  <a:lnTo>
                    <a:pt x="20638" y="3587"/>
                  </a:lnTo>
                  <a:lnTo>
                    <a:pt x="20701" y="3365"/>
                  </a:lnTo>
                  <a:lnTo>
                    <a:pt x="20738" y="3134"/>
                  </a:lnTo>
                  <a:lnTo>
                    <a:pt x="20749" y="2931"/>
                  </a:lnTo>
                  <a:lnTo>
                    <a:pt x="20744" y="2748"/>
                  </a:lnTo>
                  <a:lnTo>
                    <a:pt x="20712" y="2565"/>
                  </a:lnTo>
                  <a:lnTo>
                    <a:pt x="20670" y="2411"/>
                  </a:lnTo>
                  <a:lnTo>
                    <a:pt x="20627" y="2276"/>
                  </a:lnTo>
                  <a:lnTo>
                    <a:pt x="20511" y="2064"/>
                  </a:lnTo>
                  <a:lnTo>
                    <a:pt x="20400" y="1900"/>
                  </a:lnTo>
                  <a:lnTo>
                    <a:pt x="20278" y="1765"/>
                  </a:lnTo>
                  <a:lnTo>
                    <a:pt x="20141" y="1659"/>
                  </a:lnTo>
                  <a:lnTo>
                    <a:pt x="20004" y="1581"/>
                  </a:lnTo>
                  <a:lnTo>
                    <a:pt x="19850" y="1553"/>
                  </a:lnTo>
                  <a:close/>
                  <a:moveTo>
                    <a:pt x="19887" y="0"/>
                  </a:moveTo>
                  <a:lnTo>
                    <a:pt x="20099" y="48"/>
                  </a:lnTo>
                  <a:lnTo>
                    <a:pt x="20326" y="125"/>
                  </a:lnTo>
                  <a:lnTo>
                    <a:pt x="20532" y="270"/>
                  </a:lnTo>
                  <a:lnTo>
                    <a:pt x="20728" y="453"/>
                  </a:lnTo>
                  <a:lnTo>
                    <a:pt x="20918" y="665"/>
                  </a:lnTo>
                  <a:lnTo>
                    <a:pt x="21087" y="916"/>
                  </a:lnTo>
                  <a:lnTo>
                    <a:pt x="21251" y="1225"/>
                  </a:lnTo>
                  <a:lnTo>
                    <a:pt x="21383" y="1553"/>
                  </a:lnTo>
                  <a:lnTo>
                    <a:pt x="21484" y="1900"/>
                  </a:lnTo>
                  <a:lnTo>
                    <a:pt x="21552" y="2256"/>
                  </a:lnTo>
                  <a:lnTo>
                    <a:pt x="21595" y="2623"/>
                  </a:lnTo>
                  <a:lnTo>
                    <a:pt x="21600" y="3009"/>
                  </a:lnTo>
                  <a:lnTo>
                    <a:pt x="21579" y="3375"/>
                  </a:lnTo>
                  <a:lnTo>
                    <a:pt x="21526" y="3761"/>
                  </a:lnTo>
                  <a:lnTo>
                    <a:pt x="21441" y="4127"/>
                  </a:lnTo>
                  <a:lnTo>
                    <a:pt x="21325" y="4503"/>
                  </a:lnTo>
                  <a:lnTo>
                    <a:pt x="21182" y="4850"/>
                  </a:lnTo>
                  <a:lnTo>
                    <a:pt x="17730" y="12246"/>
                  </a:lnTo>
                  <a:lnTo>
                    <a:pt x="17567" y="12574"/>
                  </a:lnTo>
                  <a:lnTo>
                    <a:pt x="17387" y="12873"/>
                  </a:lnTo>
                  <a:lnTo>
                    <a:pt x="17196" y="13143"/>
                  </a:lnTo>
                  <a:lnTo>
                    <a:pt x="17175" y="13153"/>
                  </a:lnTo>
                  <a:lnTo>
                    <a:pt x="16927" y="13423"/>
                  </a:lnTo>
                  <a:lnTo>
                    <a:pt x="16663" y="13645"/>
                  </a:lnTo>
                  <a:lnTo>
                    <a:pt x="16377" y="13828"/>
                  </a:lnTo>
                  <a:lnTo>
                    <a:pt x="16076" y="13973"/>
                  </a:lnTo>
                  <a:lnTo>
                    <a:pt x="15764" y="14059"/>
                  </a:lnTo>
                  <a:lnTo>
                    <a:pt x="15426" y="14127"/>
                  </a:lnTo>
                  <a:lnTo>
                    <a:pt x="15082" y="14146"/>
                  </a:lnTo>
                  <a:lnTo>
                    <a:pt x="9965" y="14146"/>
                  </a:lnTo>
                  <a:lnTo>
                    <a:pt x="9431" y="14175"/>
                  </a:lnTo>
                  <a:lnTo>
                    <a:pt x="8907" y="14252"/>
                  </a:lnTo>
                  <a:lnTo>
                    <a:pt x="8326" y="14377"/>
                  </a:lnTo>
                  <a:lnTo>
                    <a:pt x="8580" y="14831"/>
                  </a:lnTo>
                  <a:lnTo>
                    <a:pt x="8648" y="14985"/>
                  </a:lnTo>
                  <a:lnTo>
                    <a:pt x="8691" y="15178"/>
                  </a:lnTo>
                  <a:lnTo>
                    <a:pt x="8712" y="15361"/>
                  </a:lnTo>
                  <a:lnTo>
                    <a:pt x="8701" y="15564"/>
                  </a:lnTo>
                  <a:lnTo>
                    <a:pt x="8654" y="15756"/>
                  </a:lnTo>
                  <a:lnTo>
                    <a:pt x="8585" y="15930"/>
                  </a:lnTo>
                  <a:lnTo>
                    <a:pt x="5688" y="21359"/>
                  </a:lnTo>
                  <a:lnTo>
                    <a:pt x="5598" y="21494"/>
                  </a:lnTo>
                  <a:lnTo>
                    <a:pt x="5493" y="21571"/>
                  </a:lnTo>
                  <a:lnTo>
                    <a:pt x="5381" y="21600"/>
                  </a:lnTo>
                  <a:lnTo>
                    <a:pt x="5276" y="21571"/>
                  </a:lnTo>
                  <a:lnTo>
                    <a:pt x="5175" y="21504"/>
                  </a:lnTo>
                  <a:lnTo>
                    <a:pt x="5085" y="21388"/>
                  </a:lnTo>
                  <a:lnTo>
                    <a:pt x="132" y="12777"/>
                  </a:lnTo>
                  <a:lnTo>
                    <a:pt x="58" y="12623"/>
                  </a:lnTo>
                  <a:lnTo>
                    <a:pt x="21" y="12430"/>
                  </a:lnTo>
                  <a:lnTo>
                    <a:pt x="0" y="12227"/>
                  </a:lnTo>
                  <a:lnTo>
                    <a:pt x="11" y="12025"/>
                  </a:lnTo>
                  <a:lnTo>
                    <a:pt x="53" y="11841"/>
                  </a:lnTo>
                  <a:lnTo>
                    <a:pt x="116" y="11678"/>
                  </a:lnTo>
                  <a:lnTo>
                    <a:pt x="3050" y="6123"/>
                  </a:lnTo>
                  <a:lnTo>
                    <a:pt x="3135" y="5988"/>
                  </a:lnTo>
                  <a:lnTo>
                    <a:pt x="3241" y="5911"/>
                  </a:lnTo>
                  <a:lnTo>
                    <a:pt x="3352" y="5882"/>
                  </a:lnTo>
                  <a:lnTo>
                    <a:pt x="3357" y="5882"/>
                  </a:lnTo>
                  <a:lnTo>
                    <a:pt x="3463" y="5911"/>
                  </a:lnTo>
                  <a:lnTo>
                    <a:pt x="3568" y="5979"/>
                  </a:lnTo>
                  <a:lnTo>
                    <a:pt x="3653" y="6104"/>
                  </a:lnTo>
                  <a:lnTo>
                    <a:pt x="4256" y="7174"/>
                  </a:lnTo>
                  <a:lnTo>
                    <a:pt x="4388" y="6866"/>
                  </a:lnTo>
                  <a:lnTo>
                    <a:pt x="4536" y="6519"/>
                  </a:lnTo>
                  <a:lnTo>
                    <a:pt x="4705" y="6162"/>
                  </a:lnTo>
                  <a:lnTo>
                    <a:pt x="4900" y="5776"/>
                  </a:lnTo>
                  <a:lnTo>
                    <a:pt x="5117" y="5390"/>
                  </a:lnTo>
                  <a:lnTo>
                    <a:pt x="5355" y="5024"/>
                  </a:lnTo>
                  <a:lnTo>
                    <a:pt x="5693" y="4551"/>
                  </a:lnTo>
                  <a:lnTo>
                    <a:pt x="6048" y="4137"/>
                  </a:lnTo>
                  <a:lnTo>
                    <a:pt x="6412" y="3809"/>
                  </a:lnTo>
                  <a:lnTo>
                    <a:pt x="6782" y="3520"/>
                  </a:lnTo>
                  <a:lnTo>
                    <a:pt x="7163" y="3317"/>
                  </a:lnTo>
                  <a:lnTo>
                    <a:pt x="7549" y="3163"/>
                  </a:lnTo>
                  <a:lnTo>
                    <a:pt x="7945" y="3076"/>
                  </a:lnTo>
                  <a:lnTo>
                    <a:pt x="8347" y="3057"/>
                  </a:lnTo>
                  <a:lnTo>
                    <a:pt x="8749" y="3105"/>
                  </a:lnTo>
                  <a:lnTo>
                    <a:pt x="9156" y="3211"/>
                  </a:lnTo>
                  <a:lnTo>
                    <a:pt x="9574" y="3385"/>
                  </a:lnTo>
                  <a:lnTo>
                    <a:pt x="10023" y="3587"/>
                  </a:lnTo>
                  <a:lnTo>
                    <a:pt x="10472" y="3722"/>
                  </a:lnTo>
                  <a:lnTo>
                    <a:pt x="10937" y="3809"/>
                  </a:lnTo>
                  <a:lnTo>
                    <a:pt x="11413" y="3848"/>
                  </a:lnTo>
                  <a:lnTo>
                    <a:pt x="14775" y="3848"/>
                  </a:lnTo>
                  <a:lnTo>
                    <a:pt x="15013" y="3867"/>
                  </a:lnTo>
                  <a:lnTo>
                    <a:pt x="15246" y="3954"/>
                  </a:lnTo>
                  <a:lnTo>
                    <a:pt x="15452" y="4098"/>
                  </a:lnTo>
                  <a:lnTo>
                    <a:pt x="15648" y="4281"/>
                  </a:lnTo>
                  <a:lnTo>
                    <a:pt x="15833" y="4532"/>
                  </a:lnTo>
                  <a:lnTo>
                    <a:pt x="15991" y="4831"/>
                  </a:lnTo>
                  <a:lnTo>
                    <a:pt x="16076" y="5034"/>
                  </a:lnTo>
                  <a:lnTo>
                    <a:pt x="16155" y="5255"/>
                  </a:lnTo>
                  <a:lnTo>
                    <a:pt x="18555" y="916"/>
                  </a:lnTo>
                  <a:lnTo>
                    <a:pt x="18740" y="617"/>
                  </a:lnTo>
                  <a:lnTo>
                    <a:pt x="18941" y="376"/>
                  </a:lnTo>
                  <a:lnTo>
                    <a:pt x="19163" y="203"/>
                  </a:lnTo>
                  <a:lnTo>
                    <a:pt x="19396" y="68"/>
                  </a:lnTo>
                  <a:lnTo>
                    <a:pt x="19639" y="0"/>
                  </a:lnTo>
                  <a:lnTo>
                    <a:pt x="19887"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sp>
          <p:nvSpPr>
            <p:cNvPr id="23" name="Freeform 36">
              <a:extLst>
                <a:ext uri="{FF2B5EF4-FFF2-40B4-BE49-F238E27FC236}">
                  <a16:creationId xmlns:a16="http://schemas.microsoft.com/office/drawing/2014/main" id="{A758F9B9-4F15-4564-80A3-0E3B19D43B73}"/>
                </a:ext>
              </a:extLst>
            </p:cNvPr>
            <p:cNvSpPr/>
            <p:nvPr/>
          </p:nvSpPr>
          <p:spPr>
            <a:xfrm>
              <a:off x="192626" y="279465"/>
              <a:ext cx="16947" cy="17369"/>
            </a:xfrm>
            <a:custGeom>
              <a:avLst/>
              <a:gdLst/>
              <a:ahLst/>
              <a:cxnLst>
                <a:cxn ang="0">
                  <a:pos x="wd2" y="hd2"/>
                </a:cxn>
                <a:cxn ang="5400000">
                  <a:pos x="wd2" y="hd2"/>
                </a:cxn>
                <a:cxn ang="10800000">
                  <a:pos x="wd2" y="hd2"/>
                </a:cxn>
                <a:cxn ang="16200000">
                  <a:pos x="wd2" y="hd2"/>
                </a:cxn>
              </a:cxnLst>
              <a:rect l="0" t="0" r="r" b="b"/>
              <a:pathLst>
                <a:path w="21600" h="21600" extrusionOk="0">
                  <a:moveTo>
                    <a:pt x="11135" y="0"/>
                  </a:moveTo>
                  <a:lnTo>
                    <a:pt x="13953" y="524"/>
                  </a:lnTo>
                  <a:lnTo>
                    <a:pt x="16502" y="1702"/>
                  </a:lnTo>
                  <a:lnTo>
                    <a:pt x="18648" y="3404"/>
                  </a:lnTo>
                  <a:lnTo>
                    <a:pt x="20124" y="5498"/>
                  </a:lnTo>
                  <a:lnTo>
                    <a:pt x="21332" y="8116"/>
                  </a:lnTo>
                  <a:lnTo>
                    <a:pt x="21332" y="8640"/>
                  </a:lnTo>
                  <a:lnTo>
                    <a:pt x="21600" y="11389"/>
                  </a:lnTo>
                  <a:lnTo>
                    <a:pt x="21063" y="14138"/>
                  </a:lnTo>
                  <a:lnTo>
                    <a:pt x="19990" y="16625"/>
                  </a:lnTo>
                  <a:lnTo>
                    <a:pt x="18246" y="18720"/>
                  </a:lnTo>
                  <a:lnTo>
                    <a:pt x="15965" y="20291"/>
                  </a:lnTo>
                  <a:lnTo>
                    <a:pt x="13282" y="21207"/>
                  </a:lnTo>
                  <a:lnTo>
                    <a:pt x="11940" y="21469"/>
                  </a:lnTo>
                  <a:lnTo>
                    <a:pt x="10867" y="21600"/>
                  </a:lnTo>
                  <a:lnTo>
                    <a:pt x="7916" y="21076"/>
                  </a:lnTo>
                  <a:lnTo>
                    <a:pt x="5366" y="20160"/>
                  </a:lnTo>
                  <a:lnTo>
                    <a:pt x="3220" y="18327"/>
                  </a:lnTo>
                  <a:lnTo>
                    <a:pt x="1342" y="16102"/>
                  </a:lnTo>
                  <a:lnTo>
                    <a:pt x="402" y="13484"/>
                  </a:lnTo>
                  <a:lnTo>
                    <a:pt x="134" y="12960"/>
                  </a:lnTo>
                  <a:lnTo>
                    <a:pt x="0" y="10211"/>
                  </a:lnTo>
                  <a:lnTo>
                    <a:pt x="402" y="7462"/>
                  </a:lnTo>
                  <a:lnTo>
                    <a:pt x="1476" y="5105"/>
                  </a:lnTo>
                  <a:lnTo>
                    <a:pt x="3354" y="3011"/>
                  </a:lnTo>
                  <a:lnTo>
                    <a:pt x="5501" y="1309"/>
                  </a:lnTo>
                  <a:lnTo>
                    <a:pt x="8318" y="393"/>
                  </a:lnTo>
                  <a:lnTo>
                    <a:pt x="11135"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sp>
          <p:nvSpPr>
            <p:cNvPr id="24" name="Freeform 37">
              <a:extLst>
                <a:ext uri="{FF2B5EF4-FFF2-40B4-BE49-F238E27FC236}">
                  <a16:creationId xmlns:a16="http://schemas.microsoft.com/office/drawing/2014/main" id="{1A7981E2-80AD-4838-ADBE-C394B81031EB}"/>
                </a:ext>
              </a:extLst>
            </p:cNvPr>
            <p:cNvSpPr/>
            <p:nvPr/>
          </p:nvSpPr>
          <p:spPr>
            <a:xfrm>
              <a:off x="36735" y="0"/>
              <a:ext cx="336413" cy="178522"/>
            </a:xfrm>
            <a:custGeom>
              <a:avLst/>
              <a:gdLst/>
              <a:ahLst/>
              <a:cxnLst>
                <a:cxn ang="0">
                  <a:pos x="wd2" y="hd2"/>
                </a:cxn>
                <a:cxn ang="5400000">
                  <a:pos x="wd2" y="hd2"/>
                </a:cxn>
                <a:cxn ang="10800000">
                  <a:pos x="wd2" y="hd2"/>
                </a:cxn>
                <a:cxn ang="16200000">
                  <a:pos x="wd2" y="hd2"/>
                </a:cxn>
              </a:cxnLst>
              <a:rect l="0" t="0" r="r" b="b"/>
              <a:pathLst>
                <a:path w="21600" h="21600" extrusionOk="0">
                  <a:moveTo>
                    <a:pt x="16227" y="11169"/>
                  </a:moveTo>
                  <a:lnTo>
                    <a:pt x="15950" y="11309"/>
                  </a:lnTo>
                  <a:lnTo>
                    <a:pt x="15700" y="11513"/>
                  </a:lnTo>
                  <a:lnTo>
                    <a:pt x="15463" y="11781"/>
                  </a:lnTo>
                  <a:lnTo>
                    <a:pt x="15267" y="12112"/>
                  </a:lnTo>
                  <a:lnTo>
                    <a:pt x="15092" y="12507"/>
                  </a:lnTo>
                  <a:lnTo>
                    <a:pt x="14956" y="12952"/>
                  </a:lnTo>
                  <a:lnTo>
                    <a:pt x="14848" y="13424"/>
                  </a:lnTo>
                  <a:lnTo>
                    <a:pt x="14781" y="13933"/>
                  </a:lnTo>
                  <a:lnTo>
                    <a:pt x="14760" y="14468"/>
                  </a:lnTo>
                  <a:lnTo>
                    <a:pt x="14760" y="19117"/>
                  </a:lnTo>
                  <a:lnTo>
                    <a:pt x="14781" y="19295"/>
                  </a:lnTo>
                  <a:lnTo>
                    <a:pt x="14828" y="19435"/>
                  </a:lnTo>
                  <a:lnTo>
                    <a:pt x="14896" y="19511"/>
                  </a:lnTo>
                  <a:lnTo>
                    <a:pt x="14990" y="19562"/>
                  </a:lnTo>
                  <a:lnTo>
                    <a:pt x="20275" y="19562"/>
                  </a:lnTo>
                  <a:lnTo>
                    <a:pt x="20370" y="19511"/>
                  </a:lnTo>
                  <a:lnTo>
                    <a:pt x="20444" y="19435"/>
                  </a:lnTo>
                  <a:lnTo>
                    <a:pt x="20492" y="19295"/>
                  </a:lnTo>
                  <a:lnTo>
                    <a:pt x="20512" y="19117"/>
                  </a:lnTo>
                  <a:lnTo>
                    <a:pt x="20512" y="14468"/>
                  </a:lnTo>
                  <a:lnTo>
                    <a:pt x="20485" y="13933"/>
                  </a:lnTo>
                  <a:lnTo>
                    <a:pt x="20417" y="13424"/>
                  </a:lnTo>
                  <a:lnTo>
                    <a:pt x="20316" y="12952"/>
                  </a:lnTo>
                  <a:lnTo>
                    <a:pt x="20174" y="12507"/>
                  </a:lnTo>
                  <a:lnTo>
                    <a:pt x="19998" y="12112"/>
                  </a:lnTo>
                  <a:lnTo>
                    <a:pt x="19802" y="11781"/>
                  </a:lnTo>
                  <a:lnTo>
                    <a:pt x="19572" y="11513"/>
                  </a:lnTo>
                  <a:lnTo>
                    <a:pt x="19316" y="11309"/>
                  </a:lnTo>
                  <a:lnTo>
                    <a:pt x="19045" y="11169"/>
                  </a:lnTo>
                  <a:lnTo>
                    <a:pt x="18721" y="11450"/>
                  </a:lnTo>
                  <a:lnTo>
                    <a:pt x="18369" y="11641"/>
                  </a:lnTo>
                  <a:lnTo>
                    <a:pt x="18011" y="11768"/>
                  </a:lnTo>
                  <a:lnTo>
                    <a:pt x="17633" y="11819"/>
                  </a:lnTo>
                  <a:lnTo>
                    <a:pt x="17254" y="11768"/>
                  </a:lnTo>
                  <a:lnTo>
                    <a:pt x="16896" y="11641"/>
                  </a:lnTo>
                  <a:lnTo>
                    <a:pt x="16551" y="11450"/>
                  </a:lnTo>
                  <a:lnTo>
                    <a:pt x="16227" y="11169"/>
                  </a:lnTo>
                  <a:close/>
                  <a:moveTo>
                    <a:pt x="9381" y="11169"/>
                  </a:moveTo>
                  <a:lnTo>
                    <a:pt x="9117" y="11309"/>
                  </a:lnTo>
                  <a:lnTo>
                    <a:pt x="8860" y="11513"/>
                  </a:lnTo>
                  <a:lnTo>
                    <a:pt x="8631" y="11781"/>
                  </a:lnTo>
                  <a:lnTo>
                    <a:pt x="8428" y="12112"/>
                  </a:lnTo>
                  <a:lnTo>
                    <a:pt x="8252" y="12507"/>
                  </a:lnTo>
                  <a:lnTo>
                    <a:pt x="8110" y="12952"/>
                  </a:lnTo>
                  <a:lnTo>
                    <a:pt x="8009" y="13424"/>
                  </a:lnTo>
                  <a:lnTo>
                    <a:pt x="7941" y="13933"/>
                  </a:lnTo>
                  <a:lnTo>
                    <a:pt x="7928" y="14468"/>
                  </a:lnTo>
                  <a:lnTo>
                    <a:pt x="7928" y="19117"/>
                  </a:lnTo>
                  <a:lnTo>
                    <a:pt x="7941" y="19295"/>
                  </a:lnTo>
                  <a:lnTo>
                    <a:pt x="7995" y="19435"/>
                  </a:lnTo>
                  <a:lnTo>
                    <a:pt x="8063" y="19511"/>
                  </a:lnTo>
                  <a:lnTo>
                    <a:pt x="8151" y="19562"/>
                  </a:lnTo>
                  <a:lnTo>
                    <a:pt x="13443" y="19562"/>
                  </a:lnTo>
                  <a:lnTo>
                    <a:pt x="13530" y="19511"/>
                  </a:lnTo>
                  <a:lnTo>
                    <a:pt x="13605" y="19435"/>
                  </a:lnTo>
                  <a:lnTo>
                    <a:pt x="13659" y="19295"/>
                  </a:lnTo>
                  <a:lnTo>
                    <a:pt x="13672" y="19117"/>
                  </a:lnTo>
                  <a:lnTo>
                    <a:pt x="13672" y="14468"/>
                  </a:lnTo>
                  <a:lnTo>
                    <a:pt x="13652" y="13933"/>
                  </a:lnTo>
                  <a:lnTo>
                    <a:pt x="13584" y="13424"/>
                  </a:lnTo>
                  <a:lnTo>
                    <a:pt x="13483" y="12952"/>
                  </a:lnTo>
                  <a:lnTo>
                    <a:pt x="13341" y="12507"/>
                  </a:lnTo>
                  <a:lnTo>
                    <a:pt x="13165" y="12112"/>
                  </a:lnTo>
                  <a:lnTo>
                    <a:pt x="12963" y="11781"/>
                  </a:lnTo>
                  <a:lnTo>
                    <a:pt x="12740" y="11513"/>
                  </a:lnTo>
                  <a:lnTo>
                    <a:pt x="12476" y="11309"/>
                  </a:lnTo>
                  <a:lnTo>
                    <a:pt x="12213" y="11169"/>
                  </a:lnTo>
                  <a:lnTo>
                    <a:pt x="11881" y="11450"/>
                  </a:lnTo>
                  <a:lnTo>
                    <a:pt x="11530" y="11641"/>
                  </a:lnTo>
                  <a:lnTo>
                    <a:pt x="11172" y="11768"/>
                  </a:lnTo>
                  <a:lnTo>
                    <a:pt x="10793" y="11819"/>
                  </a:lnTo>
                  <a:lnTo>
                    <a:pt x="10422" y="11768"/>
                  </a:lnTo>
                  <a:lnTo>
                    <a:pt x="10057" y="11641"/>
                  </a:lnTo>
                  <a:lnTo>
                    <a:pt x="9719" y="11450"/>
                  </a:lnTo>
                  <a:lnTo>
                    <a:pt x="9381" y="11169"/>
                  </a:lnTo>
                  <a:close/>
                  <a:moveTo>
                    <a:pt x="2548" y="11169"/>
                  </a:moveTo>
                  <a:lnTo>
                    <a:pt x="2278" y="11309"/>
                  </a:lnTo>
                  <a:lnTo>
                    <a:pt x="2028" y="11513"/>
                  </a:lnTo>
                  <a:lnTo>
                    <a:pt x="1791" y="11781"/>
                  </a:lnTo>
                  <a:lnTo>
                    <a:pt x="1588" y="12112"/>
                  </a:lnTo>
                  <a:lnTo>
                    <a:pt x="1413" y="12507"/>
                  </a:lnTo>
                  <a:lnTo>
                    <a:pt x="1271" y="12952"/>
                  </a:lnTo>
                  <a:lnTo>
                    <a:pt x="1176" y="13424"/>
                  </a:lnTo>
                  <a:lnTo>
                    <a:pt x="1108" y="13933"/>
                  </a:lnTo>
                  <a:lnTo>
                    <a:pt x="1081" y="14468"/>
                  </a:lnTo>
                  <a:lnTo>
                    <a:pt x="1081" y="19117"/>
                  </a:lnTo>
                  <a:lnTo>
                    <a:pt x="1108" y="19295"/>
                  </a:lnTo>
                  <a:lnTo>
                    <a:pt x="1149" y="19435"/>
                  </a:lnTo>
                  <a:lnTo>
                    <a:pt x="1223" y="19511"/>
                  </a:lnTo>
                  <a:lnTo>
                    <a:pt x="1318" y="19562"/>
                  </a:lnTo>
                  <a:lnTo>
                    <a:pt x="6603" y="19562"/>
                  </a:lnTo>
                  <a:lnTo>
                    <a:pt x="6698" y="19511"/>
                  </a:lnTo>
                  <a:lnTo>
                    <a:pt x="6772" y="19435"/>
                  </a:lnTo>
                  <a:lnTo>
                    <a:pt x="6819" y="19295"/>
                  </a:lnTo>
                  <a:lnTo>
                    <a:pt x="6840" y="19117"/>
                  </a:lnTo>
                  <a:lnTo>
                    <a:pt x="6840" y="14468"/>
                  </a:lnTo>
                  <a:lnTo>
                    <a:pt x="6813" y="13933"/>
                  </a:lnTo>
                  <a:lnTo>
                    <a:pt x="6745" y="13424"/>
                  </a:lnTo>
                  <a:lnTo>
                    <a:pt x="6644" y="12952"/>
                  </a:lnTo>
                  <a:lnTo>
                    <a:pt x="6502" y="12507"/>
                  </a:lnTo>
                  <a:lnTo>
                    <a:pt x="6326" y="12112"/>
                  </a:lnTo>
                  <a:lnTo>
                    <a:pt x="6130" y="11781"/>
                  </a:lnTo>
                  <a:lnTo>
                    <a:pt x="5893" y="11513"/>
                  </a:lnTo>
                  <a:lnTo>
                    <a:pt x="5643" y="11309"/>
                  </a:lnTo>
                  <a:lnTo>
                    <a:pt x="5373" y="11169"/>
                  </a:lnTo>
                  <a:lnTo>
                    <a:pt x="5042" y="11450"/>
                  </a:lnTo>
                  <a:lnTo>
                    <a:pt x="4697" y="11641"/>
                  </a:lnTo>
                  <a:lnTo>
                    <a:pt x="4339" y="11768"/>
                  </a:lnTo>
                  <a:lnTo>
                    <a:pt x="3960" y="11819"/>
                  </a:lnTo>
                  <a:lnTo>
                    <a:pt x="3582" y="11768"/>
                  </a:lnTo>
                  <a:lnTo>
                    <a:pt x="3224" y="11641"/>
                  </a:lnTo>
                  <a:lnTo>
                    <a:pt x="2879" y="11450"/>
                  </a:lnTo>
                  <a:lnTo>
                    <a:pt x="2548" y="11169"/>
                  </a:lnTo>
                  <a:close/>
                  <a:moveTo>
                    <a:pt x="17633" y="2050"/>
                  </a:moveTo>
                  <a:lnTo>
                    <a:pt x="17329" y="2089"/>
                  </a:lnTo>
                  <a:lnTo>
                    <a:pt x="17045" y="2216"/>
                  </a:lnTo>
                  <a:lnTo>
                    <a:pt x="16768" y="2407"/>
                  </a:lnTo>
                  <a:lnTo>
                    <a:pt x="16518" y="2675"/>
                  </a:lnTo>
                  <a:lnTo>
                    <a:pt x="16295" y="3006"/>
                  </a:lnTo>
                  <a:lnTo>
                    <a:pt x="16092" y="3375"/>
                  </a:lnTo>
                  <a:lnTo>
                    <a:pt x="15916" y="3808"/>
                  </a:lnTo>
                  <a:lnTo>
                    <a:pt x="15774" y="4279"/>
                  </a:lnTo>
                  <a:lnTo>
                    <a:pt x="15673" y="4801"/>
                  </a:lnTo>
                  <a:lnTo>
                    <a:pt x="15605" y="5336"/>
                  </a:lnTo>
                  <a:lnTo>
                    <a:pt x="15592" y="5909"/>
                  </a:lnTo>
                  <a:lnTo>
                    <a:pt x="15605" y="6470"/>
                  </a:lnTo>
                  <a:lnTo>
                    <a:pt x="15673" y="7017"/>
                  </a:lnTo>
                  <a:lnTo>
                    <a:pt x="15774" y="7527"/>
                  </a:lnTo>
                  <a:lnTo>
                    <a:pt x="15916" y="7998"/>
                  </a:lnTo>
                  <a:lnTo>
                    <a:pt x="16092" y="8444"/>
                  </a:lnTo>
                  <a:lnTo>
                    <a:pt x="16295" y="8826"/>
                  </a:lnTo>
                  <a:lnTo>
                    <a:pt x="16518" y="9132"/>
                  </a:lnTo>
                  <a:lnTo>
                    <a:pt x="16768" y="9399"/>
                  </a:lnTo>
                  <a:lnTo>
                    <a:pt x="17045" y="9590"/>
                  </a:lnTo>
                  <a:lnTo>
                    <a:pt x="17329" y="9717"/>
                  </a:lnTo>
                  <a:lnTo>
                    <a:pt x="17633" y="9768"/>
                  </a:lnTo>
                  <a:lnTo>
                    <a:pt x="17937" y="9717"/>
                  </a:lnTo>
                  <a:lnTo>
                    <a:pt x="18228" y="9590"/>
                  </a:lnTo>
                  <a:lnTo>
                    <a:pt x="18498" y="9399"/>
                  </a:lnTo>
                  <a:lnTo>
                    <a:pt x="18748" y="9132"/>
                  </a:lnTo>
                  <a:lnTo>
                    <a:pt x="18978" y="8826"/>
                  </a:lnTo>
                  <a:lnTo>
                    <a:pt x="19180" y="8444"/>
                  </a:lnTo>
                  <a:lnTo>
                    <a:pt x="19349" y="7998"/>
                  </a:lnTo>
                  <a:lnTo>
                    <a:pt x="19491" y="7527"/>
                  </a:lnTo>
                  <a:lnTo>
                    <a:pt x="19593" y="7017"/>
                  </a:lnTo>
                  <a:lnTo>
                    <a:pt x="19660" y="6470"/>
                  </a:lnTo>
                  <a:lnTo>
                    <a:pt x="19681" y="5909"/>
                  </a:lnTo>
                  <a:lnTo>
                    <a:pt x="19660" y="5336"/>
                  </a:lnTo>
                  <a:lnTo>
                    <a:pt x="19593" y="4801"/>
                  </a:lnTo>
                  <a:lnTo>
                    <a:pt x="19491" y="4279"/>
                  </a:lnTo>
                  <a:lnTo>
                    <a:pt x="19349" y="3808"/>
                  </a:lnTo>
                  <a:lnTo>
                    <a:pt x="19180" y="3375"/>
                  </a:lnTo>
                  <a:lnTo>
                    <a:pt x="18978" y="3006"/>
                  </a:lnTo>
                  <a:lnTo>
                    <a:pt x="18748" y="2675"/>
                  </a:lnTo>
                  <a:lnTo>
                    <a:pt x="18498" y="2407"/>
                  </a:lnTo>
                  <a:lnTo>
                    <a:pt x="18228" y="2216"/>
                  </a:lnTo>
                  <a:lnTo>
                    <a:pt x="17937" y="2089"/>
                  </a:lnTo>
                  <a:lnTo>
                    <a:pt x="17633" y="2050"/>
                  </a:lnTo>
                  <a:close/>
                  <a:moveTo>
                    <a:pt x="10793" y="2050"/>
                  </a:moveTo>
                  <a:lnTo>
                    <a:pt x="10496" y="2089"/>
                  </a:lnTo>
                  <a:lnTo>
                    <a:pt x="10212" y="2216"/>
                  </a:lnTo>
                  <a:lnTo>
                    <a:pt x="9935" y="2407"/>
                  </a:lnTo>
                  <a:lnTo>
                    <a:pt x="9685" y="2675"/>
                  </a:lnTo>
                  <a:lnTo>
                    <a:pt x="9455" y="3006"/>
                  </a:lnTo>
                  <a:lnTo>
                    <a:pt x="9259" y="3375"/>
                  </a:lnTo>
                  <a:lnTo>
                    <a:pt x="9083" y="3808"/>
                  </a:lnTo>
                  <a:lnTo>
                    <a:pt x="8941" y="4279"/>
                  </a:lnTo>
                  <a:lnTo>
                    <a:pt x="8840" y="4801"/>
                  </a:lnTo>
                  <a:lnTo>
                    <a:pt x="8772" y="5336"/>
                  </a:lnTo>
                  <a:lnTo>
                    <a:pt x="8752" y="5909"/>
                  </a:lnTo>
                  <a:lnTo>
                    <a:pt x="8772" y="6470"/>
                  </a:lnTo>
                  <a:lnTo>
                    <a:pt x="8840" y="7017"/>
                  </a:lnTo>
                  <a:lnTo>
                    <a:pt x="8941" y="7527"/>
                  </a:lnTo>
                  <a:lnTo>
                    <a:pt x="9083" y="7998"/>
                  </a:lnTo>
                  <a:lnTo>
                    <a:pt x="9259" y="8444"/>
                  </a:lnTo>
                  <a:lnTo>
                    <a:pt x="9455" y="8826"/>
                  </a:lnTo>
                  <a:lnTo>
                    <a:pt x="9685" y="9132"/>
                  </a:lnTo>
                  <a:lnTo>
                    <a:pt x="9935" y="9399"/>
                  </a:lnTo>
                  <a:lnTo>
                    <a:pt x="10212" y="9590"/>
                  </a:lnTo>
                  <a:lnTo>
                    <a:pt x="10496" y="9717"/>
                  </a:lnTo>
                  <a:lnTo>
                    <a:pt x="10793" y="9768"/>
                  </a:lnTo>
                  <a:lnTo>
                    <a:pt x="11097" y="9717"/>
                  </a:lnTo>
                  <a:lnTo>
                    <a:pt x="11388" y="9590"/>
                  </a:lnTo>
                  <a:lnTo>
                    <a:pt x="11658" y="9399"/>
                  </a:lnTo>
                  <a:lnTo>
                    <a:pt x="11908" y="9132"/>
                  </a:lnTo>
                  <a:lnTo>
                    <a:pt x="12145" y="8826"/>
                  </a:lnTo>
                  <a:lnTo>
                    <a:pt x="12341" y="8444"/>
                  </a:lnTo>
                  <a:lnTo>
                    <a:pt x="12510" y="7998"/>
                  </a:lnTo>
                  <a:lnTo>
                    <a:pt x="12652" y="7527"/>
                  </a:lnTo>
                  <a:lnTo>
                    <a:pt x="12753" y="7017"/>
                  </a:lnTo>
                  <a:lnTo>
                    <a:pt x="12821" y="6470"/>
                  </a:lnTo>
                  <a:lnTo>
                    <a:pt x="12848" y="5909"/>
                  </a:lnTo>
                  <a:lnTo>
                    <a:pt x="12821" y="5336"/>
                  </a:lnTo>
                  <a:lnTo>
                    <a:pt x="12753" y="4801"/>
                  </a:lnTo>
                  <a:lnTo>
                    <a:pt x="12652" y="4279"/>
                  </a:lnTo>
                  <a:lnTo>
                    <a:pt x="12510" y="3808"/>
                  </a:lnTo>
                  <a:lnTo>
                    <a:pt x="12341" y="3375"/>
                  </a:lnTo>
                  <a:lnTo>
                    <a:pt x="12145" y="3006"/>
                  </a:lnTo>
                  <a:lnTo>
                    <a:pt x="11908" y="2675"/>
                  </a:lnTo>
                  <a:lnTo>
                    <a:pt x="11658" y="2407"/>
                  </a:lnTo>
                  <a:lnTo>
                    <a:pt x="11388" y="2216"/>
                  </a:lnTo>
                  <a:lnTo>
                    <a:pt x="11097" y="2089"/>
                  </a:lnTo>
                  <a:lnTo>
                    <a:pt x="10793" y="2050"/>
                  </a:lnTo>
                  <a:close/>
                  <a:moveTo>
                    <a:pt x="3960" y="2050"/>
                  </a:moveTo>
                  <a:lnTo>
                    <a:pt x="3656" y="2089"/>
                  </a:lnTo>
                  <a:lnTo>
                    <a:pt x="3366" y="2216"/>
                  </a:lnTo>
                  <a:lnTo>
                    <a:pt x="3095" y="2407"/>
                  </a:lnTo>
                  <a:lnTo>
                    <a:pt x="2845" y="2675"/>
                  </a:lnTo>
                  <a:lnTo>
                    <a:pt x="2622" y="3006"/>
                  </a:lnTo>
                  <a:lnTo>
                    <a:pt x="2420" y="3375"/>
                  </a:lnTo>
                  <a:lnTo>
                    <a:pt x="2244" y="3808"/>
                  </a:lnTo>
                  <a:lnTo>
                    <a:pt x="2102" y="4279"/>
                  </a:lnTo>
                  <a:lnTo>
                    <a:pt x="2001" y="4801"/>
                  </a:lnTo>
                  <a:lnTo>
                    <a:pt x="1933" y="5336"/>
                  </a:lnTo>
                  <a:lnTo>
                    <a:pt x="1906" y="5909"/>
                  </a:lnTo>
                  <a:lnTo>
                    <a:pt x="1933" y="6470"/>
                  </a:lnTo>
                  <a:lnTo>
                    <a:pt x="2001" y="7017"/>
                  </a:lnTo>
                  <a:lnTo>
                    <a:pt x="2102" y="7527"/>
                  </a:lnTo>
                  <a:lnTo>
                    <a:pt x="2244" y="7998"/>
                  </a:lnTo>
                  <a:lnTo>
                    <a:pt x="2420" y="8444"/>
                  </a:lnTo>
                  <a:lnTo>
                    <a:pt x="2622" y="8826"/>
                  </a:lnTo>
                  <a:lnTo>
                    <a:pt x="2845" y="9132"/>
                  </a:lnTo>
                  <a:lnTo>
                    <a:pt x="3095" y="9399"/>
                  </a:lnTo>
                  <a:lnTo>
                    <a:pt x="3366" y="9590"/>
                  </a:lnTo>
                  <a:lnTo>
                    <a:pt x="3656" y="9717"/>
                  </a:lnTo>
                  <a:lnTo>
                    <a:pt x="3960" y="9768"/>
                  </a:lnTo>
                  <a:lnTo>
                    <a:pt x="4258" y="9717"/>
                  </a:lnTo>
                  <a:lnTo>
                    <a:pt x="4555" y="9590"/>
                  </a:lnTo>
                  <a:lnTo>
                    <a:pt x="4819" y="9399"/>
                  </a:lnTo>
                  <a:lnTo>
                    <a:pt x="5076" y="9132"/>
                  </a:lnTo>
                  <a:lnTo>
                    <a:pt x="5299" y="8826"/>
                  </a:lnTo>
                  <a:lnTo>
                    <a:pt x="5508" y="8444"/>
                  </a:lnTo>
                  <a:lnTo>
                    <a:pt x="5677" y="7998"/>
                  </a:lnTo>
                  <a:lnTo>
                    <a:pt x="5819" y="7527"/>
                  </a:lnTo>
                  <a:lnTo>
                    <a:pt x="5920" y="7017"/>
                  </a:lnTo>
                  <a:lnTo>
                    <a:pt x="5981" y="6470"/>
                  </a:lnTo>
                  <a:lnTo>
                    <a:pt x="6008" y="5909"/>
                  </a:lnTo>
                  <a:lnTo>
                    <a:pt x="5981" y="5336"/>
                  </a:lnTo>
                  <a:lnTo>
                    <a:pt x="5920" y="4801"/>
                  </a:lnTo>
                  <a:lnTo>
                    <a:pt x="5819" y="4279"/>
                  </a:lnTo>
                  <a:lnTo>
                    <a:pt x="5677" y="3808"/>
                  </a:lnTo>
                  <a:lnTo>
                    <a:pt x="5508" y="3375"/>
                  </a:lnTo>
                  <a:lnTo>
                    <a:pt x="5299" y="3006"/>
                  </a:lnTo>
                  <a:lnTo>
                    <a:pt x="5076" y="2675"/>
                  </a:lnTo>
                  <a:lnTo>
                    <a:pt x="4819" y="2407"/>
                  </a:lnTo>
                  <a:lnTo>
                    <a:pt x="4555" y="2216"/>
                  </a:lnTo>
                  <a:lnTo>
                    <a:pt x="4258" y="2089"/>
                  </a:lnTo>
                  <a:lnTo>
                    <a:pt x="3960" y="2050"/>
                  </a:lnTo>
                  <a:close/>
                  <a:moveTo>
                    <a:pt x="3960" y="0"/>
                  </a:moveTo>
                  <a:lnTo>
                    <a:pt x="4352" y="51"/>
                  </a:lnTo>
                  <a:lnTo>
                    <a:pt x="4731" y="178"/>
                  </a:lnTo>
                  <a:lnTo>
                    <a:pt x="5089" y="395"/>
                  </a:lnTo>
                  <a:lnTo>
                    <a:pt x="5434" y="700"/>
                  </a:lnTo>
                  <a:lnTo>
                    <a:pt x="5751" y="1057"/>
                  </a:lnTo>
                  <a:lnTo>
                    <a:pt x="6042" y="1490"/>
                  </a:lnTo>
                  <a:lnTo>
                    <a:pt x="6306" y="1987"/>
                  </a:lnTo>
                  <a:lnTo>
                    <a:pt x="6529" y="2534"/>
                  </a:lnTo>
                  <a:lnTo>
                    <a:pt x="6731" y="3133"/>
                  </a:lnTo>
                  <a:lnTo>
                    <a:pt x="6880" y="3770"/>
                  </a:lnTo>
                  <a:lnTo>
                    <a:pt x="6995" y="4458"/>
                  </a:lnTo>
                  <a:lnTo>
                    <a:pt x="7069" y="5158"/>
                  </a:lnTo>
                  <a:lnTo>
                    <a:pt x="7090" y="5909"/>
                  </a:lnTo>
                  <a:lnTo>
                    <a:pt x="7069" y="6610"/>
                  </a:lnTo>
                  <a:lnTo>
                    <a:pt x="7009" y="7298"/>
                  </a:lnTo>
                  <a:lnTo>
                    <a:pt x="6907" y="7934"/>
                  </a:lnTo>
                  <a:lnTo>
                    <a:pt x="6765" y="8558"/>
                  </a:lnTo>
                  <a:lnTo>
                    <a:pt x="6576" y="9132"/>
                  </a:lnTo>
                  <a:lnTo>
                    <a:pt x="6366" y="9667"/>
                  </a:lnTo>
                  <a:lnTo>
                    <a:pt x="6664" y="9985"/>
                  </a:lnTo>
                  <a:lnTo>
                    <a:pt x="6927" y="10380"/>
                  </a:lnTo>
                  <a:lnTo>
                    <a:pt x="7164" y="10813"/>
                  </a:lnTo>
                  <a:lnTo>
                    <a:pt x="7380" y="11297"/>
                  </a:lnTo>
                  <a:lnTo>
                    <a:pt x="7590" y="10813"/>
                  </a:lnTo>
                  <a:lnTo>
                    <a:pt x="7826" y="10380"/>
                  </a:lnTo>
                  <a:lnTo>
                    <a:pt x="8090" y="9985"/>
                  </a:lnTo>
                  <a:lnTo>
                    <a:pt x="8387" y="9667"/>
                  </a:lnTo>
                  <a:lnTo>
                    <a:pt x="8178" y="9132"/>
                  </a:lnTo>
                  <a:lnTo>
                    <a:pt x="8002" y="8558"/>
                  </a:lnTo>
                  <a:lnTo>
                    <a:pt x="7860" y="7934"/>
                  </a:lnTo>
                  <a:lnTo>
                    <a:pt x="7752" y="7298"/>
                  </a:lnTo>
                  <a:lnTo>
                    <a:pt x="7684" y="6610"/>
                  </a:lnTo>
                  <a:lnTo>
                    <a:pt x="7664" y="5909"/>
                  </a:lnTo>
                  <a:lnTo>
                    <a:pt x="7691" y="5158"/>
                  </a:lnTo>
                  <a:lnTo>
                    <a:pt x="7759" y="4458"/>
                  </a:lnTo>
                  <a:lnTo>
                    <a:pt x="7874" y="3770"/>
                  </a:lnTo>
                  <a:lnTo>
                    <a:pt x="8036" y="3133"/>
                  </a:lnTo>
                  <a:lnTo>
                    <a:pt x="8225" y="2534"/>
                  </a:lnTo>
                  <a:lnTo>
                    <a:pt x="8455" y="1987"/>
                  </a:lnTo>
                  <a:lnTo>
                    <a:pt x="8718" y="1490"/>
                  </a:lnTo>
                  <a:lnTo>
                    <a:pt x="9002" y="1057"/>
                  </a:lnTo>
                  <a:lnTo>
                    <a:pt x="9327" y="700"/>
                  </a:lnTo>
                  <a:lnTo>
                    <a:pt x="9665" y="395"/>
                  </a:lnTo>
                  <a:lnTo>
                    <a:pt x="10030" y="178"/>
                  </a:lnTo>
                  <a:lnTo>
                    <a:pt x="10401" y="51"/>
                  </a:lnTo>
                  <a:lnTo>
                    <a:pt x="10793" y="0"/>
                  </a:lnTo>
                  <a:lnTo>
                    <a:pt x="11192" y="51"/>
                  </a:lnTo>
                  <a:lnTo>
                    <a:pt x="11564" y="178"/>
                  </a:lnTo>
                  <a:lnTo>
                    <a:pt x="11929" y="395"/>
                  </a:lnTo>
                  <a:lnTo>
                    <a:pt x="12267" y="700"/>
                  </a:lnTo>
                  <a:lnTo>
                    <a:pt x="12584" y="1057"/>
                  </a:lnTo>
                  <a:lnTo>
                    <a:pt x="12882" y="1490"/>
                  </a:lnTo>
                  <a:lnTo>
                    <a:pt x="13138" y="1987"/>
                  </a:lnTo>
                  <a:lnTo>
                    <a:pt x="13368" y="2534"/>
                  </a:lnTo>
                  <a:lnTo>
                    <a:pt x="13564" y="3133"/>
                  </a:lnTo>
                  <a:lnTo>
                    <a:pt x="13720" y="3770"/>
                  </a:lnTo>
                  <a:lnTo>
                    <a:pt x="13835" y="4458"/>
                  </a:lnTo>
                  <a:lnTo>
                    <a:pt x="13909" y="5158"/>
                  </a:lnTo>
                  <a:lnTo>
                    <a:pt x="13936" y="5909"/>
                  </a:lnTo>
                  <a:lnTo>
                    <a:pt x="13909" y="6610"/>
                  </a:lnTo>
                  <a:lnTo>
                    <a:pt x="13841" y="7298"/>
                  </a:lnTo>
                  <a:lnTo>
                    <a:pt x="13740" y="7934"/>
                  </a:lnTo>
                  <a:lnTo>
                    <a:pt x="13598" y="8558"/>
                  </a:lnTo>
                  <a:lnTo>
                    <a:pt x="13416" y="9132"/>
                  </a:lnTo>
                  <a:lnTo>
                    <a:pt x="13206" y="9667"/>
                  </a:lnTo>
                  <a:lnTo>
                    <a:pt x="13497" y="9985"/>
                  </a:lnTo>
                  <a:lnTo>
                    <a:pt x="13767" y="10380"/>
                  </a:lnTo>
                  <a:lnTo>
                    <a:pt x="14004" y="10813"/>
                  </a:lnTo>
                  <a:lnTo>
                    <a:pt x="14220" y="11297"/>
                  </a:lnTo>
                  <a:lnTo>
                    <a:pt x="14429" y="10813"/>
                  </a:lnTo>
                  <a:lnTo>
                    <a:pt x="14659" y="10380"/>
                  </a:lnTo>
                  <a:lnTo>
                    <a:pt x="14929" y="9985"/>
                  </a:lnTo>
                  <a:lnTo>
                    <a:pt x="15220" y="9667"/>
                  </a:lnTo>
                  <a:lnTo>
                    <a:pt x="15011" y="9132"/>
                  </a:lnTo>
                  <a:lnTo>
                    <a:pt x="14835" y="8558"/>
                  </a:lnTo>
                  <a:lnTo>
                    <a:pt x="14693" y="7934"/>
                  </a:lnTo>
                  <a:lnTo>
                    <a:pt x="14585" y="7298"/>
                  </a:lnTo>
                  <a:lnTo>
                    <a:pt x="14517" y="6610"/>
                  </a:lnTo>
                  <a:lnTo>
                    <a:pt x="14504" y="5909"/>
                  </a:lnTo>
                  <a:lnTo>
                    <a:pt x="14531" y="5158"/>
                  </a:lnTo>
                  <a:lnTo>
                    <a:pt x="14598" y="4458"/>
                  </a:lnTo>
                  <a:lnTo>
                    <a:pt x="14713" y="3770"/>
                  </a:lnTo>
                  <a:lnTo>
                    <a:pt x="14869" y="3133"/>
                  </a:lnTo>
                  <a:lnTo>
                    <a:pt x="15065" y="2534"/>
                  </a:lnTo>
                  <a:lnTo>
                    <a:pt x="15288" y="1987"/>
                  </a:lnTo>
                  <a:lnTo>
                    <a:pt x="15558" y="1490"/>
                  </a:lnTo>
                  <a:lnTo>
                    <a:pt x="15842" y="1057"/>
                  </a:lnTo>
                  <a:lnTo>
                    <a:pt x="16159" y="700"/>
                  </a:lnTo>
                  <a:lnTo>
                    <a:pt x="16504" y="395"/>
                  </a:lnTo>
                  <a:lnTo>
                    <a:pt x="16862" y="178"/>
                  </a:lnTo>
                  <a:lnTo>
                    <a:pt x="17241" y="51"/>
                  </a:lnTo>
                  <a:lnTo>
                    <a:pt x="17633" y="0"/>
                  </a:lnTo>
                  <a:lnTo>
                    <a:pt x="18025" y="51"/>
                  </a:lnTo>
                  <a:lnTo>
                    <a:pt x="18403" y="178"/>
                  </a:lnTo>
                  <a:lnTo>
                    <a:pt x="18761" y="395"/>
                  </a:lnTo>
                  <a:lnTo>
                    <a:pt x="19106" y="700"/>
                  </a:lnTo>
                  <a:lnTo>
                    <a:pt x="19424" y="1057"/>
                  </a:lnTo>
                  <a:lnTo>
                    <a:pt x="19714" y="1490"/>
                  </a:lnTo>
                  <a:lnTo>
                    <a:pt x="19978" y="1987"/>
                  </a:lnTo>
                  <a:lnTo>
                    <a:pt x="20201" y="2534"/>
                  </a:lnTo>
                  <a:lnTo>
                    <a:pt x="20404" y="3133"/>
                  </a:lnTo>
                  <a:lnTo>
                    <a:pt x="20552" y="3770"/>
                  </a:lnTo>
                  <a:lnTo>
                    <a:pt x="20667" y="4458"/>
                  </a:lnTo>
                  <a:lnTo>
                    <a:pt x="20748" y="5158"/>
                  </a:lnTo>
                  <a:lnTo>
                    <a:pt x="20769" y="5909"/>
                  </a:lnTo>
                  <a:lnTo>
                    <a:pt x="20748" y="6610"/>
                  </a:lnTo>
                  <a:lnTo>
                    <a:pt x="20681" y="7298"/>
                  </a:lnTo>
                  <a:lnTo>
                    <a:pt x="20579" y="7934"/>
                  </a:lnTo>
                  <a:lnTo>
                    <a:pt x="20438" y="8558"/>
                  </a:lnTo>
                  <a:lnTo>
                    <a:pt x="20262" y="9132"/>
                  </a:lnTo>
                  <a:lnTo>
                    <a:pt x="20046" y="9667"/>
                  </a:lnTo>
                  <a:lnTo>
                    <a:pt x="20343" y="9998"/>
                  </a:lnTo>
                  <a:lnTo>
                    <a:pt x="20620" y="10392"/>
                  </a:lnTo>
                  <a:lnTo>
                    <a:pt x="20863" y="10851"/>
                  </a:lnTo>
                  <a:lnTo>
                    <a:pt x="21073" y="11360"/>
                  </a:lnTo>
                  <a:lnTo>
                    <a:pt x="21255" y="11908"/>
                  </a:lnTo>
                  <a:lnTo>
                    <a:pt x="21397" y="12494"/>
                  </a:lnTo>
                  <a:lnTo>
                    <a:pt x="21505" y="13131"/>
                  </a:lnTo>
                  <a:lnTo>
                    <a:pt x="21573" y="13793"/>
                  </a:lnTo>
                  <a:lnTo>
                    <a:pt x="21600" y="14468"/>
                  </a:lnTo>
                  <a:lnTo>
                    <a:pt x="21600" y="19117"/>
                  </a:lnTo>
                  <a:lnTo>
                    <a:pt x="21573" y="19562"/>
                  </a:lnTo>
                  <a:lnTo>
                    <a:pt x="21519" y="19983"/>
                  </a:lnTo>
                  <a:lnTo>
                    <a:pt x="21418" y="20365"/>
                  </a:lnTo>
                  <a:lnTo>
                    <a:pt x="21289" y="20708"/>
                  </a:lnTo>
                  <a:lnTo>
                    <a:pt x="21134" y="21014"/>
                  </a:lnTo>
                  <a:lnTo>
                    <a:pt x="20944" y="21269"/>
                  </a:lnTo>
                  <a:lnTo>
                    <a:pt x="20735" y="21447"/>
                  </a:lnTo>
                  <a:lnTo>
                    <a:pt x="20519" y="21562"/>
                  </a:lnTo>
                  <a:lnTo>
                    <a:pt x="20275" y="21600"/>
                  </a:lnTo>
                  <a:lnTo>
                    <a:pt x="14990" y="21600"/>
                  </a:lnTo>
                  <a:lnTo>
                    <a:pt x="14781" y="21562"/>
                  </a:lnTo>
                  <a:lnTo>
                    <a:pt x="14578" y="21473"/>
                  </a:lnTo>
                  <a:lnTo>
                    <a:pt x="14389" y="21333"/>
                  </a:lnTo>
                  <a:lnTo>
                    <a:pt x="14220" y="21116"/>
                  </a:lnTo>
                  <a:lnTo>
                    <a:pt x="14044" y="21333"/>
                  </a:lnTo>
                  <a:lnTo>
                    <a:pt x="13862" y="21473"/>
                  </a:lnTo>
                  <a:lnTo>
                    <a:pt x="13659" y="21562"/>
                  </a:lnTo>
                  <a:lnTo>
                    <a:pt x="13443" y="21600"/>
                  </a:lnTo>
                  <a:lnTo>
                    <a:pt x="8151" y="21600"/>
                  </a:lnTo>
                  <a:lnTo>
                    <a:pt x="7941" y="21562"/>
                  </a:lnTo>
                  <a:lnTo>
                    <a:pt x="7738" y="21473"/>
                  </a:lnTo>
                  <a:lnTo>
                    <a:pt x="7549" y="21333"/>
                  </a:lnTo>
                  <a:lnTo>
                    <a:pt x="7380" y="21116"/>
                  </a:lnTo>
                  <a:lnTo>
                    <a:pt x="7205" y="21333"/>
                  </a:lnTo>
                  <a:lnTo>
                    <a:pt x="7022" y="21473"/>
                  </a:lnTo>
                  <a:lnTo>
                    <a:pt x="6819" y="21562"/>
                  </a:lnTo>
                  <a:lnTo>
                    <a:pt x="6603" y="21600"/>
                  </a:lnTo>
                  <a:lnTo>
                    <a:pt x="1318" y="21600"/>
                  </a:lnTo>
                  <a:lnTo>
                    <a:pt x="1081" y="21562"/>
                  </a:lnTo>
                  <a:lnTo>
                    <a:pt x="852" y="21447"/>
                  </a:lnTo>
                  <a:lnTo>
                    <a:pt x="656" y="21269"/>
                  </a:lnTo>
                  <a:lnTo>
                    <a:pt x="473" y="21014"/>
                  </a:lnTo>
                  <a:lnTo>
                    <a:pt x="311" y="20708"/>
                  </a:lnTo>
                  <a:lnTo>
                    <a:pt x="176" y="20365"/>
                  </a:lnTo>
                  <a:lnTo>
                    <a:pt x="74" y="19983"/>
                  </a:lnTo>
                  <a:lnTo>
                    <a:pt x="20" y="19562"/>
                  </a:lnTo>
                  <a:lnTo>
                    <a:pt x="0" y="19117"/>
                  </a:lnTo>
                  <a:lnTo>
                    <a:pt x="0" y="14468"/>
                  </a:lnTo>
                  <a:lnTo>
                    <a:pt x="20" y="13793"/>
                  </a:lnTo>
                  <a:lnTo>
                    <a:pt x="88" y="13131"/>
                  </a:lnTo>
                  <a:lnTo>
                    <a:pt x="196" y="12494"/>
                  </a:lnTo>
                  <a:lnTo>
                    <a:pt x="338" y="11908"/>
                  </a:lnTo>
                  <a:lnTo>
                    <a:pt x="520" y="11360"/>
                  </a:lnTo>
                  <a:lnTo>
                    <a:pt x="730" y="10851"/>
                  </a:lnTo>
                  <a:lnTo>
                    <a:pt x="980" y="10392"/>
                  </a:lnTo>
                  <a:lnTo>
                    <a:pt x="1250" y="9998"/>
                  </a:lnTo>
                  <a:lnTo>
                    <a:pt x="1548" y="9667"/>
                  </a:lnTo>
                  <a:lnTo>
                    <a:pt x="1338" y="9132"/>
                  </a:lnTo>
                  <a:lnTo>
                    <a:pt x="1162" y="8558"/>
                  </a:lnTo>
                  <a:lnTo>
                    <a:pt x="1021" y="7934"/>
                  </a:lnTo>
                  <a:lnTo>
                    <a:pt x="912" y="7298"/>
                  </a:lnTo>
                  <a:lnTo>
                    <a:pt x="845" y="6610"/>
                  </a:lnTo>
                  <a:lnTo>
                    <a:pt x="831" y="5909"/>
                  </a:lnTo>
                  <a:lnTo>
                    <a:pt x="852" y="5158"/>
                  </a:lnTo>
                  <a:lnTo>
                    <a:pt x="919" y="4458"/>
                  </a:lnTo>
                  <a:lnTo>
                    <a:pt x="1041" y="3770"/>
                  </a:lnTo>
                  <a:lnTo>
                    <a:pt x="1196" y="3133"/>
                  </a:lnTo>
                  <a:lnTo>
                    <a:pt x="1392" y="2534"/>
                  </a:lnTo>
                  <a:lnTo>
                    <a:pt x="1615" y="1987"/>
                  </a:lnTo>
                  <a:lnTo>
                    <a:pt x="1879" y="1490"/>
                  </a:lnTo>
                  <a:lnTo>
                    <a:pt x="2169" y="1057"/>
                  </a:lnTo>
                  <a:lnTo>
                    <a:pt x="2487" y="700"/>
                  </a:lnTo>
                  <a:lnTo>
                    <a:pt x="2832" y="395"/>
                  </a:lnTo>
                  <a:lnTo>
                    <a:pt x="3190" y="178"/>
                  </a:lnTo>
                  <a:lnTo>
                    <a:pt x="3568" y="51"/>
                  </a:lnTo>
                  <a:lnTo>
                    <a:pt x="3960"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grpSp>
      <p:grpSp>
        <p:nvGrpSpPr>
          <p:cNvPr id="25" name="Group 16">
            <a:extLst>
              <a:ext uri="{FF2B5EF4-FFF2-40B4-BE49-F238E27FC236}">
                <a16:creationId xmlns:a16="http://schemas.microsoft.com/office/drawing/2014/main" id="{16A91396-5923-47D2-9777-F5B027E95AE3}"/>
              </a:ext>
            </a:extLst>
          </p:cNvPr>
          <p:cNvGrpSpPr/>
          <p:nvPr userDrawn="1"/>
        </p:nvGrpSpPr>
        <p:grpSpPr>
          <a:xfrm>
            <a:off x="5876664" y="2067105"/>
            <a:ext cx="422381" cy="423674"/>
            <a:chOff x="0" y="0"/>
            <a:chExt cx="422379" cy="423672"/>
          </a:xfrm>
        </p:grpSpPr>
        <p:sp>
          <p:nvSpPr>
            <p:cNvPr id="26" name="Freeform 18">
              <a:extLst>
                <a:ext uri="{FF2B5EF4-FFF2-40B4-BE49-F238E27FC236}">
                  <a16:creationId xmlns:a16="http://schemas.microsoft.com/office/drawing/2014/main" id="{9C7E3523-692F-490C-A0C4-52F916076D50}"/>
                </a:ext>
              </a:extLst>
            </p:cNvPr>
            <p:cNvSpPr/>
            <p:nvPr/>
          </p:nvSpPr>
          <p:spPr>
            <a:xfrm>
              <a:off x="180429" y="273228"/>
              <a:ext cx="16544" cy="16545"/>
            </a:xfrm>
            <a:custGeom>
              <a:avLst/>
              <a:gdLst/>
              <a:ahLst/>
              <a:cxnLst>
                <a:cxn ang="0">
                  <a:pos x="wd2" y="hd2"/>
                </a:cxn>
                <a:cxn ang="5400000">
                  <a:pos x="wd2" y="hd2"/>
                </a:cxn>
                <a:cxn ang="10800000">
                  <a:pos x="wd2" y="hd2"/>
                </a:cxn>
                <a:cxn ang="16200000">
                  <a:pos x="wd2" y="hd2"/>
                </a:cxn>
              </a:cxnLst>
              <a:rect l="0" t="0" r="r" b="b"/>
              <a:pathLst>
                <a:path w="21600" h="21600" extrusionOk="0">
                  <a:moveTo>
                    <a:pt x="10758" y="0"/>
                  </a:moveTo>
                  <a:lnTo>
                    <a:pt x="13468" y="336"/>
                  </a:lnTo>
                  <a:lnTo>
                    <a:pt x="16179" y="1513"/>
                  </a:lnTo>
                  <a:lnTo>
                    <a:pt x="18551" y="3194"/>
                  </a:lnTo>
                  <a:lnTo>
                    <a:pt x="20245" y="5547"/>
                  </a:lnTo>
                  <a:lnTo>
                    <a:pt x="21261" y="8068"/>
                  </a:lnTo>
                  <a:lnTo>
                    <a:pt x="21600" y="10674"/>
                  </a:lnTo>
                  <a:lnTo>
                    <a:pt x="21261" y="13532"/>
                  </a:lnTo>
                  <a:lnTo>
                    <a:pt x="20245" y="16053"/>
                  </a:lnTo>
                  <a:lnTo>
                    <a:pt x="18551" y="18406"/>
                  </a:lnTo>
                  <a:lnTo>
                    <a:pt x="16179" y="20087"/>
                  </a:lnTo>
                  <a:lnTo>
                    <a:pt x="13468" y="21264"/>
                  </a:lnTo>
                  <a:lnTo>
                    <a:pt x="10758" y="21600"/>
                  </a:lnTo>
                  <a:lnTo>
                    <a:pt x="8132" y="21264"/>
                  </a:lnTo>
                  <a:lnTo>
                    <a:pt x="5421" y="20087"/>
                  </a:lnTo>
                  <a:lnTo>
                    <a:pt x="3219" y="18406"/>
                  </a:lnTo>
                  <a:lnTo>
                    <a:pt x="1355" y="16053"/>
                  </a:lnTo>
                  <a:lnTo>
                    <a:pt x="339" y="13532"/>
                  </a:lnTo>
                  <a:lnTo>
                    <a:pt x="0" y="10674"/>
                  </a:lnTo>
                  <a:lnTo>
                    <a:pt x="339" y="8068"/>
                  </a:lnTo>
                  <a:lnTo>
                    <a:pt x="1355" y="5547"/>
                  </a:lnTo>
                  <a:lnTo>
                    <a:pt x="3219" y="3194"/>
                  </a:lnTo>
                  <a:lnTo>
                    <a:pt x="5421" y="1513"/>
                  </a:lnTo>
                  <a:lnTo>
                    <a:pt x="8132" y="336"/>
                  </a:lnTo>
                  <a:lnTo>
                    <a:pt x="10758"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sp>
          <p:nvSpPr>
            <p:cNvPr id="27" name="Freeform 19">
              <a:extLst>
                <a:ext uri="{FF2B5EF4-FFF2-40B4-BE49-F238E27FC236}">
                  <a16:creationId xmlns:a16="http://schemas.microsoft.com/office/drawing/2014/main" id="{DAAF108A-5966-4573-8619-6FA68ED62BD4}"/>
                </a:ext>
              </a:extLst>
            </p:cNvPr>
            <p:cNvSpPr/>
            <p:nvPr/>
          </p:nvSpPr>
          <p:spPr>
            <a:xfrm>
              <a:off x="155355" y="0"/>
              <a:ext cx="181981" cy="181981"/>
            </a:xfrm>
            <a:custGeom>
              <a:avLst/>
              <a:gdLst/>
              <a:ahLst/>
              <a:cxnLst>
                <a:cxn ang="0">
                  <a:pos x="wd2" y="hd2"/>
                </a:cxn>
                <a:cxn ang="5400000">
                  <a:pos x="wd2" y="hd2"/>
                </a:cxn>
                <a:cxn ang="10800000">
                  <a:pos x="wd2" y="hd2"/>
                </a:cxn>
                <a:cxn ang="16200000">
                  <a:pos x="wd2" y="hd2"/>
                </a:cxn>
              </a:cxnLst>
              <a:rect l="0" t="0" r="r" b="b"/>
              <a:pathLst>
                <a:path w="21600" h="21600" extrusionOk="0">
                  <a:moveTo>
                    <a:pt x="10812" y="1971"/>
                  </a:moveTo>
                  <a:lnTo>
                    <a:pt x="9906" y="2017"/>
                  </a:lnTo>
                  <a:lnTo>
                    <a:pt x="9039" y="2139"/>
                  </a:lnTo>
                  <a:lnTo>
                    <a:pt x="8180" y="2369"/>
                  </a:lnTo>
                  <a:lnTo>
                    <a:pt x="7374" y="2661"/>
                  </a:lnTo>
                  <a:lnTo>
                    <a:pt x="6591" y="3044"/>
                  </a:lnTo>
                  <a:lnTo>
                    <a:pt x="5870" y="3466"/>
                  </a:lnTo>
                  <a:lnTo>
                    <a:pt x="5187" y="3987"/>
                  </a:lnTo>
                  <a:lnTo>
                    <a:pt x="4558" y="4555"/>
                  </a:lnTo>
                  <a:lnTo>
                    <a:pt x="3990" y="5183"/>
                  </a:lnTo>
                  <a:lnTo>
                    <a:pt x="3491" y="5866"/>
                  </a:lnTo>
                  <a:lnTo>
                    <a:pt x="3046" y="6587"/>
                  </a:lnTo>
                  <a:lnTo>
                    <a:pt x="2663" y="7369"/>
                  </a:lnTo>
                  <a:lnTo>
                    <a:pt x="2371" y="8174"/>
                  </a:lnTo>
                  <a:lnTo>
                    <a:pt x="2156" y="9017"/>
                  </a:lnTo>
                  <a:lnTo>
                    <a:pt x="2018" y="9907"/>
                  </a:lnTo>
                  <a:lnTo>
                    <a:pt x="1972" y="10804"/>
                  </a:lnTo>
                  <a:lnTo>
                    <a:pt x="2018" y="11709"/>
                  </a:lnTo>
                  <a:lnTo>
                    <a:pt x="2156" y="12575"/>
                  </a:lnTo>
                  <a:lnTo>
                    <a:pt x="2371" y="13419"/>
                  </a:lnTo>
                  <a:lnTo>
                    <a:pt x="2663" y="14231"/>
                  </a:lnTo>
                  <a:lnTo>
                    <a:pt x="3046" y="15006"/>
                  </a:lnTo>
                  <a:lnTo>
                    <a:pt x="3491" y="15727"/>
                  </a:lnTo>
                  <a:lnTo>
                    <a:pt x="3990" y="16417"/>
                  </a:lnTo>
                  <a:lnTo>
                    <a:pt x="4558" y="17045"/>
                  </a:lnTo>
                  <a:lnTo>
                    <a:pt x="5187" y="17605"/>
                  </a:lnTo>
                  <a:lnTo>
                    <a:pt x="5870" y="18127"/>
                  </a:lnTo>
                  <a:lnTo>
                    <a:pt x="6591" y="18571"/>
                  </a:lnTo>
                  <a:lnTo>
                    <a:pt x="7374" y="18939"/>
                  </a:lnTo>
                  <a:lnTo>
                    <a:pt x="8180" y="19246"/>
                  </a:lnTo>
                  <a:lnTo>
                    <a:pt x="9039" y="19453"/>
                  </a:lnTo>
                  <a:lnTo>
                    <a:pt x="9906" y="19591"/>
                  </a:lnTo>
                  <a:lnTo>
                    <a:pt x="10812" y="19637"/>
                  </a:lnTo>
                  <a:lnTo>
                    <a:pt x="11709" y="19591"/>
                  </a:lnTo>
                  <a:lnTo>
                    <a:pt x="12584" y="19453"/>
                  </a:lnTo>
                  <a:lnTo>
                    <a:pt x="13436" y="19246"/>
                  </a:lnTo>
                  <a:lnTo>
                    <a:pt x="14249" y="18939"/>
                  </a:lnTo>
                  <a:lnTo>
                    <a:pt x="15016" y="18571"/>
                  </a:lnTo>
                  <a:lnTo>
                    <a:pt x="15745" y="18127"/>
                  </a:lnTo>
                  <a:lnTo>
                    <a:pt x="16421" y="17605"/>
                  </a:lnTo>
                  <a:lnTo>
                    <a:pt x="17050" y="17045"/>
                  </a:lnTo>
                  <a:lnTo>
                    <a:pt x="17625" y="16417"/>
                  </a:lnTo>
                  <a:lnTo>
                    <a:pt x="18132" y="15727"/>
                  </a:lnTo>
                  <a:lnTo>
                    <a:pt x="18577" y="15006"/>
                  </a:lnTo>
                  <a:lnTo>
                    <a:pt x="18945" y="14231"/>
                  </a:lnTo>
                  <a:lnTo>
                    <a:pt x="19244" y="13419"/>
                  </a:lnTo>
                  <a:lnTo>
                    <a:pt x="19459" y="12575"/>
                  </a:lnTo>
                  <a:lnTo>
                    <a:pt x="19597" y="11709"/>
                  </a:lnTo>
                  <a:lnTo>
                    <a:pt x="19643" y="10804"/>
                  </a:lnTo>
                  <a:lnTo>
                    <a:pt x="19597" y="9907"/>
                  </a:lnTo>
                  <a:lnTo>
                    <a:pt x="19459" y="9017"/>
                  </a:lnTo>
                  <a:lnTo>
                    <a:pt x="19244" y="8174"/>
                  </a:lnTo>
                  <a:lnTo>
                    <a:pt x="18945" y="7369"/>
                  </a:lnTo>
                  <a:lnTo>
                    <a:pt x="18577" y="6587"/>
                  </a:lnTo>
                  <a:lnTo>
                    <a:pt x="18132" y="5866"/>
                  </a:lnTo>
                  <a:lnTo>
                    <a:pt x="17625" y="5183"/>
                  </a:lnTo>
                  <a:lnTo>
                    <a:pt x="17050" y="4555"/>
                  </a:lnTo>
                  <a:lnTo>
                    <a:pt x="16421" y="3987"/>
                  </a:lnTo>
                  <a:lnTo>
                    <a:pt x="15745" y="3466"/>
                  </a:lnTo>
                  <a:lnTo>
                    <a:pt x="15016" y="3044"/>
                  </a:lnTo>
                  <a:lnTo>
                    <a:pt x="14249" y="2661"/>
                  </a:lnTo>
                  <a:lnTo>
                    <a:pt x="13436" y="2369"/>
                  </a:lnTo>
                  <a:lnTo>
                    <a:pt x="12584" y="2139"/>
                  </a:lnTo>
                  <a:lnTo>
                    <a:pt x="11709" y="2017"/>
                  </a:lnTo>
                  <a:lnTo>
                    <a:pt x="10812" y="1971"/>
                  </a:lnTo>
                  <a:close/>
                  <a:moveTo>
                    <a:pt x="10812" y="0"/>
                  </a:moveTo>
                  <a:lnTo>
                    <a:pt x="11786" y="46"/>
                  </a:lnTo>
                  <a:lnTo>
                    <a:pt x="12753" y="184"/>
                  </a:lnTo>
                  <a:lnTo>
                    <a:pt x="13666" y="383"/>
                  </a:lnTo>
                  <a:lnTo>
                    <a:pt x="14571" y="675"/>
                  </a:lnTo>
                  <a:lnTo>
                    <a:pt x="15423" y="1043"/>
                  </a:lnTo>
                  <a:lnTo>
                    <a:pt x="16252" y="1480"/>
                  </a:lnTo>
                  <a:lnTo>
                    <a:pt x="17034" y="1986"/>
                  </a:lnTo>
                  <a:lnTo>
                    <a:pt x="17763" y="2553"/>
                  </a:lnTo>
                  <a:lnTo>
                    <a:pt x="18439" y="3167"/>
                  </a:lnTo>
                  <a:lnTo>
                    <a:pt x="19068" y="3849"/>
                  </a:lnTo>
                  <a:lnTo>
                    <a:pt x="19628" y="4570"/>
                  </a:lnTo>
                  <a:lnTo>
                    <a:pt x="20134" y="5352"/>
                  </a:lnTo>
                  <a:lnTo>
                    <a:pt x="20564" y="6173"/>
                  </a:lnTo>
                  <a:lnTo>
                    <a:pt x="20932" y="7031"/>
                  </a:lnTo>
                  <a:lnTo>
                    <a:pt x="21216" y="7936"/>
                  </a:lnTo>
                  <a:lnTo>
                    <a:pt x="21431" y="8864"/>
                  </a:lnTo>
                  <a:lnTo>
                    <a:pt x="21554" y="9815"/>
                  </a:lnTo>
                  <a:lnTo>
                    <a:pt x="21600" y="10804"/>
                  </a:lnTo>
                  <a:lnTo>
                    <a:pt x="21554" y="11785"/>
                  </a:lnTo>
                  <a:lnTo>
                    <a:pt x="21431" y="12728"/>
                  </a:lnTo>
                  <a:lnTo>
                    <a:pt x="21216" y="13664"/>
                  </a:lnTo>
                  <a:lnTo>
                    <a:pt x="20932" y="14569"/>
                  </a:lnTo>
                  <a:lnTo>
                    <a:pt x="20564" y="15420"/>
                  </a:lnTo>
                  <a:lnTo>
                    <a:pt x="20134" y="16248"/>
                  </a:lnTo>
                  <a:lnTo>
                    <a:pt x="19628" y="17030"/>
                  </a:lnTo>
                  <a:lnTo>
                    <a:pt x="19068" y="17743"/>
                  </a:lnTo>
                  <a:lnTo>
                    <a:pt x="18439" y="18433"/>
                  </a:lnTo>
                  <a:lnTo>
                    <a:pt x="17763" y="19062"/>
                  </a:lnTo>
                  <a:lnTo>
                    <a:pt x="17034" y="19622"/>
                  </a:lnTo>
                  <a:lnTo>
                    <a:pt x="16252" y="20112"/>
                  </a:lnTo>
                  <a:lnTo>
                    <a:pt x="15423" y="20557"/>
                  </a:lnTo>
                  <a:lnTo>
                    <a:pt x="14571" y="20925"/>
                  </a:lnTo>
                  <a:lnTo>
                    <a:pt x="13666" y="21217"/>
                  </a:lnTo>
                  <a:lnTo>
                    <a:pt x="12753" y="21431"/>
                  </a:lnTo>
                  <a:lnTo>
                    <a:pt x="11786" y="21554"/>
                  </a:lnTo>
                  <a:lnTo>
                    <a:pt x="10812" y="21600"/>
                  </a:lnTo>
                  <a:lnTo>
                    <a:pt x="9829" y="21554"/>
                  </a:lnTo>
                  <a:lnTo>
                    <a:pt x="8870" y="21431"/>
                  </a:lnTo>
                  <a:lnTo>
                    <a:pt x="7934" y="21217"/>
                  </a:lnTo>
                  <a:lnTo>
                    <a:pt x="7052" y="20925"/>
                  </a:lnTo>
                  <a:lnTo>
                    <a:pt x="6177" y="20557"/>
                  </a:lnTo>
                  <a:lnTo>
                    <a:pt x="5371" y="20112"/>
                  </a:lnTo>
                  <a:lnTo>
                    <a:pt x="4589" y="19622"/>
                  </a:lnTo>
                  <a:lnTo>
                    <a:pt x="3852" y="19062"/>
                  </a:lnTo>
                  <a:lnTo>
                    <a:pt x="3184" y="18433"/>
                  </a:lnTo>
                  <a:lnTo>
                    <a:pt x="2555" y="17743"/>
                  </a:lnTo>
                  <a:lnTo>
                    <a:pt x="1987" y="17030"/>
                  </a:lnTo>
                  <a:lnTo>
                    <a:pt x="1489" y="16248"/>
                  </a:lnTo>
                  <a:lnTo>
                    <a:pt x="1059" y="15420"/>
                  </a:lnTo>
                  <a:lnTo>
                    <a:pt x="691" y="14569"/>
                  </a:lnTo>
                  <a:lnTo>
                    <a:pt x="399" y="13664"/>
                  </a:lnTo>
                  <a:lnTo>
                    <a:pt x="184" y="12728"/>
                  </a:lnTo>
                  <a:lnTo>
                    <a:pt x="46" y="11785"/>
                  </a:lnTo>
                  <a:lnTo>
                    <a:pt x="0" y="10804"/>
                  </a:lnTo>
                  <a:lnTo>
                    <a:pt x="46" y="9815"/>
                  </a:lnTo>
                  <a:lnTo>
                    <a:pt x="184" y="8864"/>
                  </a:lnTo>
                  <a:lnTo>
                    <a:pt x="399" y="7936"/>
                  </a:lnTo>
                  <a:lnTo>
                    <a:pt x="691" y="7031"/>
                  </a:lnTo>
                  <a:lnTo>
                    <a:pt x="1059" y="6173"/>
                  </a:lnTo>
                  <a:lnTo>
                    <a:pt x="1489" y="5352"/>
                  </a:lnTo>
                  <a:lnTo>
                    <a:pt x="1987" y="4570"/>
                  </a:lnTo>
                  <a:lnTo>
                    <a:pt x="2555" y="3849"/>
                  </a:lnTo>
                  <a:lnTo>
                    <a:pt x="3184" y="3167"/>
                  </a:lnTo>
                  <a:lnTo>
                    <a:pt x="3852" y="2553"/>
                  </a:lnTo>
                  <a:lnTo>
                    <a:pt x="4589" y="1986"/>
                  </a:lnTo>
                  <a:lnTo>
                    <a:pt x="5371" y="1480"/>
                  </a:lnTo>
                  <a:lnTo>
                    <a:pt x="6177" y="1043"/>
                  </a:lnTo>
                  <a:lnTo>
                    <a:pt x="7052" y="675"/>
                  </a:lnTo>
                  <a:lnTo>
                    <a:pt x="7934" y="383"/>
                  </a:lnTo>
                  <a:lnTo>
                    <a:pt x="8870" y="184"/>
                  </a:lnTo>
                  <a:lnTo>
                    <a:pt x="9829" y="46"/>
                  </a:lnTo>
                  <a:lnTo>
                    <a:pt x="10812"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sp>
          <p:nvSpPr>
            <p:cNvPr id="28" name="Freeform 20">
              <a:extLst>
                <a:ext uri="{FF2B5EF4-FFF2-40B4-BE49-F238E27FC236}">
                  <a16:creationId xmlns:a16="http://schemas.microsoft.com/office/drawing/2014/main" id="{DDBD0EEC-C503-4C90-97B1-AF65464AB6B2}"/>
                </a:ext>
              </a:extLst>
            </p:cNvPr>
            <p:cNvSpPr/>
            <p:nvPr/>
          </p:nvSpPr>
          <p:spPr>
            <a:xfrm>
              <a:off x="-1" y="175646"/>
              <a:ext cx="422381" cy="248027"/>
            </a:xfrm>
            <a:custGeom>
              <a:avLst/>
              <a:gdLst/>
              <a:ahLst/>
              <a:cxnLst>
                <a:cxn ang="0">
                  <a:pos x="wd2" y="hd2"/>
                </a:cxn>
                <a:cxn ang="5400000">
                  <a:pos x="wd2" y="hd2"/>
                </a:cxn>
                <a:cxn ang="10800000">
                  <a:pos x="wd2" y="hd2"/>
                </a:cxn>
                <a:cxn ang="16200000">
                  <a:pos x="wd2" y="hd2"/>
                </a:cxn>
              </a:cxnLst>
              <a:rect l="0" t="0" r="r" b="b"/>
              <a:pathLst>
                <a:path w="21600" h="21600" extrusionOk="0">
                  <a:moveTo>
                    <a:pt x="3040" y="9581"/>
                  </a:moveTo>
                  <a:lnTo>
                    <a:pt x="2928" y="9604"/>
                  </a:lnTo>
                  <a:lnTo>
                    <a:pt x="2826" y="9683"/>
                  </a:lnTo>
                  <a:lnTo>
                    <a:pt x="2733" y="9795"/>
                  </a:lnTo>
                  <a:lnTo>
                    <a:pt x="1021" y="12722"/>
                  </a:lnTo>
                  <a:lnTo>
                    <a:pt x="5175" y="19861"/>
                  </a:lnTo>
                  <a:lnTo>
                    <a:pt x="6920" y="16933"/>
                  </a:lnTo>
                  <a:lnTo>
                    <a:pt x="6986" y="16776"/>
                  </a:lnTo>
                  <a:lnTo>
                    <a:pt x="7033" y="16607"/>
                  </a:lnTo>
                  <a:lnTo>
                    <a:pt x="7046" y="16427"/>
                  </a:lnTo>
                  <a:lnTo>
                    <a:pt x="7033" y="16246"/>
                  </a:lnTo>
                  <a:lnTo>
                    <a:pt x="6993" y="16066"/>
                  </a:lnTo>
                  <a:lnTo>
                    <a:pt x="6920" y="15909"/>
                  </a:lnTo>
                  <a:lnTo>
                    <a:pt x="6563" y="15306"/>
                  </a:lnTo>
                  <a:lnTo>
                    <a:pt x="6233" y="14743"/>
                  </a:lnTo>
                  <a:lnTo>
                    <a:pt x="5925" y="14214"/>
                  </a:lnTo>
                  <a:lnTo>
                    <a:pt x="5641" y="13736"/>
                  </a:lnTo>
                  <a:lnTo>
                    <a:pt x="5380" y="13285"/>
                  </a:lnTo>
                  <a:lnTo>
                    <a:pt x="4911" y="12486"/>
                  </a:lnTo>
                  <a:lnTo>
                    <a:pt x="4706" y="12143"/>
                  </a:lnTo>
                  <a:lnTo>
                    <a:pt x="4524" y="11827"/>
                  </a:lnTo>
                  <a:lnTo>
                    <a:pt x="3936" y="10825"/>
                  </a:lnTo>
                  <a:lnTo>
                    <a:pt x="3830" y="10651"/>
                  </a:lnTo>
                  <a:lnTo>
                    <a:pt x="3731" y="10482"/>
                  </a:lnTo>
                  <a:lnTo>
                    <a:pt x="3655" y="10347"/>
                  </a:lnTo>
                  <a:lnTo>
                    <a:pt x="3331" y="9795"/>
                  </a:lnTo>
                  <a:lnTo>
                    <a:pt x="3311" y="9773"/>
                  </a:lnTo>
                  <a:lnTo>
                    <a:pt x="3298" y="9750"/>
                  </a:lnTo>
                  <a:lnTo>
                    <a:pt x="3292" y="9728"/>
                  </a:lnTo>
                  <a:lnTo>
                    <a:pt x="3278" y="9716"/>
                  </a:lnTo>
                  <a:lnTo>
                    <a:pt x="3272" y="9716"/>
                  </a:lnTo>
                  <a:lnTo>
                    <a:pt x="3272" y="9705"/>
                  </a:lnTo>
                  <a:lnTo>
                    <a:pt x="3265" y="9705"/>
                  </a:lnTo>
                  <a:lnTo>
                    <a:pt x="3259" y="9694"/>
                  </a:lnTo>
                  <a:lnTo>
                    <a:pt x="3153" y="9615"/>
                  </a:lnTo>
                  <a:lnTo>
                    <a:pt x="3040" y="9581"/>
                  </a:lnTo>
                  <a:close/>
                  <a:moveTo>
                    <a:pt x="19882" y="1447"/>
                  </a:moveTo>
                  <a:lnTo>
                    <a:pt x="19723" y="1492"/>
                  </a:lnTo>
                  <a:lnTo>
                    <a:pt x="19571" y="1593"/>
                  </a:lnTo>
                  <a:lnTo>
                    <a:pt x="19435" y="1751"/>
                  </a:lnTo>
                  <a:lnTo>
                    <a:pt x="19310" y="1953"/>
                  </a:lnTo>
                  <a:lnTo>
                    <a:pt x="19303" y="1953"/>
                  </a:lnTo>
                  <a:lnTo>
                    <a:pt x="19297" y="1976"/>
                  </a:lnTo>
                  <a:lnTo>
                    <a:pt x="19257" y="2043"/>
                  </a:lnTo>
                  <a:lnTo>
                    <a:pt x="19230" y="2100"/>
                  </a:lnTo>
                  <a:lnTo>
                    <a:pt x="19191" y="2167"/>
                  </a:lnTo>
                  <a:lnTo>
                    <a:pt x="19138" y="2246"/>
                  </a:lnTo>
                  <a:lnTo>
                    <a:pt x="19078" y="2353"/>
                  </a:lnTo>
                  <a:lnTo>
                    <a:pt x="18920" y="2623"/>
                  </a:lnTo>
                  <a:lnTo>
                    <a:pt x="18821" y="2803"/>
                  </a:lnTo>
                  <a:lnTo>
                    <a:pt x="18708" y="2995"/>
                  </a:lnTo>
                  <a:lnTo>
                    <a:pt x="18586" y="3231"/>
                  </a:lnTo>
                  <a:lnTo>
                    <a:pt x="18434" y="3479"/>
                  </a:lnTo>
                  <a:lnTo>
                    <a:pt x="18269" y="3772"/>
                  </a:lnTo>
                  <a:lnTo>
                    <a:pt x="18090" y="4093"/>
                  </a:lnTo>
                  <a:lnTo>
                    <a:pt x="17885" y="4442"/>
                  </a:lnTo>
                  <a:lnTo>
                    <a:pt x="17664" y="4836"/>
                  </a:lnTo>
                  <a:lnTo>
                    <a:pt x="17419" y="5263"/>
                  </a:lnTo>
                  <a:lnTo>
                    <a:pt x="17148" y="5731"/>
                  </a:lnTo>
                  <a:lnTo>
                    <a:pt x="16861" y="6249"/>
                  </a:lnTo>
                  <a:lnTo>
                    <a:pt x="16544" y="6800"/>
                  </a:lnTo>
                  <a:lnTo>
                    <a:pt x="16557" y="7183"/>
                  </a:lnTo>
                  <a:lnTo>
                    <a:pt x="16537" y="7605"/>
                  </a:lnTo>
                  <a:lnTo>
                    <a:pt x="16484" y="8011"/>
                  </a:lnTo>
                  <a:lnTo>
                    <a:pt x="16398" y="8393"/>
                  </a:lnTo>
                  <a:lnTo>
                    <a:pt x="16279" y="8754"/>
                  </a:lnTo>
                  <a:lnTo>
                    <a:pt x="16144" y="9063"/>
                  </a:lnTo>
                  <a:lnTo>
                    <a:pt x="15972" y="9356"/>
                  </a:lnTo>
                  <a:lnTo>
                    <a:pt x="15787" y="9592"/>
                  </a:lnTo>
                  <a:lnTo>
                    <a:pt x="15575" y="9795"/>
                  </a:lnTo>
                  <a:lnTo>
                    <a:pt x="15354" y="9942"/>
                  </a:lnTo>
                  <a:lnTo>
                    <a:pt x="15116" y="10032"/>
                  </a:lnTo>
                  <a:lnTo>
                    <a:pt x="14865" y="10065"/>
                  </a:lnTo>
                  <a:lnTo>
                    <a:pt x="11415" y="10065"/>
                  </a:lnTo>
                  <a:lnTo>
                    <a:pt x="11302" y="10032"/>
                  </a:lnTo>
                  <a:lnTo>
                    <a:pt x="11206" y="9964"/>
                  </a:lnTo>
                  <a:lnTo>
                    <a:pt x="11121" y="9851"/>
                  </a:lnTo>
                  <a:lnTo>
                    <a:pt x="11054" y="9705"/>
                  </a:lnTo>
                  <a:lnTo>
                    <a:pt x="11008" y="9525"/>
                  </a:lnTo>
                  <a:lnTo>
                    <a:pt x="10995" y="9334"/>
                  </a:lnTo>
                  <a:lnTo>
                    <a:pt x="11008" y="9142"/>
                  </a:lnTo>
                  <a:lnTo>
                    <a:pt x="11054" y="8979"/>
                  </a:lnTo>
                  <a:lnTo>
                    <a:pt x="11121" y="8833"/>
                  </a:lnTo>
                  <a:lnTo>
                    <a:pt x="11206" y="8720"/>
                  </a:lnTo>
                  <a:lnTo>
                    <a:pt x="11302" y="8641"/>
                  </a:lnTo>
                  <a:lnTo>
                    <a:pt x="11415" y="8619"/>
                  </a:lnTo>
                  <a:lnTo>
                    <a:pt x="14865" y="8619"/>
                  </a:lnTo>
                  <a:lnTo>
                    <a:pt x="15037" y="8596"/>
                  </a:lnTo>
                  <a:lnTo>
                    <a:pt x="15195" y="8506"/>
                  </a:lnTo>
                  <a:lnTo>
                    <a:pt x="15341" y="8371"/>
                  </a:lnTo>
                  <a:lnTo>
                    <a:pt x="15463" y="8202"/>
                  </a:lnTo>
                  <a:lnTo>
                    <a:pt x="15562" y="7988"/>
                  </a:lnTo>
                  <a:lnTo>
                    <a:pt x="15641" y="7740"/>
                  </a:lnTo>
                  <a:lnTo>
                    <a:pt x="15694" y="7470"/>
                  </a:lnTo>
                  <a:lnTo>
                    <a:pt x="15708" y="7183"/>
                  </a:lnTo>
                  <a:lnTo>
                    <a:pt x="15694" y="6890"/>
                  </a:lnTo>
                  <a:lnTo>
                    <a:pt x="15641" y="6609"/>
                  </a:lnTo>
                  <a:lnTo>
                    <a:pt x="15562" y="6372"/>
                  </a:lnTo>
                  <a:lnTo>
                    <a:pt x="15456" y="6159"/>
                  </a:lnTo>
                  <a:lnTo>
                    <a:pt x="15334" y="5978"/>
                  </a:lnTo>
                  <a:lnTo>
                    <a:pt x="15189" y="5843"/>
                  </a:lnTo>
                  <a:lnTo>
                    <a:pt x="15037" y="5765"/>
                  </a:lnTo>
                  <a:lnTo>
                    <a:pt x="14865" y="5731"/>
                  </a:lnTo>
                  <a:lnTo>
                    <a:pt x="10066" y="5731"/>
                  </a:lnTo>
                  <a:lnTo>
                    <a:pt x="9980" y="5719"/>
                  </a:lnTo>
                  <a:lnTo>
                    <a:pt x="9894" y="5680"/>
                  </a:lnTo>
                  <a:lnTo>
                    <a:pt x="9541" y="5444"/>
                  </a:lnTo>
                  <a:lnTo>
                    <a:pt x="9171" y="5252"/>
                  </a:lnTo>
                  <a:lnTo>
                    <a:pt x="8801" y="5128"/>
                  </a:lnTo>
                  <a:lnTo>
                    <a:pt x="8421" y="5038"/>
                  </a:lnTo>
                  <a:lnTo>
                    <a:pt x="8031" y="5016"/>
                  </a:lnTo>
                  <a:lnTo>
                    <a:pt x="7624" y="5038"/>
                  </a:lnTo>
                  <a:lnTo>
                    <a:pt x="7228" y="5117"/>
                  </a:lnTo>
                  <a:lnTo>
                    <a:pt x="6847" y="5241"/>
                  </a:lnTo>
                  <a:lnTo>
                    <a:pt x="6477" y="5410"/>
                  </a:lnTo>
                  <a:lnTo>
                    <a:pt x="6124" y="5624"/>
                  </a:lnTo>
                  <a:lnTo>
                    <a:pt x="5793" y="5877"/>
                  </a:lnTo>
                  <a:lnTo>
                    <a:pt x="5476" y="6181"/>
                  </a:lnTo>
                  <a:lnTo>
                    <a:pt x="5175" y="6541"/>
                  </a:lnTo>
                  <a:lnTo>
                    <a:pt x="4898" y="6924"/>
                  </a:lnTo>
                  <a:lnTo>
                    <a:pt x="4640" y="7363"/>
                  </a:lnTo>
                  <a:lnTo>
                    <a:pt x="4405" y="7830"/>
                  </a:lnTo>
                  <a:lnTo>
                    <a:pt x="4194" y="8348"/>
                  </a:lnTo>
                  <a:lnTo>
                    <a:pt x="4002" y="8900"/>
                  </a:lnTo>
                  <a:lnTo>
                    <a:pt x="7313" y="14541"/>
                  </a:lnTo>
                  <a:lnTo>
                    <a:pt x="7670" y="13961"/>
                  </a:lnTo>
                  <a:lnTo>
                    <a:pt x="7882" y="13657"/>
                  </a:lnTo>
                  <a:lnTo>
                    <a:pt x="8103" y="13398"/>
                  </a:lnTo>
                  <a:lnTo>
                    <a:pt x="8348" y="13207"/>
                  </a:lnTo>
                  <a:lnTo>
                    <a:pt x="8606" y="13060"/>
                  </a:lnTo>
                  <a:lnTo>
                    <a:pt x="8867" y="12970"/>
                  </a:lnTo>
                  <a:lnTo>
                    <a:pt x="9138" y="12936"/>
                  </a:lnTo>
                  <a:lnTo>
                    <a:pt x="14759" y="12936"/>
                  </a:lnTo>
                  <a:lnTo>
                    <a:pt x="15090" y="12914"/>
                  </a:lnTo>
                  <a:lnTo>
                    <a:pt x="15404" y="12824"/>
                  </a:lnTo>
                  <a:lnTo>
                    <a:pt x="15714" y="12677"/>
                  </a:lnTo>
                  <a:lnTo>
                    <a:pt x="16012" y="12463"/>
                  </a:lnTo>
                  <a:lnTo>
                    <a:pt x="16293" y="12210"/>
                  </a:lnTo>
                  <a:lnTo>
                    <a:pt x="16564" y="11906"/>
                  </a:lnTo>
                  <a:lnTo>
                    <a:pt x="16808" y="11535"/>
                  </a:lnTo>
                  <a:lnTo>
                    <a:pt x="20599" y="3817"/>
                  </a:lnTo>
                  <a:lnTo>
                    <a:pt x="20698" y="3569"/>
                  </a:lnTo>
                  <a:lnTo>
                    <a:pt x="20764" y="3310"/>
                  </a:lnTo>
                  <a:lnTo>
                    <a:pt x="20797" y="3040"/>
                  </a:lnTo>
                  <a:lnTo>
                    <a:pt x="20797" y="2758"/>
                  </a:lnTo>
                  <a:lnTo>
                    <a:pt x="20771" y="2488"/>
                  </a:lnTo>
                  <a:lnTo>
                    <a:pt x="20711" y="2224"/>
                  </a:lnTo>
                  <a:lnTo>
                    <a:pt x="20618" y="1987"/>
                  </a:lnTo>
                  <a:lnTo>
                    <a:pt x="20500" y="1773"/>
                  </a:lnTo>
                  <a:lnTo>
                    <a:pt x="20361" y="1616"/>
                  </a:lnTo>
                  <a:lnTo>
                    <a:pt x="20205" y="1503"/>
                  </a:lnTo>
                  <a:lnTo>
                    <a:pt x="20047" y="1447"/>
                  </a:lnTo>
                  <a:lnTo>
                    <a:pt x="19882" y="1447"/>
                  </a:lnTo>
                  <a:close/>
                  <a:moveTo>
                    <a:pt x="20034" y="0"/>
                  </a:moveTo>
                  <a:lnTo>
                    <a:pt x="20252" y="45"/>
                  </a:lnTo>
                  <a:lnTo>
                    <a:pt x="20460" y="135"/>
                  </a:lnTo>
                  <a:lnTo>
                    <a:pt x="20665" y="270"/>
                  </a:lnTo>
                  <a:lnTo>
                    <a:pt x="20863" y="450"/>
                  </a:lnTo>
                  <a:lnTo>
                    <a:pt x="21048" y="670"/>
                  </a:lnTo>
                  <a:lnTo>
                    <a:pt x="21210" y="951"/>
                  </a:lnTo>
                  <a:lnTo>
                    <a:pt x="21349" y="1244"/>
                  </a:lnTo>
                  <a:lnTo>
                    <a:pt x="21461" y="1571"/>
                  </a:lnTo>
                  <a:lnTo>
                    <a:pt x="21547" y="1920"/>
                  </a:lnTo>
                  <a:lnTo>
                    <a:pt x="21600" y="2224"/>
                  </a:lnTo>
                  <a:lnTo>
                    <a:pt x="21600" y="3524"/>
                  </a:lnTo>
                  <a:lnTo>
                    <a:pt x="21567" y="3738"/>
                  </a:lnTo>
                  <a:lnTo>
                    <a:pt x="21488" y="4081"/>
                  </a:lnTo>
                  <a:lnTo>
                    <a:pt x="21382" y="4419"/>
                  </a:lnTo>
                  <a:lnTo>
                    <a:pt x="21243" y="4734"/>
                  </a:lnTo>
                  <a:lnTo>
                    <a:pt x="20889" y="5466"/>
                  </a:lnTo>
                  <a:lnTo>
                    <a:pt x="20552" y="6147"/>
                  </a:lnTo>
                  <a:lnTo>
                    <a:pt x="20245" y="6789"/>
                  </a:lnTo>
                  <a:lnTo>
                    <a:pt x="19954" y="7375"/>
                  </a:lnTo>
                  <a:lnTo>
                    <a:pt x="19683" y="7921"/>
                  </a:lnTo>
                  <a:lnTo>
                    <a:pt x="19435" y="8438"/>
                  </a:lnTo>
                  <a:lnTo>
                    <a:pt x="19204" y="8911"/>
                  </a:lnTo>
                  <a:lnTo>
                    <a:pt x="18993" y="9334"/>
                  </a:lnTo>
                  <a:lnTo>
                    <a:pt x="18794" y="9728"/>
                  </a:lnTo>
                  <a:lnTo>
                    <a:pt x="18619" y="10099"/>
                  </a:lnTo>
                  <a:lnTo>
                    <a:pt x="18460" y="10426"/>
                  </a:lnTo>
                  <a:lnTo>
                    <a:pt x="18308" y="10730"/>
                  </a:lnTo>
                  <a:lnTo>
                    <a:pt x="18176" y="10994"/>
                  </a:lnTo>
                  <a:lnTo>
                    <a:pt x="18057" y="11231"/>
                  </a:lnTo>
                  <a:lnTo>
                    <a:pt x="17952" y="11445"/>
                  </a:lnTo>
                  <a:lnTo>
                    <a:pt x="17859" y="11636"/>
                  </a:lnTo>
                  <a:lnTo>
                    <a:pt x="17783" y="11805"/>
                  </a:lnTo>
                  <a:lnTo>
                    <a:pt x="17710" y="11951"/>
                  </a:lnTo>
                  <a:lnTo>
                    <a:pt x="17651" y="12075"/>
                  </a:lnTo>
                  <a:lnTo>
                    <a:pt x="17598" y="12176"/>
                  </a:lnTo>
                  <a:lnTo>
                    <a:pt x="17552" y="12266"/>
                  </a:lnTo>
                  <a:lnTo>
                    <a:pt x="17519" y="12345"/>
                  </a:lnTo>
                  <a:lnTo>
                    <a:pt x="17492" y="12402"/>
                  </a:lnTo>
                  <a:lnTo>
                    <a:pt x="17466" y="12441"/>
                  </a:lnTo>
                  <a:lnTo>
                    <a:pt x="17453" y="12475"/>
                  </a:lnTo>
                  <a:lnTo>
                    <a:pt x="17426" y="12520"/>
                  </a:lnTo>
                  <a:lnTo>
                    <a:pt x="17426" y="12531"/>
                  </a:lnTo>
                  <a:lnTo>
                    <a:pt x="17419" y="12531"/>
                  </a:lnTo>
                  <a:lnTo>
                    <a:pt x="17419" y="12542"/>
                  </a:lnTo>
                  <a:lnTo>
                    <a:pt x="17413" y="12542"/>
                  </a:lnTo>
                  <a:lnTo>
                    <a:pt x="17135" y="12959"/>
                  </a:lnTo>
                  <a:lnTo>
                    <a:pt x="16841" y="13330"/>
                  </a:lnTo>
                  <a:lnTo>
                    <a:pt x="16524" y="13646"/>
                  </a:lnTo>
                  <a:lnTo>
                    <a:pt x="16197" y="13916"/>
                  </a:lnTo>
                  <a:lnTo>
                    <a:pt x="15846" y="14113"/>
                  </a:lnTo>
                  <a:lnTo>
                    <a:pt x="15496" y="14259"/>
                  </a:lnTo>
                  <a:lnTo>
                    <a:pt x="15129" y="14349"/>
                  </a:lnTo>
                  <a:lnTo>
                    <a:pt x="14759" y="14383"/>
                  </a:lnTo>
                  <a:lnTo>
                    <a:pt x="9138" y="14383"/>
                  </a:lnTo>
                  <a:lnTo>
                    <a:pt x="8946" y="14406"/>
                  </a:lnTo>
                  <a:lnTo>
                    <a:pt x="8754" y="14484"/>
                  </a:lnTo>
                  <a:lnTo>
                    <a:pt x="8579" y="14608"/>
                  </a:lnTo>
                  <a:lnTo>
                    <a:pt x="8407" y="14777"/>
                  </a:lnTo>
                  <a:lnTo>
                    <a:pt x="8262" y="14991"/>
                  </a:lnTo>
                  <a:lnTo>
                    <a:pt x="7822" y="15723"/>
                  </a:lnTo>
                  <a:lnTo>
                    <a:pt x="7869" y="16044"/>
                  </a:lnTo>
                  <a:lnTo>
                    <a:pt x="7885" y="16393"/>
                  </a:lnTo>
                  <a:lnTo>
                    <a:pt x="7875" y="16731"/>
                  </a:lnTo>
                  <a:lnTo>
                    <a:pt x="7829" y="17068"/>
                  </a:lnTo>
                  <a:lnTo>
                    <a:pt x="7756" y="17384"/>
                  </a:lnTo>
                  <a:lnTo>
                    <a:pt x="7651" y="17682"/>
                  </a:lnTo>
                  <a:lnTo>
                    <a:pt x="7518" y="17952"/>
                  </a:lnTo>
                  <a:lnTo>
                    <a:pt x="5469" y="21397"/>
                  </a:lnTo>
                  <a:lnTo>
                    <a:pt x="5380" y="21510"/>
                  </a:lnTo>
                  <a:lnTo>
                    <a:pt x="5274" y="21577"/>
                  </a:lnTo>
                  <a:lnTo>
                    <a:pt x="5169" y="21600"/>
                  </a:lnTo>
                  <a:lnTo>
                    <a:pt x="5063" y="21577"/>
                  </a:lnTo>
                  <a:lnTo>
                    <a:pt x="4964" y="21499"/>
                  </a:lnTo>
                  <a:lnTo>
                    <a:pt x="4871" y="21386"/>
                  </a:lnTo>
                  <a:lnTo>
                    <a:pt x="126" y="13229"/>
                  </a:lnTo>
                  <a:lnTo>
                    <a:pt x="59" y="13083"/>
                  </a:lnTo>
                  <a:lnTo>
                    <a:pt x="13" y="12903"/>
                  </a:lnTo>
                  <a:lnTo>
                    <a:pt x="0" y="12722"/>
                  </a:lnTo>
                  <a:lnTo>
                    <a:pt x="13" y="12542"/>
                  </a:lnTo>
                  <a:lnTo>
                    <a:pt x="59" y="12379"/>
                  </a:lnTo>
                  <a:lnTo>
                    <a:pt x="126" y="12221"/>
                  </a:lnTo>
                  <a:lnTo>
                    <a:pt x="2132" y="8776"/>
                  </a:lnTo>
                  <a:lnTo>
                    <a:pt x="2297" y="8551"/>
                  </a:lnTo>
                  <a:lnTo>
                    <a:pt x="2475" y="8371"/>
                  </a:lnTo>
                  <a:lnTo>
                    <a:pt x="2667" y="8236"/>
                  </a:lnTo>
                  <a:lnTo>
                    <a:pt x="2865" y="8168"/>
                  </a:lnTo>
                  <a:lnTo>
                    <a:pt x="3067" y="8146"/>
                  </a:lnTo>
                  <a:lnTo>
                    <a:pt x="3265" y="8180"/>
                  </a:lnTo>
                  <a:lnTo>
                    <a:pt x="3483" y="7560"/>
                  </a:lnTo>
                  <a:lnTo>
                    <a:pt x="3728" y="6980"/>
                  </a:lnTo>
                  <a:lnTo>
                    <a:pt x="3989" y="6451"/>
                  </a:lnTo>
                  <a:lnTo>
                    <a:pt x="4273" y="5956"/>
                  </a:lnTo>
                  <a:lnTo>
                    <a:pt x="4574" y="5511"/>
                  </a:lnTo>
                  <a:lnTo>
                    <a:pt x="4904" y="5106"/>
                  </a:lnTo>
                  <a:lnTo>
                    <a:pt x="5248" y="4757"/>
                  </a:lnTo>
                  <a:lnTo>
                    <a:pt x="5602" y="4442"/>
                  </a:lnTo>
                  <a:lnTo>
                    <a:pt x="5978" y="4183"/>
                  </a:lnTo>
                  <a:lnTo>
                    <a:pt x="6365" y="3963"/>
                  </a:lnTo>
                  <a:lnTo>
                    <a:pt x="6768" y="3794"/>
                  </a:lnTo>
                  <a:lnTo>
                    <a:pt x="7175" y="3670"/>
                  </a:lnTo>
                  <a:lnTo>
                    <a:pt x="7604" y="3603"/>
                  </a:lnTo>
                  <a:lnTo>
                    <a:pt x="8031" y="3580"/>
                  </a:lnTo>
                  <a:lnTo>
                    <a:pt x="8473" y="3603"/>
                  </a:lnTo>
                  <a:lnTo>
                    <a:pt x="8900" y="3693"/>
                  </a:lnTo>
                  <a:lnTo>
                    <a:pt x="9329" y="3839"/>
                  </a:lnTo>
                  <a:lnTo>
                    <a:pt x="9742" y="4036"/>
                  </a:lnTo>
                  <a:lnTo>
                    <a:pt x="10152" y="4295"/>
                  </a:lnTo>
                  <a:lnTo>
                    <a:pt x="14865" y="4295"/>
                  </a:lnTo>
                  <a:lnTo>
                    <a:pt x="15123" y="4329"/>
                  </a:lnTo>
                  <a:lnTo>
                    <a:pt x="15364" y="4430"/>
                  </a:lnTo>
                  <a:lnTo>
                    <a:pt x="15595" y="4588"/>
                  </a:lnTo>
                  <a:lnTo>
                    <a:pt x="15813" y="4802"/>
                  </a:lnTo>
                  <a:lnTo>
                    <a:pt x="16012" y="5061"/>
                  </a:lnTo>
                  <a:lnTo>
                    <a:pt x="16183" y="5365"/>
                  </a:lnTo>
                  <a:lnTo>
                    <a:pt x="18679" y="996"/>
                  </a:lnTo>
                  <a:lnTo>
                    <a:pt x="18834" y="715"/>
                  </a:lnTo>
                  <a:lnTo>
                    <a:pt x="19012" y="495"/>
                  </a:lnTo>
                  <a:lnTo>
                    <a:pt x="19197" y="304"/>
                  </a:lnTo>
                  <a:lnTo>
                    <a:pt x="19402" y="158"/>
                  </a:lnTo>
                  <a:lnTo>
                    <a:pt x="19604" y="56"/>
                  </a:lnTo>
                  <a:lnTo>
                    <a:pt x="19822" y="11"/>
                  </a:lnTo>
                  <a:lnTo>
                    <a:pt x="20034"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sp>
          <p:nvSpPr>
            <p:cNvPr id="29" name="Freeform 21">
              <a:extLst>
                <a:ext uri="{FF2B5EF4-FFF2-40B4-BE49-F238E27FC236}">
                  <a16:creationId xmlns:a16="http://schemas.microsoft.com/office/drawing/2014/main" id="{241CF116-BB78-4A2D-AF72-A185976307C4}"/>
                </a:ext>
              </a:extLst>
            </p:cNvPr>
            <p:cNvSpPr/>
            <p:nvPr/>
          </p:nvSpPr>
          <p:spPr>
            <a:xfrm>
              <a:off x="219461" y="33087"/>
              <a:ext cx="50149" cy="115806"/>
            </a:xfrm>
            <a:custGeom>
              <a:avLst/>
              <a:gdLst/>
              <a:ahLst/>
              <a:cxnLst>
                <a:cxn ang="0">
                  <a:pos x="wd2" y="hd2"/>
                </a:cxn>
                <a:cxn ang="5400000">
                  <a:pos x="wd2" y="hd2"/>
                </a:cxn>
                <a:cxn ang="10800000">
                  <a:pos x="wd2" y="hd2"/>
                </a:cxn>
                <a:cxn ang="16200000">
                  <a:pos x="wd2" y="hd2"/>
                </a:cxn>
              </a:cxnLst>
              <a:rect l="0" t="0" r="r" b="b"/>
              <a:pathLst>
                <a:path w="21600" h="21600" extrusionOk="0">
                  <a:moveTo>
                    <a:pt x="10898" y="0"/>
                  </a:moveTo>
                  <a:lnTo>
                    <a:pt x="11845" y="48"/>
                  </a:lnTo>
                  <a:lnTo>
                    <a:pt x="12681" y="217"/>
                  </a:lnTo>
                  <a:lnTo>
                    <a:pt x="13406" y="458"/>
                  </a:lnTo>
                  <a:lnTo>
                    <a:pt x="13935" y="771"/>
                  </a:lnTo>
                  <a:lnTo>
                    <a:pt x="14326" y="1133"/>
                  </a:lnTo>
                  <a:lnTo>
                    <a:pt x="14437" y="1543"/>
                  </a:lnTo>
                  <a:lnTo>
                    <a:pt x="14437" y="3339"/>
                  </a:lnTo>
                  <a:lnTo>
                    <a:pt x="15719" y="3556"/>
                  </a:lnTo>
                  <a:lnTo>
                    <a:pt x="17001" y="3845"/>
                  </a:lnTo>
                  <a:lnTo>
                    <a:pt x="18339" y="4255"/>
                  </a:lnTo>
                  <a:lnTo>
                    <a:pt x="19733" y="4761"/>
                  </a:lnTo>
                  <a:lnTo>
                    <a:pt x="20290" y="5099"/>
                  </a:lnTo>
                  <a:lnTo>
                    <a:pt x="20680" y="5460"/>
                  </a:lnTo>
                  <a:lnTo>
                    <a:pt x="20792" y="5846"/>
                  </a:lnTo>
                  <a:lnTo>
                    <a:pt x="20736" y="6256"/>
                  </a:lnTo>
                  <a:lnTo>
                    <a:pt x="20402" y="6605"/>
                  </a:lnTo>
                  <a:lnTo>
                    <a:pt x="19788" y="6943"/>
                  </a:lnTo>
                  <a:lnTo>
                    <a:pt x="19064" y="7208"/>
                  </a:lnTo>
                  <a:lnTo>
                    <a:pt x="18172" y="7353"/>
                  </a:lnTo>
                  <a:lnTo>
                    <a:pt x="17280" y="7425"/>
                  </a:lnTo>
                  <a:lnTo>
                    <a:pt x="16388" y="7377"/>
                  </a:lnTo>
                  <a:lnTo>
                    <a:pt x="15496" y="7232"/>
                  </a:lnTo>
                  <a:lnTo>
                    <a:pt x="14716" y="6991"/>
                  </a:lnTo>
                  <a:lnTo>
                    <a:pt x="13796" y="6629"/>
                  </a:lnTo>
                  <a:lnTo>
                    <a:pt x="12849" y="6364"/>
                  </a:lnTo>
                  <a:lnTo>
                    <a:pt x="11845" y="6232"/>
                  </a:lnTo>
                  <a:lnTo>
                    <a:pt x="10898" y="6183"/>
                  </a:lnTo>
                  <a:lnTo>
                    <a:pt x="9950" y="6232"/>
                  </a:lnTo>
                  <a:lnTo>
                    <a:pt x="9114" y="6388"/>
                  </a:lnTo>
                  <a:lnTo>
                    <a:pt x="8389" y="6629"/>
                  </a:lnTo>
                  <a:lnTo>
                    <a:pt x="7832" y="6943"/>
                  </a:lnTo>
                  <a:lnTo>
                    <a:pt x="7442" y="7304"/>
                  </a:lnTo>
                  <a:lnTo>
                    <a:pt x="7330" y="7714"/>
                  </a:lnTo>
                  <a:lnTo>
                    <a:pt x="7442" y="8124"/>
                  </a:lnTo>
                  <a:lnTo>
                    <a:pt x="7832" y="8510"/>
                  </a:lnTo>
                  <a:lnTo>
                    <a:pt x="8389" y="8823"/>
                  </a:lnTo>
                  <a:lnTo>
                    <a:pt x="9114" y="9064"/>
                  </a:lnTo>
                  <a:lnTo>
                    <a:pt x="9950" y="9209"/>
                  </a:lnTo>
                  <a:lnTo>
                    <a:pt x="10898" y="9257"/>
                  </a:lnTo>
                  <a:lnTo>
                    <a:pt x="12849" y="9329"/>
                  </a:lnTo>
                  <a:lnTo>
                    <a:pt x="14604" y="9546"/>
                  </a:lnTo>
                  <a:lnTo>
                    <a:pt x="16277" y="9908"/>
                  </a:lnTo>
                  <a:lnTo>
                    <a:pt x="17782" y="10354"/>
                  </a:lnTo>
                  <a:lnTo>
                    <a:pt x="19064" y="10908"/>
                  </a:lnTo>
                  <a:lnTo>
                    <a:pt x="20123" y="11559"/>
                  </a:lnTo>
                  <a:lnTo>
                    <a:pt x="20931" y="12283"/>
                  </a:lnTo>
                  <a:lnTo>
                    <a:pt x="21433" y="13054"/>
                  </a:lnTo>
                  <a:lnTo>
                    <a:pt x="21600" y="13886"/>
                  </a:lnTo>
                  <a:lnTo>
                    <a:pt x="21433" y="14633"/>
                  </a:lnTo>
                  <a:lnTo>
                    <a:pt x="21043" y="15332"/>
                  </a:lnTo>
                  <a:lnTo>
                    <a:pt x="20457" y="15983"/>
                  </a:lnTo>
                  <a:lnTo>
                    <a:pt x="19565" y="16586"/>
                  </a:lnTo>
                  <a:lnTo>
                    <a:pt x="18562" y="17140"/>
                  </a:lnTo>
                  <a:lnTo>
                    <a:pt x="17336" y="17586"/>
                  </a:lnTo>
                  <a:lnTo>
                    <a:pt x="15942" y="17972"/>
                  </a:lnTo>
                  <a:lnTo>
                    <a:pt x="14437" y="18261"/>
                  </a:lnTo>
                  <a:lnTo>
                    <a:pt x="14437" y="20069"/>
                  </a:lnTo>
                  <a:lnTo>
                    <a:pt x="14326" y="20479"/>
                  </a:lnTo>
                  <a:lnTo>
                    <a:pt x="13935" y="20829"/>
                  </a:lnTo>
                  <a:lnTo>
                    <a:pt x="13406" y="21142"/>
                  </a:lnTo>
                  <a:lnTo>
                    <a:pt x="12681" y="21383"/>
                  </a:lnTo>
                  <a:lnTo>
                    <a:pt x="11845" y="21552"/>
                  </a:lnTo>
                  <a:lnTo>
                    <a:pt x="10898" y="21600"/>
                  </a:lnTo>
                  <a:lnTo>
                    <a:pt x="9950" y="21552"/>
                  </a:lnTo>
                  <a:lnTo>
                    <a:pt x="9114" y="21383"/>
                  </a:lnTo>
                  <a:lnTo>
                    <a:pt x="8389" y="21142"/>
                  </a:lnTo>
                  <a:lnTo>
                    <a:pt x="7832" y="20829"/>
                  </a:lnTo>
                  <a:lnTo>
                    <a:pt x="7442" y="20479"/>
                  </a:lnTo>
                  <a:lnTo>
                    <a:pt x="7330" y="20069"/>
                  </a:lnTo>
                  <a:lnTo>
                    <a:pt x="7330" y="18261"/>
                  </a:lnTo>
                  <a:lnTo>
                    <a:pt x="5574" y="17948"/>
                  </a:lnTo>
                  <a:lnTo>
                    <a:pt x="3902" y="17490"/>
                  </a:lnTo>
                  <a:lnTo>
                    <a:pt x="2285" y="16947"/>
                  </a:lnTo>
                  <a:lnTo>
                    <a:pt x="780" y="16248"/>
                  </a:lnTo>
                  <a:lnTo>
                    <a:pt x="279" y="15911"/>
                  </a:lnTo>
                  <a:lnTo>
                    <a:pt x="0" y="15525"/>
                  </a:lnTo>
                  <a:lnTo>
                    <a:pt x="0" y="15115"/>
                  </a:lnTo>
                  <a:lnTo>
                    <a:pt x="167" y="14729"/>
                  </a:lnTo>
                  <a:lnTo>
                    <a:pt x="613" y="14392"/>
                  </a:lnTo>
                  <a:lnTo>
                    <a:pt x="1226" y="14079"/>
                  </a:lnTo>
                  <a:lnTo>
                    <a:pt x="2062" y="13862"/>
                  </a:lnTo>
                  <a:lnTo>
                    <a:pt x="2954" y="13741"/>
                  </a:lnTo>
                  <a:lnTo>
                    <a:pt x="3846" y="13717"/>
                  </a:lnTo>
                  <a:lnTo>
                    <a:pt x="4738" y="13789"/>
                  </a:lnTo>
                  <a:lnTo>
                    <a:pt x="5574" y="13982"/>
                  </a:lnTo>
                  <a:lnTo>
                    <a:pt x="6299" y="14271"/>
                  </a:lnTo>
                  <a:lnTo>
                    <a:pt x="7386" y="14754"/>
                  </a:lnTo>
                  <a:lnTo>
                    <a:pt x="8556" y="15139"/>
                  </a:lnTo>
                  <a:lnTo>
                    <a:pt x="9727" y="15356"/>
                  </a:lnTo>
                  <a:lnTo>
                    <a:pt x="10898" y="15429"/>
                  </a:lnTo>
                  <a:lnTo>
                    <a:pt x="11845" y="15380"/>
                  </a:lnTo>
                  <a:lnTo>
                    <a:pt x="12681" y="15212"/>
                  </a:lnTo>
                  <a:lnTo>
                    <a:pt x="13406" y="14971"/>
                  </a:lnTo>
                  <a:lnTo>
                    <a:pt x="13935" y="14657"/>
                  </a:lnTo>
                  <a:lnTo>
                    <a:pt x="14326" y="14296"/>
                  </a:lnTo>
                  <a:lnTo>
                    <a:pt x="14437" y="13886"/>
                  </a:lnTo>
                  <a:lnTo>
                    <a:pt x="14326" y="13488"/>
                  </a:lnTo>
                  <a:lnTo>
                    <a:pt x="13935" y="13126"/>
                  </a:lnTo>
                  <a:lnTo>
                    <a:pt x="13406" y="12813"/>
                  </a:lnTo>
                  <a:lnTo>
                    <a:pt x="12681" y="12572"/>
                  </a:lnTo>
                  <a:lnTo>
                    <a:pt x="11845" y="12403"/>
                  </a:lnTo>
                  <a:lnTo>
                    <a:pt x="10898" y="12355"/>
                  </a:lnTo>
                  <a:lnTo>
                    <a:pt x="8947" y="12283"/>
                  </a:lnTo>
                  <a:lnTo>
                    <a:pt x="7163" y="12066"/>
                  </a:lnTo>
                  <a:lnTo>
                    <a:pt x="5518" y="11704"/>
                  </a:lnTo>
                  <a:lnTo>
                    <a:pt x="4013" y="11246"/>
                  </a:lnTo>
                  <a:lnTo>
                    <a:pt x="2731" y="10692"/>
                  </a:lnTo>
                  <a:lnTo>
                    <a:pt x="1672" y="10041"/>
                  </a:lnTo>
                  <a:lnTo>
                    <a:pt x="836" y="9329"/>
                  </a:lnTo>
                  <a:lnTo>
                    <a:pt x="334" y="8558"/>
                  </a:lnTo>
                  <a:lnTo>
                    <a:pt x="167" y="7714"/>
                  </a:lnTo>
                  <a:lnTo>
                    <a:pt x="334" y="6967"/>
                  </a:lnTo>
                  <a:lnTo>
                    <a:pt x="725" y="6280"/>
                  </a:lnTo>
                  <a:lnTo>
                    <a:pt x="1338" y="5629"/>
                  </a:lnTo>
                  <a:lnTo>
                    <a:pt x="2230" y="5026"/>
                  </a:lnTo>
                  <a:lnTo>
                    <a:pt x="3233" y="4496"/>
                  </a:lnTo>
                  <a:lnTo>
                    <a:pt x="4459" y="4014"/>
                  </a:lnTo>
                  <a:lnTo>
                    <a:pt x="5853" y="3652"/>
                  </a:lnTo>
                  <a:lnTo>
                    <a:pt x="7330" y="3363"/>
                  </a:lnTo>
                  <a:lnTo>
                    <a:pt x="7330" y="1543"/>
                  </a:lnTo>
                  <a:lnTo>
                    <a:pt x="7442" y="1133"/>
                  </a:lnTo>
                  <a:lnTo>
                    <a:pt x="7832" y="771"/>
                  </a:lnTo>
                  <a:lnTo>
                    <a:pt x="8389" y="458"/>
                  </a:lnTo>
                  <a:lnTo>
                    <a:pt x="9114" y="217"/>
                  </a:lnTo>
                  <a:lnTo>
                    <a:pt x="9950" y="48"/>
                  </a:lnTo>
                  <a:lnTo>
                    <a:pt x="10898" y="0"/>
                  </a:lnTo>
                  <a:close/>
                </a:path>
              </a:pathLst>
            </a:custGeom>
            <a:solidFill>
              <a:srgbClr val="FFFFFF"/>
            </a:solidFill>
            <a:ln w="3175" cap="flat">
              <a:solidFill>
                <a:srgbClr val="FFFFFF"/>
              </a:solidFill>
              <a:prstDash val="solid"/>
              <a:round/>
            </a:ln>
            <a:effectLst/>
          </p:spPr>
          <p:txBody>
            <a:bodyPr wrap="square" lIns="45719" tIns="45719" rIns="45719" bIns="45719" numCol="1" anchor="t">
              <a:noAutofit/>
            </a:bodyPr>
            <a:lstStyle/>
            <a:p>
              <a:pPr>
                <a:defRPr>
                  <a:latin typeface="PFBeauSansPro-Light"/>
                  <a:ea typeface="PFBeauSansPro-Light"/>
                  <a:cs typeface="PFBeauSansPro-Light"/>
                  <a:sym typeface="PFBeauSansPro-Light"/>
                </a:defRPr>
              </a:pPr>
              <a:endParaRPr/>
            </a:p>
          </p:txBody>
        </p:sp>
      </p:grpSp>
    </p:spTree>
    <p:extLst>
      <p:ext uri="{BB962C8B-B14F-4D97-AF65-F5344CB8AC3E}">
        <p14:creationId xmlns:p14="http://schemas.microsoft.com/office/powerpoint/2010/main" val="1000438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AC0E09-8C28-43E2-BBC6-E2581F1B4356}"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C054E-A0A4-4670-9B45-860DEBD60180}" type="slidenum">
              <a:rPr lang="en-US" smtClean="0"/>
              <a:t>‹#›</a:t>
            </a:fld>
            <a:endParaRPr lang="en-US"/>
          </a:p>
        </p:txBody>
      </p:sp>
    </p:spTree>
    <p:extLst>
      <p:ext uri="{BB962C8B-B14F-4D97-AF65-F5344CB8AC3E}">
        <p14:creationId xmlns:p14="http://schemas.microsoft.com/office/powerpoint/2010/main" val="2021401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AC0E09-8C28-43E2-BBC6-E2581F1B4356}"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C054E-A0A4-4670-9B45-860DEBD60180}" type="slidenum">
              <a:rPr lang="en-US" smtClean="0"/>
              <a:t>‹#›</a:t>
            </a:fld>
            <a:endParaRPr lang="en-US"/>
          </a:p>
        </p:txBody>
      </p:sp>
    </p:spTree>
    <p:extLst>
      <p:ext uri="{BB962C8B-B14F-4D97-AF65-F5344CB8AC3E}">
        <p14:creationId xmlns:p14="http://schemas.microsoft.com/office/powerpoint/2010/main" val="889409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2.pn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887561-76BE-49BA-B849-0F0D0382C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C0E09-8C28-43E2-BBC6-E2581F1B4356}" type="datetimeFigureOut">
              <a:rPr lang="en-US" smtClean="0"/>
              <a:t>9/29/2025</a:t>
            </a:fld>
            <a:endParaRPr lang="en-US"/>
          </a:p>
        </p:txBody>
      </p:sp>
      <p:sp>
        <p:nvSpPr>
          <p:cNvPr id="5" name="Footer Placeholder 4">
            <a:extLst>
              <a:ext uri="{FF2B5EF4-FFF2-40B4-BE49-F238E27FC236}">
                <a16:creationId xmlns:a16="http://schemas.microsoft.com/office/drawing/2014/main" id="{1757664A-22BE-44C4-9C3F-9CFAE236F2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6C705F-3963-4164-B87D-8C78718CFC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C054E-A0A4-4670-9B45-860DEBD60180}" type="slidenum">
              <a:rPr lang="en-US" smtClean="0"/>
              <a:t>‹#›</a:t>
            </a:fld>
            <a:endParaRPr lang="en-US"/>
          </a:p>
        </p:txBody>
      </p:sp>
      <p:pic>
        <p:nvPicPr>
          <p:cNvPr id="8" name="Picture 4" descr="Picture 4">
            <a:extLst>
              <a:ext uri="{FF2B5EF4-FFF2-40B4-BE49-F238E27FC236}">
                <a16:creationId xmlns:a16="http://schemas.microsoft.com/office/drawing/2014/main" id="{7DBE53CE-26B1-4E95-9777-BCEBE88DF185}"/>
              </a:ext>
            </a:extLst>
          </p:cNvPr>
          <p:cNvPicPr>
            <a:picLocks noChangeAspect="1"/>
          </p:cNvPicPr>
          <p:nvPr userDrawn="1"/>
        </p:nvPicPr>
        <p:blipFill>
          <a:blip r:embed="rId7"/>
          <a:stretch>
            <a:fillRect/>
          </a:stretch>
        </p:blipFill>
        <p:spPr>
          <a:xfrm>
            <a:off x="-2" y="6284969"/>
            <a:ext cx="12192004" cy="607757"/>
          </a:xfrm>
          <a:prstGeom prst="rect">
            <a:avLst/>
          </a:prstGeom>
          <a:ln w="12700">
            <a:miter lim="400000"/>
          </a:ln>
        </p:spPr>
      </p:pic>
      <p:pic>
        <p:nvPicPr>
          <p:cNvPr id="9" name="Picture 5" descr="Picture 5">
            <a:extLst>
              <a:ext uri="{FF2B5EF4-FFF2-40B4-BE49-F238E27FC236}">
                <a16:creationId xmlns:a16="http://schemas.microsoft.com/office/drawing/2014/main" id="{B3813C86-AA33-42B8-8573-F6359B44297F}"/>
              </a:ext>
            </a:extLst>
          </p:cNvPr>
          <p:cNvPicPr>
            <a:picLocks noChangeAspect="1"/>
          </p:cNvPicPr>
          <p:nvPr userDrawn="1"/>
        </p:nvPicPr>
        <p:blipFill>
          <a:blip r:embed="rId8"/>
          <a:stretch>
            <a:fillRect/>
          </a:stretch>
        </p:blipFill>
        <p:spPr>
          <a:xfrm>
            <a:off x="10856845" y="6468052"/>
            <a:ext cx="1097063" cy="241594"/>
          </a:xfrm>
          <a:prstGeom prst="rect">
            <a:avLst/>
          </a:prstGeom>
          <a:ln w="12700">
            <a:miter lim="400000"/>
          </a:ln>
        </p:spPr>
      </p:pic>
    </p:spTree>
    <p:extLst>
      <p:ext uri="{BB962C8B-B14F-4D97-AF65-F5344CB8AC3E}">
        <p14:creationId xmlns:p14="http://schemas.microsoft.com/office/powerpoint/2010/main" val="168777142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80" r:id="rId3"/>
    <p:sldLayoutId id="2147483675" r:id="rId4"/>
    <p:sldLayoutId id="214748368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C0E09-8C28-43E2-BBC6-E2581F1B4356}" type="datetimeFigureOut">
              <a:rPr lang="en-US" smtClean="0"/>
              <a:t>9/29/2025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C054E-A0A4-4670-9B45-860DEBD60180}" type="slidenum">
              <a:rPr lang="en-US" smtClean="0"/>
              <a:t>‹#›</a:t>
            </a:fld>
            <a:endParaRPr lang="en-US"/>
          </a:p>
        </p:txBody>
      </p:sp>
      <p:pic>
        <p:nvPicPr>
          <p:cNvPr id="7" name="Picture 4" descr="Picture 4">
            <a:extLst>
              <a:ext uri="{FF2B5EF4-FFF2-40B4-BE49-F238E27FC236}">
                <a16:creationId xmlns:a16="http://schemas.microsoft.com/office/drawing/2014/main" id="{7DBE53CE-26B1-4E95-9777-BCEBE88DF185}"/>
              </a:ext>
            </a:extLst>
          </p:cNvPr>
          <p:cNvPicPr>
            <a:picLocks noChangeAspect="1"/>
          </p:cNvPicPr>
          <p:nvPr userDrawn="1"/>
        </p:nvPicPr>
        <p:blipFill>
          <a:blip r:embed="rId14"/>
          <a:stretch>
            <a:fillRect/>
          </a:stretch>
        </p:blipFill>
        <p:spPr>
          <a:xfrm>
            <a:off x="-2" y="6284969"/>
            <a:ext cx="12192004" cy="607757"/>
          </a:xfrm>
          <a:prstGeom prst="rect">
            <a:avLst/>
          </a:prstGeom>
          <a:ln w="12700">
            <a:miter lim="400000"/>
          </a:ln>
        </p:spPr>
      </p:pic>
      <p:pic>
        <p:nvPicPr>
          <p:cNvPr id="8" name="Picture 5" descr="Picture 5">
            <a:extLst>
              <a:ext uri="{FF2B5EF4-FFF2-40B4-BE49-F238E27FC236}">
                <a16:creationId xmlns:a16="http://schemas.microsoft.com/office/drawing/2014/main" id="{B3813C86-AA33-42B8-8573-F6359B44297F}"/>
              </a:ext>
            </a:extLst>
          </p:cNvPr>
          <p:cNvPicPr>
            <a:picLocks noChangeAspect="1"/>
          </p:cNvPicPr>
          <p:nvPr userDrawn="1"/>
        </p:nvPicPr>
        <p:blipFill>
          <a:blip r:embed="rId15"/>
          <a:stretch>
            <a:fillRect/>
          </a:stretch>
        </p:blipFill>
        <p:spPr>
          <a:xfrm>
            <a:off x="10856845" y="6468052"/>
            <a:ext cx="1097063" cy="241594"/>
          </a:xfrm>
          <a:prstGeom prst="rect">
            <a:avLst/>
          </a:prstGeom>
          <a:ln w="12700">
            <a:miter lim="400000"/>
          </a:ln>
        </p:spPr>
      </p:pic>
    </p:spTree>
    <p:extLst>
      <p:ext uri="{BB962C8B-B14F-4D97-AF65-F5344CB8AC3E}">
        <p14:creationId xmlns:p14="http://schemas.microsoft.com/office/powerpoint/2010/main" val="111838050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hyperlink" Target="https://arxiv.org/abs/2110.02642"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2110.02642"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pdf/2106.06947"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2378947-0B7E-4297-9162-6D3DB375156D}"/>
              </a:ext>
            </a:extLst>
          </p:cNvPr>
          <p:cNvSpPr>
            <a:spLocks noGrp="1"/>
          </p:cNvSpPr>
          <p:nvPr>
            <p:ph type="subTitle" idx="1"/>
          </p:nvPr>
        </p:nvSpPr>
        <p:spPr>
          <a:xfrm>
            <a:off x="-658795" y="4794342"/>
            <a:ext cx="7335820" cy="1149257"/>
          </a:xfrm>
        </p:spPr>
        <p:txBody>
          <a:bodyPr>
            <a:normAutofit/>
          </a:bodyPr>
          <a:lstStyle/>
          <a:p>
            <a:r>
              <a:rPr lang="en-US" sz="1900" b="1" dirty="0">
                <a:latin typeface="Arial (Body)"/>
              </a:rPr>
              <a:t>TT. </a:t>
            </a:r>
            <a:r>
              <a:rPr lang="en-US" sz="1900" b="1" dirty="0" err="1">
                <a:latin typeface="Arial (Body)"/>
              </a:rPr>
              <a:t>Nghiên</a:t>
            </a:r>
            <a:r>
              <a:rPr lang="en-US" sz="1900" b="1" dirty="0">
                <a:latin typeface="Arial (Body)"/>
              </a:rPr>
              <a:t> </a:t>
            </a:r>
            <a:r>
              <a:rPr lang="en-US" sz="1900" b="1" dirty="0" err="1">
                <a:latin typeface="Arial (Body)"/>
              </a:rPr>
              <a:t>cứu</a:t>
            </a:r>
            <a:r>
              <a:rPr lang="en-US" sz="1900" b="1" dirty="0">
                <a:latin typeface="Arial (Body)"/>
              </a:rPr>
              <a:t> </a:t>
            </a:r>
            <a:r>
              <a:rPr lang="en-US" sz="1900" b="1" dirty="0" err="1">
                <a:latin typeface="Arial (Body)"/>
              </a:rPr>
              <a:t>Công</a:t>
            </a:r>
            <a:r>
              <a:rPr lang="en-US" sz="1900" b="1" dirty="0">
                <a:latin typeface="Arial (Body)"/>
              </a:rPr>
              <a:t> </a:t>
            </a:r>
            <a:r>
              <a:rPr lang="en-US" sz="1900" b="1" err="1">
                <a:latin typeface="Arial (Body)"/>
              </a:rPr>
              <a:t>nghệ</a:t>
            </a:r>
            <a:r>
              <a:rPr lang="en-US" sz="1900" b="1">
                <a:latin typeface="Arial (Body)"/>
              </a:rPr>
              <a:t> </a:t>
            </a:r>
            <a:r>
              <a:rPr lang="en-US" sz="1900" b="1" smtClean="0">
                <a:latin typeface="Arial (Body)"/>
              </a:rPr>
              <a:t>Truyền dẫn</a:t>
            </a:r>
            <a:r>
              <a:rPr lang="en-US" sz="1900" b="1" smtClean="0">
                <a:latin typeface="Arial (Body)"/>
              </a:rPr>
              <a:t>, </a:t>
            </a:r>
            <a:r>
              <a:rPr lang="en-US" sz="1900" b="1" dirty="0">
                <a:latin typeface="Arial (Body)"/>
              </a:rPr>
              <a:t>TCT. VHT</a:t>
            </a:r>
            <a:r>
              <a:rPr lang="en-US" sz="1900" dirty="0">
                <a:latin typeface="Arial (Body)"/>
              </a:rPr>
              <a:t> </a:t>
            </a:r>
            <a:endParaRPr lang="en-US" sz="1900" dirty="0" smtClean="0">
              <a:latin typeface="Arial (Body)"/>
            </a:endParaRPr>
          </a:p>
          <a:p>
            <a:r>
              <a:rPr lang="en-US" sz="2200" b="1" smtClean="0">
                <a:solidFill>
                  <a:srgbClr val="FF0000"/>
                </a:solidFill>
                <a:latin typeface="Arial (Body)"/>
              </a:rPr>
              <a:t>10.2025</a:t>
            </a:r>
            <a:endParaRPr lang="en-US" sz="2200" b="1" dirty="0">
              <a:solidFill>
                <a:srgbClr val="FF0000"/>
              </a:solidFill>
              <a:latin typeface="Arial (Body)"/>
            </a:endParaRPr>
          </a:p>
        </p:txBody>
      </p:sp>
      <p:sp>
        <p:nvSpPr>
          <p:cNvPr id="6" name="Text Placeholder 2"/>
          <p:cNvSpPr txBox="1">
            <a:spLocks/>
          </p:cNvSpPr>
          <p:nvPr/>
        </p:nvSpPr>
        <p:spPr>
          <a:xfrm>
            <a:off x="1290917" y="193637"/>
            <a:ext cx="9940067" cy="5486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500" b="1" dirty="0">
                <a:latin typeface="Arial" panose="020B0604020202020204" pitchFamily="34" charset="0"/>
                <a:cs typeface="Arial" panose="020B0604020202020204" pitchFamily="34" charset="0"/>
              </a:rPr>
              <a:t>BÁO CÁO</a:t>
            </a:r>
            <a:endParaRPr lang="en-US" sz="3500" dirty="0">
              <a:latin typeface="Arial" panose="020B0604020202020204" pitchFamily="34" charset="0"/>
              <a:cs typeface="Arial" panose="020B0604020202020204" pitchFamily="34" charset="0"/>
            </a:endParaRPr>
          </a:p>
        </p:txBody>
      </p:sp>
      <p:sp>
        <p:nvSpPr>
          <p:cNvPr id="7" name="Google Shape;405;p38"/>
          <p:cNvSpPr txBox="1"/>
          <p:nvPr/>
        </p:nvSpPr>
        <p:spPr>
          <a:xfrm>
            <a:off x="4630995" y="1627081"/>
            <a:ext cx="7093646" cy="126431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23122" tIns="123122" rIns="123122" bIns="123122" anchor="ctr">
            <a:spAutoFit/>
          </a:bodyPr>
          <a:lstStyle/>
          <a:p>
            <a:pPr algn="ctr">
              <a:defRPr sz="2300">
                <a:solidFill>
                  <a:srgbClr val="535353"/>
                </a:solidFill>
                <a:latin typeface="PFBeauSansPro-Light"/>
                <a:ea typeface="PFBeauSansPro-Light"/>
                <a:cs typeface="PFBeauSansPro-Light"/>
                <a:sym typeface="PFBeauSansPro-Light"/>
              </a:defRPr>
            </a:pPr>
            <a:r>
              <a:rPr lang="en-US" sz="3300" b="1" kern="1200" smtClean="0">
                <a:solidFill>
                  <a:schemeClr val="bg1"/>
                </a:solidFill>
                <a:latin typeface="Arial" panose="020B0604020202020204" pitchFamily="34" charset="0"/>
                <a:ea typeface="+mj-ea"/>
                <a:cs typeface="Arial" panose="020B0604020202020204" pitchFamily="34" charset="0"/>
                <a:sym typeface="Trebuchet MS"/>
              </a:rPr>
              <a:t>Báo cáo thử nghiệm AI cho nhiệm vụ phát hiện bất thường</a:t>
            </a:r>
            <a:endParaRPr sz="3300" b="1" kern="1200" dirty="0">
              <a:solidFill>
                <a:schemeClr val="bg1"/>
              </a:solidFill>
              <a:latin typeface="Arial" panose="020B0604020202020204" pitchFamily="34" charset="0"/>
              <a:ea typeface="+mj-ea"/>
              <a:cs typeface="Arial" panose="020B0604020202020204" pitchFamily="34" charset="0"/>
              <a:sym typeface="Trebuchet MS"/>
            </a:endParaRPr>
          </a:p>
        </p:txBody>
      </p:sp>
    </p:spTree>
    <p:extLst>
      <p:ext uri="{BB962C8B-B14F-4D97-AF65-F5344CB8AC3E}">
        <p14:creationId xmlns:p14="http://schemas.microsoft.com/office/powerpoint/2010/main" val="35302699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a:t>
            </a:r>
            <a:r>
              <a:rPr lang="en-US" dirty="0" smtClean="0"/>
              <a:t>Learning</a:t>
            </a:r>
            <a:endParaRPr lang="en-US" dirty="0"/>
          </a:p>
        </p:txBody>
      </p:sp>
      <p:sp>
        <p:nvSpPr>
          <p:cNvPr id="3" name="Text Placeholder 2"/>
          <p:cNvSpPr>
            <a:spLocks noGrp="1"/>
          </p:cNvSpPr>
          <p:nvPr>
            <p:ph type="body" sz="quarter" idx="13"/>
          </p:nvPr>
        </p:nvSpPr>
        <p:spPr/>
        <p:txBody>
          <a:bodyPr/>
          <a:lstStyle/>
          <a:p>
            <a:r>
              <a:rPr lang="en-US" dirty="0" smtClean="0"/>
              <a:t>LSTM </a:t>
            </a:r>
            <a:r>
              <a:rPr lang="en-US" dirty="0" err="1" smtClean="0"/>
              <a:t>Autoencoder</a:t>
            </a:r>
            <a:endParaRPr lang="en-US" dirty="0"/>
          </a:p>
        </p:txBody>
      </p:sp>
      <p:sp>
        <p:nvSpPr>
          <p:cNvPr id="4" name="Text Placeholder 3"/>
          <p:cNvSpPr>
            <a:spLocks noGrp="1"/>
          </p:cNvSpPr>
          <p:nvPr>
            <p:ph type="body" sz="quarter" idx="14"/>
          </p:nvPr>
        </p:nvSpPr>
        <p:spPr/>
        <p:txBody>
          <a:bodyPr/>
          <a:lstStyle/>
          <a:p>
            <a:r>
              <a:rPr lang="en-US" dirty="0"/>
              <a:t>4</a:t>
            </a:r>
          </a:p>
        </p:txBody>
      </p:sp>
      <p:grpSp>
        <p:nvGrpSpPr>
          <p:cNvPr id="16" name="Group 15"/>
          <p:cNvGrpSpPr/>
          <p:nvPr/>
        </p:nvGrpSpPr>
        <p:grpSpPr>
          <a:xfrm>
            <a:off x="5833319" y="956359"/>
            <a:ext cx="6350642" cy="4458826"/>
            <a:chOff x="5661325" y="1165609"/>
            <a:chExt cx="6350642" cy="4458826"/>
          </a:xfrm>
        </p:grpSpPr>
        <p:grpSp>
          <p:nvGrpSpPr>
            <p:cNvPr id="9" name="Group 8"/>
            <p:cNvGrpSpPr/>
            <p:nvPr/>
          </p:nvGrpSpPr>
          <p:grpSpPr>
            <a:xfrm>
              <a:off x="5661325" y="1165609"/>
              <a:ext cx="6350642" cy="4350936"/>
              <a:chOff x="5540745" y="974690"/>
              <a:chExt cx="6350642" cy="4350936"/>
            </a:xfrm>
          </p:grpSpPr>
          <p:pic>
            <p:nvPicPr>
              <p:cNvPr id="7" name="Picture 6"/>
              <p:cNvPicPr>
                <a:picLocks noChangeAspect="1"/>
              </p:cNvPicPr>
              <p:nvPr/>
            </p:nvPicPr>
            <p:blipFill>
              <a:blip r:embed="rId3"/>
              <a:stretch>
                <a:fillRect/>
              </a:stretch>
            </p:blipFill>
            <p:spPr>
              <a:xfrm>
                <a:off x="5560843" y="974690"/>
                <a:ext cx="6306261" cy="2262377"/>
              </a:xfrm>
              <a:prstGeom prst="rect">
                <a:avLst/>
              </a:prstGeom>
            </p:spPr>
          </p:pic>
          <p:pic>
            <p:nvPicPr>
              <p:cNvPr id="8" name="Picture 7"/>
              <p:cNvPicPr>
                <a:picLocks noChangeAspect="1"/>
              </p:cNvPicPr>
              <p:nvPr/>
            </p:nvPicPr>
            <p:blipFill>
              <a:blip r:embed="rId4"/>
              <a:stretch>
                <a:fillRect/>
              </a:stretch>
            </p:blipFill>
            <p:spPr>
              <a:xfrm>
                <a:off x="5540745" y="3254467"/>
                <a:ext cx="6350642" cy="2071159"/>
              </a:xfrm>
              <a:prstGeom prst="rect">
                <a:avLst/>
              </a:prstGeom>
            </p:spPr>
          </p:pic>
        </p:grpSp>
        <p:pic>
          <p:nvPicPr>
            <p:cNvPr id="10" name="Picture 9"/>
            <p:cNvPicPr>
              <a:picLocks noChangeAspect="1"/>
            </p:cNvPicPr>
            <p:nvPr/>
          </p:nvPicPr>
          <p:blipFill>
            <a:blip r:embed="rId5"/>
            <a:stretch>
              <a:fillRect/>
            </a:stretch>
          </p:blipFill>
          <p:spPr>
            <a:xfrm>
              <a:off x="5778179" y="5516545"/>
              <a:ext cx="6169313" cy="107890"/>
            </a:xfrm>
            <a:prstGeom prst="rect">
              <a:avLst/>
            </a:prstGeom>
          </p:spPr>
        </p:pic>
      </p:grpSp>
      <p:sp>
        <p:nvSpPr>
          <p:cNvPr id="11" name="Google Shape;367;p13"/>
          <p:cNvSpPr/>
          <p:nvPr/>
        </p:nvSpPr>
        <p:spPr>
          <a:xfrm>
            <a:off x="394314" y="1110783"/>
            <a:ext cx="4911111" cy="2145449"/>
          </a:xfrm>
          <a:prstGeom prst="rect">
            <a:avLst/>
          </a:prstGeom>
          <a:solidFill>
            <a:srgbClr val="F2F2F2"/>
          </a:solidFill>
          <a:ln>
            <a:noFill/>
          </a:ln>
        </p:spPr>
        <p:txBody>
          <a:bodyPr spcFirstLastPara="1" wrap="square" lIns="91425" tIns="45700" rIns="91425" bIns="45700" anchor="ctr" anchorCtr="0">
            <a:noAutofit/>
          </a:bodyPr>
          <a:lstStyle/>
          <a:p>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có</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khả</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năng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dự</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đoán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phát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hiện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được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điểm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bất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thường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trên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đoạn</a:t>
            </a:r>
            <a:r>
              <a:rPr lang="en-US" sz="1400" dirty="0" smtClean="0">
                <a:latin typeface="Calibri" panose="020F0502020204030204" pitchFamily="34" charset="0"/>
                <a:cs typeface="Calibri" panose="020F0502020204030204" pitchFamily="34" charset="0"/>
              </a:rPr>
              <a:t> dataset </a:t>
            </a:r>
            <a:r>
              <a:rPr lang="en-US" sz="1400" dirty="0" err="1" smtClean="0">
                <a:latin typeface="Calibri" panose="020F0502020204030204" pitchFamily="34" charset="0"/>
                <a:cs typeface="Calibri" panose="020F0502020204030204" pitchFamily="34" charset="0"/>
              </a:rPr>
              <a:t>nhỏ</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khác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nhau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Đường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xanh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giá</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trị</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thực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đường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màu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đỏ</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giá</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trị</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dự</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đoán</a:t>
            </a:r>
            <a:r>
              <a:rPr lang="en-US" sz="1400" dirty="0" smtClean="0">
                <a:latin typeface="Calibri" panose="020F0502020204030204" pitchFamily="34" charset="0"/>
                <a:cs typeface="Calibri" panose="020F0502020204030204" pitchFamily="34" charset="0"/>
              </a:rPr>
              <a:t>)</a:t>
            </a:r>
          </a:p>
          <a:p>
            <a:r>
              <a:rPr lang="en-US" sz="1400" dirty="0" smtClean="0">
                <a:latin typeface="Calibri" panose="020F0502020204030204" pitchFamily="34" charset="0"/>
                <a:cs typeface="Calibri" panose="020F0502020204030204" pitchFamily="34" charset="0"/>
              </a:rPr>
              <a:t/>
            </a:r>
            <a:br>
              <a:rPr lang="en-US" sz="1400" dirty="0" smtClean="0">
                <a:latin typeface="Calibri" panose="020F0502020204030204" pitchFamily="34" charset="0"/>
                <a:cs typeface="Calibri" panose="020F0502020204030204" pitchFamily="34" charset="0"/>
              </a:rPr>
            </a:br>
            <a:r>
              <a:rPr lang="en-US" sz="1400" dirty="0" err="1" smtClean="0">
                <a:latin typeface="Calibri" panose="020F0502020204030204" pitchFamily="34" charset="0"/>
                <a:cs typeface="Calibri" panose="020F0502020204030204" pitchFamily="34" charset="0"/>
              </a:rPr>
              <a:t>Như</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ví</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dụ</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trên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với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hệ</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thống</a:t>
            </a:r>
            <a:r>
              <a:rPr lang="en-US" sz="1400" dirty="0" smtClean="0">
                <a:latin typeface="Calibri" panose="020F0502020204030204" pitchFamily="34" charset="0"/>
                <a:cs typeface="Calibri" panose="020F0502020204030204" pitchFamily="34" charset="0"/>
              </a:rPr>
              <a:t> </a:t>
            </a:r>
            <a:r>
              <a:rPr lang="en-US" sz="1400" b="1" dirty="0" smtClean="0">
                <a:latin typeface="Calibri" panose="020F0502020204030204" pitchFamily="34" charset="0"/>
                <a:cs typeface="Calibri" panose="020F0502020204030204" pitchFamily="34" charset="0"/>
              </a:rPr>
              <a:t>GGPL01</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có</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thể</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xác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định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đúng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lỗi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tại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lúc</a:t>
            </a:r>
            <a:r>
              <a:rPr lang="en-US" sz="1400" dirty="0" smtClean="0">
                <a:latin typeface="Calibri" panose="020F0502020204030204" pitchFamily="34" charset="0"/>
                <a:cs typeface="Calibri" panose="020F0502020204030204" pitchFamily="34" charset="0"/>
              </a:rPr>
              <a:t> 00:50 </a:t>
            </a:r>
            <a:r>
              <a:rPr lang="en-US" sz="1400" dirty="0" err="1" smtClean="0">
                <a:latin typeface="Calibri" panose="020F0502020204030204" pitchFamily="34" charset="0"/>
                <a:cs typeface="Calibri" panose="020F0502020204030204" pitchFamily="34" charset="0"/>
              </a:rPr>
              <a:t>ngày</a:t>
            </a:r>
            <a:r>
              <a:rPr lang="en-US" sz="1400" dirty="0" smtClean="0">
                <a:latin typeface="Calibri" panose="020F0502020204030204" pitchFamily="34" charset="0"/>
                <a:cs typeface="Calibri" panose="020F0502020204030204" pitchFamily="34" charset="0"/>
              </a:rPr>
              <a:t> 17/3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lỗi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từ</a:t>
            </a:r>
            <a:r>
              <a:rPr lang="en-US" sz="1400" dirty="0" smtClean="0">
                <a:latin typeface="Calibri" panose="020F0502020204030204" pitchFamily="34" charset="0"/>
                <a:cs typeface="Calibri" panose="020F0502020204030204" pitchFamily="34" charset="0"/>
              </a:rPr>
              <a:t> 18:00-20:00 </a:t>
            </a:r>
            <a:r>
              <a:rPr lang="en-US" sz="1400" dirty="0" err="1" smtClean="0">
                <a:latin typeface="Calibri" panose="020F0502020204030204" pitchFamily="34" charset="0"/>
                <a:cs typeface="Calibri" panose="020F0502020204030204" pitchFamily="34" charset="0"/>
              </a:rPr>
              <a:t>ngày</a:t>
            </a:r>
            <a:r>
              <a:rPr lang="en-US" sz="1400" dirty="0" smtClean="0">
                <a:latin typeface="Calibri" panose="020F0502020204030204" pitchFamily="34" charset="0"/>
                <a:cs typeface="Calibri" panose="020F0502020204030204" pitchFamily="34" charset="0"/>
              </a:rPr>
              <a:t> 2/3</a:t>
            </a:r>
          </a:p>
        </p:txBody>
      </p:sp>
      <p:pic>
        <p:nvPicPr>
          <p:cNvPr id="15" name="Picture 14"/>
          <p:cNvPicPr>
            <a:picLocks noChangeAspect="1"/>
          </p:cNvPicPr>
          <p:nvPr/>
        </p:nvPicPr>
        <p:blipFill>
          <a:blip r:embed="rId6"/>
          <a:stretch>
            <a:fillRect/>
          </a:stretch>
        </p:blipFill>
        <p:spPr>
          <a:xfrm>
            <a:off x="3375" y="3466682"/>
            <a:ext cx="5684715" cy="1988695"/>
          </a:xfrm>
          <a:prstGeom prst="rect">
            <a:avLst/>
          </a:prstGeom>
        </p:spPr>
      </p:pic>
      <p:sp>
        <p:nvSpPr>
          <p:cNvPr id="17" name="TextBox 16"/>
          <p:cNvSpPr txBox="1"/>
          <p:nvPr/>
        </p:nvSpPr>
        <p:spPr>
          <a:xfrm>
            <a:off x="141402" y="5521986"/>
            <a:ext cx="5319085" cy="307777"/>
          </a:xfrm>
          <a:prstGeom prst="rect">
            <a:avLst/>
          </a:prstGeom>
          <a:noFill/>
        </p:spPr>
        <p:txBody>
          <a:bodyPr wrap="none" rtlCol="0">
            <a:spAutoFit/>
          </a:bodyPr>
          <a:lstStyle/>
          <a:p>
            <a:r>
              <a:rPr lang="en-US" sz="1400" dirty="0" err="1" smtClean="0"/>
              <a:t>Kết</a:t>
            </a:r>
            <a:r>
              <a:rPr lang="en-US" sz="1400" dirty="0" smtClean="0"/>
              <a:t> </a:t>
            </a:r>
            <a:r>
              <a:rPr lang="en-US" sz="1400" dirty="0" err="1" smtClean="0"/>
              <a:t>quả</a:t>
            </a:r>
            <a:r>
              <a:rPr lang="en-US" sz="1400" dirty="0" smtClean="0"/>
              <a:t> </a:t>
            </a:r>
            <a:r>
              <a:rPr lang="en-US" sz="1400" dirty="0" err="1" smtClean="0"/>
              <a:t>dự</a:t>
            </a:r>
            <a:r>
              <a:rPr lang="en-US" sz="1400" dirty="0" smtClean="0"/>
              <a:t> </a:t>
            </a:r>
            <a:r>
              <a:rPr lang="en-US" sz="1400" dirty="0" err="1" smtClean="0"/>
              <a:t>đoán</a:t>
            </a:r>
            <a:r>
              <a:rPr lang="en-US" sz="1400" dirty="0" smtClean="0"/>
              <a:t> </a:t>
            </a:r>
            <a:r>
              <a:rPr lang="en-US" sz="1400" dirty="0" err="1" smtClean="0"/>
              <a:t>phát</a:t>
            </a:r>
            <a:r>
              <a:rPr lang="en-US" sz="1400" dirty="0" smtClean="0"/>
              <a:t> </a:t>
            </a:r>
            <a:r>
              <a:rPr lang="en-US" sz="1400" dirty="0" err="1" smtClean="0"/>
              <a:t>hiện</a:t>
            </a:r>
            <a:r>
              <a:rPr lang="en-US" sz="1400" dirty="0" smtClean="0"/>
              <a:t> </a:t>
            </a:r>
            <a:r>
              <a:rPr lang="en-US" sz="1400" dirty="0" err="1" smtClean="0"/>
              <a:t>bất</a:t>
            </a:r>
            <a:r>
              <a:rPr lang="en-US" sz="1400" dirty="0" smtClean="0"/>
              <a:t> </a:t>
            </a:r>
            <a:r>
              <a:rPr lang="en-US" sz="1400" dirty="0" err="1" smtClean="0"/>
              <a:t>thường</a:t>
            </a:r>
            <a:r>
              <a:rPr lang="en-US" sz="1400" dirty="0" smtClean="0"/>
              <a:t> </a:t>
            </a:r>
            <a:r>
              <a:rPr lang="en-US" sz="1400" dirty="0" err="1" smtClean="0"/>
              <a:t>trên</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từ</a:t>
            </a:r>
            <a:r>
              <a:rPr lang="en-US" sz="1400" dirty="0" smtClean="0"/>
              <a:t> </a:t>
            </a:r>
            <a:r>
              <a:rPr lang="en-US" sz="1400" dirty="0" err="1" smtClean="0"/>
              <a:t>vào</a:t>
            </a:r>
            <a:r>
              <a:rPr lang="en-US" sz="1400" dirty="0" smtClean="0"/>
              <a:t> </a:t>
            </a:r>
            <a:r>
              <a:rPr lang="en-US" sz="1400" dirty="0" err="1" smtClean="0"/>
              <a:t>tối</a:t>
            </a:r>
            <a:r>
              <a:rPr lang="en-US" sz="1400" dirty="0" smtClean="0"/>
              <a:t> </a:t>
            </a:r>
            <a:r>
              <a:rPr lang="en-US" sz="1400" dirty="0" err="1" smtClean="0"/>
              <a:t>ngày</a:t>
            </a:r>
            <a:r>
              <a:rPr lang="en-US" sz="1400" dirty="0" smtClean="0"/>
              <a:t> 3/2</a:t>
            </a:r>
            <a:endParaRPr lang="en-US" sz="1400" dirty="0"/>
          </a:p>
        </p:txBody>
      </p:sp>
      <p:sp>
        <p:nvSpPr>
          <p:cNvPr id="18" name="TextBox 17"/>
          <p:cNvSpPr txBox="1"/>
          <p:nvPr/>
        </p:nvSpPr>
        <p:spPr>
          <a:xfrm>
            <a:off x="6238073" y="5521680"/>
            <a:ext cx="5306261" cy="307777"/>
          </a:xfrm>
          <a:prstGeom prst="rect">
            <a:avLst/>
          </a:prstGeom>
          <a:noFill/>
        </p:spPr>
        <p:txBody>
          <a:bodyPr wrap="none" rtlCol="0">
            <a:spAutoFit/>
          </a:bodyPr>
          <a:lstStyle/>
          <a:p>
            <a:r>
              <a:rPr lang="en-US" sz="1400" dirty="0" err="1" smtClean="0"/>
              <a:t>Kết</a:t>
            </a:r>
            <a:r>
              <a:rPr lang="en-US" sz="1400" dirty="0" smtClean="0"/>
              <a:t> </a:t>
            </a:r>
            <a:r>
              <a:rPr lang="en-US" sz="1400" dirty="0" err="1" smtClean="0"/>
              <a:t>quả</a:t>
            </a:r>
            <a:r>
              <a:rPr lang="en-US" sz="1400" dirty="0" smtClean="0"/>
              <a:t> </a:t>
            </a:r>
            <a:r>
              <a:rPr lang="en-US" sz="1400" dirty="0" err="1" smtClean="0"/>
              <a:t>dự</a:t>
            </a:r>
            <a:r>
              <a:rPr lang="en-US" sz="1400" dirty="0" smtClean="0"/>
              <a:t> </a:t>
            </a:r>
            <a:r>
              <a:rPr lang="en-US" sz="1400" dirty="0" err="1" smtClean="0"/>
              <a:t>đoán</a:t>
            </a:r>
            <a:r>
              <a:rPr lang="en-US" sz="1400" dirty="0" smtClean="0"/>
              <a:t> </a:t>
            </a:r>
            <a:r>
              <a:rPr lang="en-US" sz="1400" dirty="0" err="1" smtClean="0"/>
              <a:t>phát</a:t>
            </a:r>
            <a:r>
              <a:rPr lang="en-US" sz="1400" dirty="0" smtClean="0"/>
              <a:t> </a:t>
            </a:r>
            <a:r>
              <a:rPr lang="en-US" sz="1400" dirty="0" err="1" smtClean="0"/>
              <a:t>hiện</a:t>
            </a:r>
            <a:r>
              <a:rPr lang="en-US" sz="1400" dirty="0" smtClean="0"/>
              <a:t> </a:t>
            </a:r>
            <a:r>
              <a:rPr lang="en-US" sz="1400" dirty="0" err="1" smtClean="0"/>
              <a:t>bất</a:t>
            </a:r>
            <a:r>
              <a:rPr lang="en-US" sz="1400" dirty="0" smtClean="0"/>
              <a:t> </a:t>
            </a:r>
            <a:r>
              <a:rPr lang="en-US" sz="1400" dirty="0" err="1" smtClean="0"/>
              <a:t>thường</a:t>
            </a:r>
            <a:r>
              <a:rPr lang="en-US" sz="1400" dirty="0" smtClean="0"/>
              <a:t> </a:t>
            </a:r>
            <a:r>
              <a:rPr lang="en-US" sz="1400" dirty="0" err="1" smtClean="0"/>
              <a:t>trên</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từ</a:t>
            </a:r>
            <a:r>
              <a:rPr lang="en-US" sz="1400" dirty="0" smtClean="0"/>
              <a:t> </a:t>
            </a:r>
            <a:r>
              <a:rPr lang="en-US" sz="1400" dirty="0" err="1" smtClean="0"/>
              <a:t>ngày</a:t>
            </a:r>
            <a:r>
              <a:rPr lang="en-US" sz="1400" dirty="0" smtClean="0"/>
              <a:t> 1/3 – 18/3</a:t>
            </a:r>
            <a:endParaRPr lang="en-US" sz="1400" dirty="0"/>
          </a:p>
        </p:txBody>
      </p:sp>
    </p:spTree>
    <p:extLst>
      <p:ext uri="{BB962C8B-B14F-4D97-AF65-F5344CB8AC3E}">
        <p14:creationId xmlns:p14="http://schemas.microsoft.com/office/powerpoint/2010/main" val="1339193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Machine Learning</a:t>
            </a:r>
            <a:endParaRPr lang="en-US" dirty="0"/>
          </a:p>
        </p:txBody>
      </p:sp>
      <p:sp>
        <p:nvSpPr>
          <p:cNvPr id="3" name="Text Placeholder 2"/>
          <p:cNvSpPr>
            <a:spLocks noGrp="1"/>
          </p:cNvSpPr>
          <p:nvPr>
            <p:ph type="body" sz="quarter" idx="13"/>
          </p:nvPr>
        </p:nvSpPr>
        <p:spPr/>
        <p:txBody>
          <a:bodyPr/>
          <a:lstStyle/>
          <a:p>
            <a:r>
              <a:rPr lang="en-US" dirty="0"/>
              <a:t>LSTM </a:t>
            </a:r>
            <a:r>
              <a:rPr lang="en-US" dirty="0" err="1"/>
              <a:t>Autoencoder</a:t>
            </a:r>
            <a:endParaRPr lang="en-US" dirty="0"/>
          </a:p>
        </p:txBody>
      </p:sp>
      <p:sp>
        <p:nvSpPr>
          <p:cNvPr id="4" name="Text Placeholder 3"/>
          <p:cNvSpPr>
            <a:spLocks noGrp="1"/>
          </p:cNvSpPr>
          <p:nvPr>
            <p:ph type="body" sz="quarter" idx="14"/>
          </p:nvPr>
        </p:nvSpPr>
        <p:spPr/>
        <p:txBody>
          <a:bodyPr/>
          <a:lstStyle/>
          <a:p>
            <a:r>
              <a:rPr lang="en-US" dirty="0"/>
              <a:t>4</a:t>
            </a:r>
          </a:p>
        </p:txBody>
      </p:sp>
      <p:graphicFrame>
        <p:nvGraphicFramePr>
          <p:cNvPr id="5" name="Table 4"/>
          <p:cNvGraphicFramePr>
            <a:graphicFrameLocks noGrp="1"/>
          </p:cNvGraphicFramePr>
          <p:nvPr>
            <p:extLst>
              <p:ext uri="{D42A27DB-BD31-4B8C-83A1-F6EECF244321}">
                <p14:modId xmlns:p14="http://schemas.microsoft.com/office/powerpoint/2010/main" val="2866066640"/>
              </p:ext>
            </p:extLst>
          </p:nvPr>
        </p:nvGraphicFramePr>
        <p:xfrm>
          <a:off x="1900123" y="2375278"/>
          <a:ext cx="8128000" cy="166648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040530513"/>
                    </a:ext>
                  </a:extLst>
                </a:gridCol>
                <a:gridCol w="4064000">
                  <a:extLst>
                    <a:ext uri="{9D8B030D-6E8A-4147-A177-3AD203B41FA5}">
                      <a16:colId xmlns:a16="http://schemas.microsoft.com/office/drawing/2014/main" val="3408046161"/>
                    </a:ext>
                  </a:extLst>
                </a:gridCol>
              </a:tblGrid>
              <a:tr h="302813">
                <a:tc>
                  <a:txBody>
                    <a:bodyPr/>
                    <a:lstStyle/>
                    <a:p>
                      <a:pPr algn="ctr"/>
                      <a:r>
                        <a:rPr lang="en-US" sz="1600" b="1" dirty="0" err="1" smtClean="0">
                          <a:latin typeface="Calibri" panose="020F0502020204030204" pitchFamily="34" charset="0"/>
                          <a:cs typeface="Calibri" panose="020F0502020204030204" pitchFamily="34" charset="0"/>
                        </a:rPr>
                        <a:t>Ưu</a:t>
                      </a:r>
                      <a:r>
                        <a:rPr lang="en-US" sz="1600" b="1" baseline="0" dirty="0" smtClean="0">
                          <a:latin typeface="Calibri" panose="020F0502020204030204" pitchFamily="34" charset="0"/>
                          <a:cs typeface="Calibri" panose="020F0502020204030204" pitchFamily="34" charset="0"/>
                        </a:rPr>
                        <a:t> </a:t>
                      </a:r>
                      <a:r>
                        <a:rPr lang="en-US" sz="1600" b="1" baseline="0" dirty="0" err="1" smtClean="0">
                          <a:latin typeface="Calibri" panose="020F0502020204030204" pitchFamily="34" charset="0"/>
                          <a:cs typeface="Calibri" panose="020F0502020204030204" pitchFamily="34" charset="0"/>
                        </a:rPr>
                        <a:t>điểm</a:t>
                      </a:r>
                      <a:endParaRPr lang="en-US" sz="1600" b="1" dirty="0">
                        <a:latin typeface="Calibri" panose="020F0502020204030204" pitchFamily="34" charset="0"/>
                        <a:cs typeface="Calibri" panose="020F0502020204030204" pitchFamily="34" charset="0"/>
                      </a:endParaRPr>
                    </a:p>
                  </a:txBody>
                  <a:tcPr/>
                </a:tc>
                <a:tc>
                  <a:txBody>
                    <a:bodyPr/>
                    <a:lstStyle/>
                    <a:p>
                      <a:pPr algn="ctr"/>
                      <a:r>
                        <a:rPr lang="en-US" sz="1600" b="1" dirty="0" err="1" smtClean="0">
                          <a:latin typeface="Calibri" panose="020F0502020204030204" pitchFamily="34" charset="0"/>
                          <a:cs typeface="Calibri" panose="020F0502020204030204" pitchFamily="34" charset="0"/>
                        </a:rPr>
                        <a:t>Nhược</a:t>
                      </a:r>
                      <a:r>
                        <a:rPr lang="en-US" sz="1600" b="1" baseline="0" dirty="0" smtClean="0">
                          <a:latin typeface="Calibri" panose="020F0502020204030204" pitchFamily="34" charset="0"/>
                          <a:cs typeface="Calibri" panose="020F0502020204030204" pitchFamily="34" charset="0"/>
                        </a:rPr>
                        <a:t> </a:t>
                      </a:r>
                      <a:r>
                        <a:rPr lang="en-US" sz="1600" b="1" baseline="0" dirty="0" err="1" smtClean="0">
                          <a:latin typeface="Calibri" panose="020F0502020204030204" pitchFamily="34" charset="0"/>
                          <a:cs typeface="Calibri" panose="020F0502020204030204" pitchFamily="34" charset="0"/>
                        </a:rPr>
                        <a:t>điểm</a:t>
                      </a:r>
                      <a:endParaRPr lang="en-US" sz="16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95077448"/>
                  </a:ext>
                </a:extLst>
              </a:tr>
              <a:tr h="1331201">
                <a:tc>
                  <a:txBody>
                    <a:bodyPr/>
                    <a:lstStyle/>
                    <a:p>
                      <a:pPr marL="285750" indent="-285750">
                        <a:buFont typeface="Arial" panose="020B0604020202020204" pitchFamily="34" charset="0"/>
                        <a:buChar char="•"/>
                      </a:pPr>
                      <a:r>
                        <a:rPr lang="en-US" sz="1400" dirty="0" err="1" smtClean="0"/>
                        <a:t>Khả</a:t>
                      </a:r>
                      <a:r>
                        <a:rPr lang="en-US" sz="1400" dirty="0" smtClean="0"/>
                        <a:t> </a:t>
                      </a:r>
                      <a:r>
                        <a:rPr lang="en-US" sz="1400" dirty="0" err="1" smtClean="0"/>
                        <a:t>năng</a:t>
                      </a:r>
                      <a:r>
                        <a:rPr lang="en-US" sz="1400" dirty="0" smtClean="0"/>
                        <a:t> </a:t>
                      </a:r>
                      <a:r>
                        <a:rPr lang="en-US" sz="1400" dirty="0" err="1" smtClean="0"/>
                        <a:t>học</a:t>
                      </a:r>
                      <a:r>
                        <a:rPr lang="en-US" sz="1400" dirty="0" smtClean="0"/>
                        <a:t> </a:t>
                      </a:r>
                      <a:r>
                        <a:rPr lang="en-US" sz="1400" dirty="0" err="1" smtClean="0"/>
                        <a:t>phụ</a:t>
                      </a:r>
                      <a:r>
                        <a:rPr lang="en-US" sz="1400" dirty="0" smtClean="0"/>
                        <a:t> </a:t>
                      </a:r>
                      <a:r>
                        <a:rPr lang="en-US" sz="1400" dirty="0" err="1" smtClean="0"/>
                        <a:t>thuộc</a:t>
                      </a:r>
                      <a:r>
                        <a:rPr lang="en-US" sz="1400" dirty="0" smtClean="0"/>
                        <a:t> </a:t>
                      </a:r>
                      <a:r>
                        <a:rPr lang="en-US" sz="1400" dirty="0" err="1" smtClean="0"/>
                        <a:t>thời</a:t>
                      </a:r>
                      <a:r>
                        <a:rPr lang="en-US" sz="1400" dirty="0" smtClean="0"/>
                        <a:t> </a:t>
                      </a:r>
                      <a:r>
                        <a:rPr lang="en-US" sz="1400" dirty="0" err="1" smtClean="0"/>
                        <a:t>gian</a:t>
                      </a:r>
                      <a:r>
                        <a:rPr lang="en-US" sz="1400" dirty="0" smtClean="0"/>
                        <a:t> </a:t>
                      </a:r>
                      <a:r>
                        <a:rPr lang="en-US" sz="1400" dirty="0" err="1" smtClean="0"/>
                        <a:t>dài</a:t>
                      </a:r>
                      <a:r>
                        <a:rPr lang="en-US" sz="1400" dirty="0" smtClean="0"/>
                        <a:t> </a:t>
                      </a:r>
                      <a:r>
                        <a:rPr lang="en-US" sz="1400" dirty="0" err="1" smtClean="0"/>
                        <a:t>hạn</a:t>
                      </a:r>
                      <a:r>
                        <a:rPr lang="en-US" sz="1400" dirty="0" smtClean="0"/>
                        <a:t> </a:t>
                      </a:r>
                      <a:r>
                        <a:rPr lang="en-US" sz="1400" dirty="0" err="1" smtClean="0"/>
                        <a:t>tốt</a:t>
                      </a:r>
                      <a:r>
                        <a:rPr lang="en-US" sz="1400" dirty="0" smtClean="0"/>
                        <a:t>.</a:t>
                      </a:r>
                    </a:p>
                    <a:p>
                      <a:pPr marL="285750" indent="-285750">
                        <a:buFont typeface="Arial" panose="020B0604020202020204" pitchFamily="34" charset="0"/>
                        <a:buChar char="•"/>
                      </a:pPr>
                      <a:r>
                        <a:rPr lang="vi-VN" sz="1400" b="0" dirty="0" smtClean="0">
                          <a:latin typeface="Calibri" panose="020F0502020204030204" pitchFamily="34" charset="0"/>
                          <a:cs typeface="Calibri" panose="020F0502020204030204" pitchFamily="34" charset="0"/>
                        </a:rPr>
                        <a:t>Khả năng học các mẫu phức tạp</a:t>
                      </a:r>
                      <a:r>
                        <a:rPr lang="en-US" sz="1400" b="1" dirty="0" smtClean="0">
                          <a:latin typeface="Calibri" panose="020F0502020204030204" pitchFamily="34" charset="0"/>
                          <a:cs typeface="Calibri" panose="020F0502020204030204" pitchFamily="34" charset="0"/>
                        </a:rPr>
                        <a:t>,</a:t>
                      </a:r>
                      <a:r>
                        <a:rPr lang="en-US" sz="1400" b="1" baseline="0" dirty="0" smtClean="0">
                          <a:latin typeface="Calibri" panose="020F0502020204030204" pitchFamily="34" charset="0"/>
                          <a:cs typeface="Calibri" panose="020F0502020204030204" pitchFamily="34" charset="0"/>
                        </a:rPr>
                        <a:t> </a:t>
                      </a:r>
                      <a:r>
                        <a:rPr lang="en-US" sz="1400" b="0" baseline="0" dirty="0" err="1" smtClean="0">
                          <a:latin typeface="Calibri" panose="020F0502020204030204" pitchFamily="34" charset="0"/>
                          <a:cs typeface="Calibri" panose="020F0502020204030204" pitchFamily="34" charset="0"/>
                        </a:rPr>
                        <a:t>c</a:t>
                      </a:r>
                      <a:r>
                        <a:rPr lang="en-US" sz="1400" b="0" dirty="0" err="1" smtClean="0">
                          <a:latin typeface="Calibri" panose="020F0502020204030204" pitchFamily="34" charset="0"/>
                          <a:cs typeface="Calibri" panose="020F0502020204030204" pitchFamily="34" charset="0"/>
                        </a:rPr>
                        <a:t>ó</a:t>
                      </a:r>
                      <a:r>
                        <a:rPr lang="en-US" sz="1400" baseline="0" dirty="0" smtClean="0">
                          <a:latin typeface="Calibri" panose="020F0502020204030204" pitchFamily="34" charset="0"/>
                          <a:cs typeface="Calibri" panose="020F0502020204030204" pitchFamily="34" charset="0"/>
                        </a:rPr>
                        <a:t> </a:t>
                      </a:r>
                      <a:r>
                        <a:rPr lang="vi-VN" sz="1400" dirty="0" smtClean="0">
                          <a:latin typeface="Calibri" panose="020F0502020204030204" pitchFamily="34" charset="0"/>
                          <a:cs typeface="Calibri" panose="020F0502020204030204" pitchFamily="34" charset="0"/>
                        </a:rPr>
                        <a:t>thể nắm bắt các quy luật phức tạp trong dữ liệu tuần tự</a:t>
                      </a:r>
                      <a:endParaRPr lang="en-US" sz="14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baseline="0" dirty="0" err="1" smtClean="0">
                          <a:latin typeface="Calibri" panose="020F0502020204030204" pitchFamily="34" charset="0"/>
                          <a:cs typeface="Calibri" panose="020F0502020204030204" pitchFamily="34" charset="0"/>
                        </a:rPr>
                        <a:t>Linh</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hoạt</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có</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thể</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tùy</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biến</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mở</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rộng</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như</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sử</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dụng</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biến</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thể</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BiLSTM</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kết</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hợp</a:t>
                      </a:r>
                      <a:r>
                        <a:rPr lang="en-US" sz="1400" baseline="0" dirty="0" smtClean="0">
                          <a:latin typeface="Calibri" panose="020F0502020204030204" pitchFamily="34" charset="0"/>
                          <a:cs typeface="Calibri" panose="020F0502020204030204" pitchFamily="34" charset="0"/>
                        </a:rPr>
                        <a:t> attention,…</a:t>
                      </a:r>
                    </a:p>
                  </a:txBody>
                  <a:tcPr>
                    <a:solidFill>
                      <a:srgbClr val="D0E5C1"/>
                    </a:solidFill>
                  </a:tcPr>
                </a:tc>
                <a:tc>
                  <a:txBody>
                    <a:bodyPr/>
                    <a:lstStyle/>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Tuning, </a:t>
                      </a:r>
                      <a:r>
                        <a:rPr lang="en-US" sz="1400" dirty="0" err="1" smtClean="0">
                          <a:latin typeface="Calibri" panose="020F0502020204030204" pitchFamily="34" charset="0"/>
                          <a:cs typeface="Calibri" panose="020F0502020204030204" pitchFamily="34" charset="0"/>
                        </a:rPr>
                        <a:t>tối</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ưu</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tham</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số</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có</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thể</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khó</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khăn</a:t>
                      </a:r>
                      <a:endParaRPr lang="en-US" sz="1400" baseline="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baseline="0" dirty="0" err="1" smtClean="0">
                          <a:latin typeface="Calibri" panose="020F0502020204030204" pitchFamily="34" charset="0"/>
                          <a:cs typeface="Calibri" panose="020F0502020204030204" pitchFamily="34" charset="0"/>
                        </a:rPr>
                        <a:t>Mô</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hình</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xử</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lý</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tuần</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tự</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nên</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đòi</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hỏi</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nhiều</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thời</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gian</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nếu</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dữ</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liệu</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lớn</a:t>
                      </a:r>
                      <a:r>
                        <a:rPr lang="en-US" sz="1400" baseline="0" dirty="0" smtClean="0">
                          <a:latin typeface="Calibri" panose="020F0502020204030204" pitchFamily="34" charset="0"/>
                          <a:cs typeface="Calibri" panose="020F0502020204030204" pitchFamily="34" charset="0"/>
                        </a:rPr>
                        <a:t>.</a:t>
                      </a:r>
                      <a:endParaRPr lang="vi-VN" sz="1400" dirty="0">
                        <a:latin typeface="Calibri" panose="020F0502020204030204" pitchFamily="34" charset="0"/>
                        <a:cs typeface="Calibri" panose="020F0502020204030204" pitchFamily="34" charset="0"/>
                      </a:endParaRPr>
                    </a:p>
                  </a:txBody>
                  <a:tcPr>
                    <a:solidFill>
                      <a:srgbClr val="FFC1C1"/>
                    </a:solidFill>
                  </a:tcPr>
                </a:tc>
                <a:extLst>
                  <a:ext uri="{0D108BD9-81ED-4DB2-BD59-A6C34878D82A}">
                    <a16:rowId xmlns:a16="http://schemas.microsoft.com/office/drawing/2014/main" val="812929521"/>
                  </a:ext>
                </a:extLst>
              </a:tr>
            </a:tbl>
          </a:graphicData>
        </a:graphic>
      </p:graphicFrame>
    </p:spTree>
    <p:extLst>
      <p:ext uri="{BB962C8B-B14F-4D97-AF65-F5344CB8AC3E}">
        <p14:creationId xmlns:p14="http://schemas.microsoft.com/office/powerpoint/2010/main" val="84498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035003" y="986933"/>
            <a:ext cx="2188723" cy="34023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smtClean="0"/>
              <a:t>Transformer</a:t>
            </a:r>
            <a:endParaRPr lang="en-US" dirty="0"/>
          </a:p>
        </p:txBody>
      </p:sp>
      <p:sp>
        <p:nvSpPr>
          <p:cNvPr id="4" name="Text Placeholder 3"/>
          <p:cNvSpPr>
            <a:spLocks noGrp="1"/>
          </p:cNvSpPr>
          <p:nvPr>
            <p:ph type="body" sz="quarter" idx="14"/>
          </p:nvPr>
        </p:nvSpPr>
        <p:spPr/>
        <p:txBody>
          <a:bodyPr/>
          <a:lstStyle/>
          <a:p>
            <a:r>
              <a:rPr lang="en-US" dirty="0"/>
              <a:t>4</a:t>
            </a:r>
          </a:p>
        </p:txBody>
      </p:sp>
      <mc:AlternateContent xmlns:mc="http://schemas.openxmlformats.org/markup-compatibility/2006" xmlns:a14="http://schemas.microsoft.com/office/drawing/2010/main">
        <mc:Choice Requires="a14">
          <p:sp>
            <p:nvSpPr>
              <p:cNvPr id="7" name="Google Shape;367;p13"/>
              <p:cNvSpPr/>
              <p:nvPr/>
            </p:nvSpPr>
            <p:spPr>
              <a:xfrm>
                <a:off x="2035003" y="4659250"/>
                <a:ext cx="7402749" cy="1479759"/>
              </a:xfrm>
              <a:prstGeom prst="rect">
                <a:avLst/>
              </a:prstGeom>
              <a:solidFill>
                <a:srgbClr val="F2F2F2"/>
              </a:solidFill>
              <a:ln>
                <a:noFill/>
              </a:ln>
            </p:spPr>
            <p:txBody>
              <a:bodyPr spcFirstLastPara="1" wrap="square" lIns="91425" tIns="45700" rIns="91425" bIns="45700" anchor="ctr" anchorCtr="0">
                <a:noAutofit/>
              </a:bodyPr>
              <a:lstStyle/>
              <a:p>
                <a:pPr marL="285750" indent="-285750">
                  <a:buFont typeface="Arial" panose="020B0604020202020204" pitchFamily="34" charset="0"/>
                  <a:buChar char="•"/>
                </a:pPr>
                <a:r>
                  <a:rPr lang="en-US" sz="1600" dirty="0" err="1" smtClean="0">
                    <a:latin typeface="Calibri" panose="020F0502020204030204" pitchFamily="34" charset="0"/>
                    <a:cs typeface="Calibri" panose="020F0502020204030204" pitchFamily="34" charset="0"/>
                  </a:rPr>
                  <a:t>Với</a:t>
                </a:r>
                <a:r>
                  <a:rPr lang="en-US" sz="1600" dirty="0" smtClean="0">
                    <a:latin typeface="Calibri" panose="020F0502020204030204" pitchFamily="34" charset="0"/>
                    <a:cs typeface="Calibri" panose="020F0502020204030204" pitchFamily="34" charset="0"/>
                  </a:rPr>
                  <a:t> vector </a:t>
                </a:r>
                <a:r>
                  <a:rPr lang="en-US" sz="1600" dirty="0" err="1" smtClean="0">
                    <a:latin typeface="Calibri" panose="020F0502020204030204" pitchFamily="34" charset="0"/>
                    <a:cs typeface="Calibri" panose="020F0502020204030204" pitchFamily="34" charset="0"/>
                  </a:rPr>
                  <a:t>dự</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đoán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là</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y</a:t>
                </a:r>
                <a:r>
                  <a:rPr lang="en-US" sz="1600" baseline="-25000" dirty="0" err="1" smtClean="0">
                    <a:latin typeface="Calibri" panose="020F0502020204030204" pitchFamily="34" charset="0"/>
                    <a:cs typeface="Calibri" panose="020F0502020204030204" pitchFamily="34" charset="0"/>
                  </a:rPr>
                  <a:t>pred</a:t>
                </a:r>
                <a:r>
                  <a:rPr lang="en-US" sz="1600" baseline="-250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là</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giá</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trị</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dự</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đoán</a:t>
                </a:r>
                <a:r>
                  <a:rPr lang="en-US" sz="1600" dirty="0" smtClean="0">
                    <a:latin typeface="Calibri" panose="020F0502020204030204" pitchFamily="34" charset="0"/>
                    <a:cs typeface="Calibri" panose="020F0502020204030204" pitchFamily="34" charset="0"/>
                  </a:rPr>
                  <a:t> (output </a:t>
                </a:r>
                <a:r>
                  <a:rPr lang="en-US" sz="1600" dirty="0" err="1" smtClean="0">
                    <a:latin typeface="Calibri" panose="020F0502020204030204" pitchFamily="34" charset="0"/>
                    <a:cs typeface="Calibri" panose="020F0502020204030204" pitchFamily="34" charset="0"/>
                  </a:rPr>
                  <a:t>của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mô</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hình</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và</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y</a:t>
                </a:r>
                <a:r>
                  <a:rPr lang="en-US" sz="1600" baseline="-25000" dirty="0" err="1" smtClean="0">
                    <a:latin typeface="Calibri" panose="020F0502020204030204" pitchFamily="34" charset="0"/>
                    <a:cs typeface="Calibri" panose="020F0502020204030204" pitchFamily="34" charset="0"/>
                  </a:rPr>
                  <a:t>truth</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là</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giá</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trị</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thực</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tế</a:t>
                </a:r>
                <a:r>
                  <a:rPr lang="en-US" sz="1600" dirty="0" smtClean="0">
                    <a:latin typeface="Calibri" panose="020F0502020204030204" pitchFamily="34" charset="0"/>
                    <a:cs typeface="Calibri" panose="020F0502020204030204" pitchFamily="34" charset="0"/>
                  </a:rPr>
                  <a:t>, d </a:t>
                </a:r>
                <a:r>
                  <a:rPr lang="en-US" sz="1600" dirty="0" err="1" smtClean="0">
                    <a:latin typeface="Calibri" panose="020F0502020204030204" pitchFamily="34" charset="0"/>
                    <a:cs typeface="Calibri" panose="020F0502020204030204" pitchFamily="34" charset="0"/>
                  </a:rPr>
                  <a:t>là</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số</a:t>
                </a:r>
                <a:r>
                  <a:rPr lang="en-US" sz="1600" dirty="0" smtClean="0">
                    <a:latin typeface="Calibri" panose="020F0502020204030204" pitchFamily="34" charset="0"/>
                    <a:cs typeface="Calibri" panose="020F0502020204030204" pitchFamily="34" charset="0"/>
                  </a:rPr>
                  <a:t> feature, </a:t>
                </a:r>
                <a:r>
                  <a:rPr lang="en-US" sz="1600" dirty="0" err="1" smtClean="0">
                    <a:latin typeface="Calibri" panose="020F0502020204030204" pitchFamily="34" charset="0"/>
                    <a:cs typeface="Calibri" panose="020F0502020204030204" pitchFamily="34" charset="0"/>
                  </a:rPr>
                  <a:t>điểm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số</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bất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thường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của</a:t>
                </a:r>
                <a:r>
                  <a:rPr lang="en-US" sz="1600" dirty="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mẫu</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suy</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luận</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là</a:t>
                </a:r>
                <a:r>
                  <a:rPr lang="en-US" sz="1600" dirty="0" smtClean="0">
                    <a:latin typeface="Calibri" panose="020F0502020204030204" pitchFamily="34" charset="0"/>
                    <a:cs typeface="Calibri" panose="020F0502020204030204" pitchFamily="34" charset="0"/>
                  </a:rPr>
                  <a:t>:</a:t>
                </a:r>
              </a:p>
              <a:p>
                <a:r>
                  <a:rPr lang="en-US" sz="1600" dirty="0" err="1" smtClean="0">
                    <a:latin typeface="Calibri" panose="020F0502020204030204" pitchFamily="34" charset="0"/>
                    <a:cs typeface="Calibri" panose="020F0502020204030204" pitchFamily="34" charset="0"/>
                  </a:rPr>
                  <a:t>Score_anomaly</a:t>
                </a:r>
                <a:r>
                  <a:rPr lang="en-US" sz="1600" dirty="0" smtClean="0">
                    <a:latin typeface="Calibri" panose="020F0502020204030204" pitchFamily="34" charset="0"/>
                    <a:cs typeface="Calibri" panose="020F0502020204030204" pitchFamily="34" charset="0"/>
                  </a:rPr>
                  <a:t>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i="1" smtClean="0">
                            <a:latin typeface="Cambria Math" panose="02040503050406030204" pitchFamily="18" charset="0"/>
                          </a:rPr>
                          <m:t>𝑑</m:t>
                        </m:r>
                      </m:den>
                    </m:f>
                    <m:nary>
                      <m:naryPr>
                        <m:chr m:val="∑"/>
                        <m:limLoc m:val="undOvr"/>
                        <m:grow m:val="on"/>
                        <m:ctrlPr>
                          <a:rPr lang="en-US" sz="1600" i="1" smtClean="0">
                            <a:latin typeface="Cambria Math" panose="02040503050406030204" pitchFamily="18" charset="0"/>
                          </a:rPr>
                        </m:ctrlPr>
                      </m:naryPr>
                      <m:sub>
                        <m:r>
                          <a:rPr lang="en-US" sz="1600" i="1" smtClean="0">
                            <a:latin typeface="Cambria Math" panose="02040503050406030204" pitchFamily="18" charset="0"/>
                          </a:rPr>
                          <m:t>𝑖</m:t>
                        </m:r>
                        <m:r>
                          <a:rPr lang="en-US" sz="1600" i="1" smtClean="0">
                            <a:latin typeface="Cambria Math" panose="02040503050406030204" pitchFamily="18" charset="0"/>
                          </a:rPr>
                          <m:t>=1</m:t>
                        </m:r>
                      </m:sub>
                      <m:sup>
                        <m:r>
                          <a:rPr lang="en-US" sz="1600" i="1" smtClean="0">
                            <a:latin typeface="Cambria Math" panose="02040503050406030204" pitchFamily="18" charset="0"/>
                          </a:rPr>
                          <m:t>𝑑</m:t>
                        </m:r>
                      </m:sup>
                      <m:e>
                        <m:eqArr>
                          <m:eqArrPr>
                            <m:ctrlPr>
                              <a:rPr lang="en-US" sz="1600" i="1" smtClean="0">
                                <a:latin typeface="Cambria Math" panose="02040503050406030204" pitchFamily="18" charset="0"/>
                              </a:rPr>
                            </m:ctrlPr>
                          </m:eqArrPr>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𝑝𝑟𝑒𝑑</m:t>
                                        </m:r>
                                        <m:r>
                                          <a:rPr lang="en-US" sz="1600" i="1">
                                            <a:latin typeface="Cambria Math" panose="02040503050406030204" pitchFamily="18" charset="0"/>
                                          </a:rPr>
                                          <m:t>,</m:t>
                                        </m:r>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𝑡𝑟𝑢𝑡h</m:t>
                                        </m:r>
                                        <m:r>
                                          <a:rPr lang="en-US" sz="1600" b="0" i="1" smtClean="0">
                                            <a:latin typeface="Cambria Math" panose="02040503050406030204" pitchFamily="18" charset="0"/>
                                          </a:rPr>
                                          <m:t>, </m:t>
                                        </m:r>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e>
                            <m:r>
                              <m:rPr>
                                <m:nor/>
                              </m:rPr>
                              <a:rPr lang="en-US" sz="1600" dirty="0">
                                <a:latin typeface="Calibri" panose="020F0502020204030204" pitchFamily="34" charset="0"/>
                                <a:cs typeface="Calibri" panose="020F0502020204030204" pitchFamily="34" charset="0"/>
                              </a:rPr>
                              <m:t> </m:t>
                            </m:r>
                          </m:e>
                        </m:eqArr>
                      </m:e>
                    </m:nary>
                  </m:oMath>
                </a14:m>
                <a:endParaRPr lang="en-US" sz="16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Ý </a:t>
                </a:r>
                <a:r>
                  <a:rPr lang="en-US" sz="1600" dirty="0" err="1" smtClean="0">
                    <a:latin typeface="Calibri" panose="020F0502020204030204" pitchFamily="34" charset="0"/>
                    <a:cs typeface="Calibri" panose="020F0502020204030204" pitchFamily="34" charset="0"/>
                  </a:rPr>
                  <a:t>nghĩa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điểm</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số</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càng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cao</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thì</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xác</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suất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thuộc</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lớp</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bất</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thường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càng</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lớn</a:t>
                </a:r>
                <a:endParaRPr lang="en-US" sz="1600" dirty="0" smtClean="0">
                  <a:latin typeface="Calibri" panose="020F0502020204030204" pitchFamily="34" charset="0"/>
                  <a:cs typeface="Calibri" panose="020F0502020204030204" pitchFamily="34" charset="0"/>
                </a:endParaRPr>
              </a:p>
            </p:txBody>
          </p:sp>
        </mc:Choice>
        <mc:Fallback xmlns="">
          <p:sp>
            <p:nvSpPr>
              <p:cNvPr id="7" name="Google Shape;367;p13"/>
              <p:cNvSpPr>
                <a:spLocks noRot="1" noChangeAspect="1" noMove="1" noResize="1" noEditPoints="1" noAdjustHandles="1" noChangeArrowheads="1" noChangeShapeType="1" noTextEdit="1"/>
              </p:cNvSpPr>
              <p:nvPr/>
            </p:nvSpPr>
            <p:spPr>
              <a:xfrm>
                <a:off x="2035003" y="4659250"/>
                <a:ext cx="7402749" cy="1479759"/>
              </a:xfrm>
              <a:prstGeom prst="rect">
                <a:avLst/>
              </a:prstGeom>
              <a:blipFill>
                <a:blip r:embed="rId3"/>
                <a:stretch>
                  <a:fillRect l="-494" t="-2469" b="-6996"/>
                </a:stretch>
              </a:blipFill>
              <a:ln>
                <a:noFill/>
              </a:ln>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2285677" y="1931536"/>
            <a:ext cx="1295581" cy="2457793"/>
          </a:xfrm>
          <a:prstGeom prst="rect">
            <a:avLst/>
          </a:prstGeom>
        </p:spPr>
      </p:pic>
      <p:sp>
        <p:nvSpPr>
          <p:cNvPr id="11" name="Down Arrow 10"/>
          <p:cNvSpPr/>
          <p:nvPr/>
        </p:nvSpPr>
        <p:spPr>
          <a:xfrm rot="10800000" flipH="1">
            <a:off x="3129367" y="1872026"/>
            <a:ext cx="45719" cy="18866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85165" y="1514197"/>
            <a:ext cx="534121" cy="338554"/>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800" dirty="0" smtClean="0"/>
              <a:t>Feed </a:t>
            </a:r>
          </a:p>
          <a:p>
            <a:pPr algn="ctr"/>
            <a:r>
              <a:rPr lang="en-US" sz="800" dirty="0" smtClean="0"/>
              <a:t>Forward</a:t>
            </a:r>
            <a:endParaRPr lang="en-US" sz="800" dirty="0"/>
          </a:p>
        </p:txBody>
      </p:sp>
      <p:sp>
        <p:nvSpPr>
          <p:cNvPr id="13" name="Down Arrow 12"/>
          <p:cNvSpPr/>
          <p:nvPr/>
        </p:nvSpPr>
        <p:spPr>
          <a:xfrm rot="10800000" flipH="1">
            <a:off x="3129365" y="1325534"/>
            <a:ext cx="45719" cy="18866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896386" y="1133797"/>
            <a:ext cx="522900" cy="215444"/>
          </a:xfrm>
          <a:prstGeom prst="rect">
            <a:avLst/>
          </a:prstGeom>
          <a:noFill/>
        </p:spPr>
        <p:txBody>
          <a:bodyPr wrap="none" rtlCol="0">
            <a:spAutoFit/>
          </a:bodyPr>
          <a:lstStyle/>
          <a:p>
            <a:pPr algn="ctr"/>
            <a:r>
              <a:rPr lang="en-US" sz="800" dirty="0" smtClean="0"/>
              <a:t>Outputs</a:t>
            </a:r>
            <a:endParaRPr lang="en-US" sz="800" dirty="0"/>
          </a:p>
        </p:txBody>
      </p:sp>
      <p:sp>
        <p:nvSpPr>
          <p:cNvPr id="16" name="Google Shape;367;p13"/>
          <p:cNvSpPr/>
          <p:nvPr/>
        </p:nvSpPr>
        <p:spPr>
          <a:xfrm>
            <a:off x="4675621" y="986933"/>
            <a:ext cx="4762132" cy="3402396"/>
          </a:xfrm>
          <a:prstGeom prst="rect">
            <a:avLst/>
          </a:prstGeom>
          <a:solidFill>
            <a:srgbClr val="F2F2F2"/>
          </a:solidFill>
          <a:ln>
            <a:noFill/>
          </a:ln>
        </p:spPr>
        <p:txBody>
          <a:bodyPr spcFirstLastPara="1" wrap="square" lIns="91425" tIns="45700" rIns="91425" bIns="45700" anchor="ctr" anchorCtr="0">
            <a:noAutofit/>
          </a:bodyPr>
          <a:lstStyle/>
          <a:p>
            <a:r>
              <a:rPr lang="vi-VN" sz="1400" b="1" dirty="0" smtClean="0">
                <a:latin typeface="Calibri" panose="020F0502020204030204" pitchFamily="34" charset="0"/>
                <a:cs typeface="Calibri" panose="020F0502020204030204" pitchFamily="34" charset="0"/>
              </a:rPr>
              <a:t>Transformer</a:t>
            </a:r>
            <a:r>
              <a:rPr lang="vi-VN" sz="1400" dirty="0" smtClean="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là một kiến trúc mạng nơ-ron đặc biệt được thiết kế để xử </a:t>
            </a:r>
            <a:r>
              <a:rPr lang="vi-VN" sz="1400" dirty="0" smtClean="0">
                <a:latin typeface="Calibri" panose="020F0502020204030204" pitchFamily="34" charset="0"/>
                <a:cs typeface="Calibri" panose="020F0502020204030204" pitchFamily="34" charset="0"/>
              </a:rPr>
              <a:t>lý</a:t>
            </a:r>
            <a:r>
              <a:rPr lang="en-US" sz="1400" dirty="0" smtClean="0">
                <a:latin typeface="Calibri" panose="020F0502020204030204" pitchFamily="34" charset="0"/>
                <a:cs typeface="Calibri" panose="020F0502020204030204" pitchFamily="34" charset="0"/>
              </a:rPr>
              <a:t> sequence data</a:t>
            </a:r>
            <a:r>
              <a:rPr lang="vi-VN" sz="1400" dirty="0" smtClean="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bằng cách sử dụng cơ chế </a:t>
            </a:r>
            <a:r>
              <a:rPr lang="vi-VN" sz="1400" b="1" i="1" dirty="0" smtClean="0">
                <a:latin typeface="Calibri" panose="020F0502020204030204" pitchFamily="34" charset="0"/>
                <a:cs typeface="Calibri" panose="020F0502020204030204" pitchFamily="34" charset="0"/>
              </a:rPr>
              <a:t>self-attention</a:t>
            </a:r>
            <a:r>
              <a:rPr lang="en-US" sz="1400" b="1" i="1"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để</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học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mối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liên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kết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giữa</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điểm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vi-VN" sz="1400" dirty="0" smtClean="0">
                <a:latin typeface="Calibri" panose="020F0502020204030204" pitchFamily="34" charset="0"/>
                <a:cs typeface="Calibri" panose="020F0502020204030204" pitchFamily="34" charset="0"/>
              </a:rPr>
              <a:t>. </a:t>
            </a:r>
            <a:endParaRPr lang="en-US" sz="1400" dirty="0" smtClean="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vi-VN" sz="1400" dirty="0" smtClean="0">
                <a:latin typeface="Calibri" panose="020F0502020204030204" pitchFamily="34" charset="0"/>
                <a:cs typeface="Calibri" panose="020F0502020204030204" pitchFamily="34" charset="0"/>
              </a:rPr>
              <a:t>Transformer</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cũng</a:t>
            </a:r>
            <a:r>
              <a:rPr lang="vi-VN" sz="1400" dirty="0" smtClean="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được huấn luyện trên dữ liệu bình thường để học cách dự đoán giá trị tiếp theo trong chuỗi thời gian, hoặc tái tạo lại </a:t>
            </a:r>
            <a:r>
              <a:rPr lang="vi-VN" sz="1400" dirty="0" smtClean="0">
                <a:latin typeface="Calibri" panose="020F0502020204030204" pitchFamily="34" charset="0"/>
                <a:cs typeface="Calibri" panose="020F0502020204030204" pitchFamily="34" charset="0"/>
              </a:rPr>
              <a:t>chuỗi </a:t>
            </a:r>
            <a:r>
              <a:rPr lang="vi-VN" sz="1400" dirty="0">
                <a:latin typeface="Calibri" panose="020F0502020204030204" pitchFamily="34" charset="0"/>
                <a:cs typeface="Calibri" panose="020F0502020204030204" pitchFamily="34" charset="0"/>
              </a:rPr>
              <a:t>đầu vào. Sau khi huấn luyện, nếu dữ liệu mới có sai số dự đoán cao so với thực tế </a:t>
            </a:r>
            <a:r>
              <a:rPr lang="vi-VN" sz="1400" dirty="0" smtClean="0">
                <a:latin typeface="Calibri" panose="020F0502020204030204" pitchFamily="34" charset="0"/>
                <a:cs typeface="Calibri" panose="020F0502020204030204" pitchFamily="34" charset="0"/>
              </a:rPr>
              <a:t>thì </a:t>
            </a:r>
            <a:r>
              <a:rPr lang="vi-VN" sz="1400" dirty="0">
                <a:latin typeface="Calibri" panose="020F0502020204030204" pitchFamily="34" charset="0"/>
                <a:cs typeface="Calibri" panose="020F0502020204030204" pitchFamily="34" charset="0"/>
              </a:rPr>
              <a:t>đó có thể là dấu hiệu của một bất thường</a:t>
            </a:r>
            <a:r>
              <a:rPr lang="vi-VN" sz="1400" dirty="0" smtClean="0">
                <a:latin typeface="Calibri" panose="020F0502020204030204" pitchFamily="34" charset="0"/>
                <a:cs typeface="Calibri" panose="020F0502020204030204" pitchFamily="34" charset="0"/>
              </a:rPr>
              <a:t>.</a:t>
            </a:r>
            <a:endParaRPr lang="en-US" sz="1400" dirty="0" smtClean="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1400" dirty="0" err="1" smtClean="0">
                <a:latin typeface="Calibri" panose="020F0502020204030204" pitchFamily="34" charset="0"/>
                <a:cs typeface="Calibri" panose="020F0502020204030204" pitchFamily="34" charset="0"/>
              </a:rPr>
              <a:t>Kiến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trúc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đang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thử</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nghiệm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sử</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dụng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mạng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xếp</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chồng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bộ</a:t>
            </a:r>
            <a:r>
              <a:rPr lang="en-US" sz="1400" dirty="0" smtClean="0">
                <a:latin typeface="Calibri" panose="020F0502020204030204" pitchFamily="34" charset="0"/>
                <a:cs typeface="Calibri" panose="020F0502020204030204" pitchFamily="34" charset="0"/>
              </a:rPr>
              <a:t> transformer encoder</a:t>
            </a:r>
            <a:endParaRPr lang="vi-VN"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9754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smtClean="0"/>
              <a:t>Transformer</a:t>
            </a:r>
            <a:endParaRPr lang="en-US" dirty="0"/>
          </a:p>
        </p:txBody>
      </p:sp>
      <p:sp>
        <p:nvSpPr>
          <p:cNvPr id="4" name="Text Placeholder 3"/>
          <p:cNvSpPr>
            <a:spLocks noGrp="1"/>
          </p:cNvSpPr>
          <p:nvPr>
            <p:ph type="body" sz="quarter" idx="14"/>
          </p:nvPr>
        </p:nvSpPr>
        <p:spPr/>
        <p:txBody>
          <a:bodyPr/>
          <a:lstStyle/>
          <a:p>
            <a:r>
              <a:rPr lang="en-US" dirty="0"/>
              <a:t>4</a:t>
            </a:r>
          </a:p>
        </p:txBody>
      </p:sp>
      <p:sp>
        <p:nvSpPr>
          <p:cNvPr id="7" name="Google Shape;367;p13"/>
          <p:cNvSpPr/>
          <p:nvPr/>
        </p:nvSpPr>
        <p:spPr>
          <a:xfrm>
            <a:off x="1265422" y="1396260"/>
            <a:ext cx="5748327" cy="1531766"/>
          </a:xfrm>
          <a:prstGeom prst="rect">
            <a:avLst/>
          </a:prstGeom>
          <a:solidFill>
            <a:srgbClr val="F2F2F2"/>
          </a:solidFill>
          <a:ln>
            <a:noFill/>
          </a:ln>
        </p:spPr>
        <p:txBody>
          <a:bodyPr spcFirstLastPara="1" wrap="square" lIns="91425" tIns="45700" rIns="91425" bIns="45700" anchor="ctr" anchorCtr="0">
            <a:noAutofit/>
          </a:bodyPr>
          <a:lstStyle/>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Kiến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trúc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đề</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xuất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Sử</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dụng</a:t>
            </a:r>
            <a:r>
              <a:rPr lang="en-US" sz="1400" dirty="0" smtClean="0">
                <a:latin typeface="Calibri" panose="020F0502020204030204" pitchFamily="34" charset="0"/>
                <a:cs typeface="Calibri" panose="020F0502020204030204" pitchFamily="34" charset="0"/>
              </a:rPr>
              <a:t> 2 </a:t>
            </a:r>
            <a:r>
              <a:rPr lang="en-US" sz="1400" dirty="0" err="1" smtClean="0">
                <a:latin typeface="Calibri" panose="020F0502020204030204" pitchFamily="34" charset="0"/>
                <a:cs typeface="Calibri" panose="020F0502020204030204" pitchFamily="34" charset="0"/>
              </a:rPr>
              <a:t>bộ</a:t>
            </a:r>
            <a:r>
              <a:rPr lang="en-US" sz="1400" dirty="0" smtClean="0">
                <a:latin typeface="Calibri" panose="020F0502020204030204" pitchFamily="34" charset="0"/>
                <a:cs typeface="Calibri" panose="020F0502020204030204" pitchFamily="34" charset="0"/>
              </a:rPr>
              <a:t> Transformer encoder </a:t>
            </a:r>
            <a:r>
              <a:rPr lang="en-US" sz="1400" dirty="0" err="1" smtClean="0">
                <a:latin typeface="Calibri" panose="020F0502020204030204" pitchFamily="34" charset="0"/>
                <a:cs typeface="Calibri" panose="020F0502020204030204" pitchFamily="34" charset="0"/>
              </a:rPr>
              <a:t>xếp</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chồng</a:t>
            </a:r>
            <a:endParaRPr lang="en-US" sz="14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Cách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thức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tạo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mẫu</a:t>
            </a:r>
            <a:r>
              <a:rPr lang="en-US" sz="1400" dirty="0" smtClean="0">
                <a:latin typeface="Calibri" panose="020F0502020204030204" pitchFamily="34" charset="0"/>
                <a:cs typeface="Calibri" panose="020F0502020204030204" pitchFamily="34" charset="0"/>
              </a:rPr>
              <a:t>: 24 </a:t>
            </a:r>
            <a:r>
              <a:rPr lang="en-US" sz="1400" dirty="0" err="1" smtClean="0">
                <a:latin typeface="Calibri" panose="020F0502020204030204" pitchFamily="34" charset="0"/>
                <a:cs typeface="Calibri" panose="020F0502020204030204" pitchFamily="34" charset="0"/>
              </a:rPr>
              <a:t>mẫu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cho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khung</a:t>
            </a:r>
            <a:r>
              <a:rPr lang="en-US" sz="1400" dirty="0" smtClean="0">
                <a:latin typeface="Calibri" panose="020F0502020204030204" pitchFamily="34" charset="0"/>
                <a:cs typeface="Calibri" panose="020F0502020204030204" pitchFamily="34" charset="0"/>
              </a:rPr>
              <a:t> input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1 </a:t>
            </a:r>
            <a:r>
              <a:rPr lang="en-US" sz="1400" dirty="0" err="1" smtClean="0">
                <a:latin typeface="Calibri" panose="020F0502020204030204" pitchFamily="34" charset="0"/>
                <a:cs typeface="Calibri" panose="020F0502020204030204" pitchFamily="34" charset="0"/>
              </a:rPr>
              <a:t>mẫu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cho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khung</a:t>
            </a:r>
            <a:r>
              <a:rPr lang="en-US" sz="1400" dirty="0" smtClean="0">
                <a:latin typeface="Calibri" panose="020F0502020204030204" pitchFamily="34" charset="0"/>
                <a:cs typeface="Calibri" panose="020F0502020204030204" pitchFamily="34" charset="0"/>
              </a:rPr>
              <a:t> output</a:t>
            </a: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Cách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tiến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hành</a:t>
            </a:r>
            <a:r>
              <a:rPr lang="en-US" sz="1400" dirty="0" smtClean="0">
                <a:latin typeface="Calibri" panose="020F0502020204030204" pitchFamily="34" charset="0"/>
                <a:cs typeface="Calibri" panose="020F0502020204030204" pitchFamily="34" charset="0"/>
              </a:rPr>
              <a:t>: chia </a:t>
            </a: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về</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dataset </a:t>
            </a:r>
            <a:r>
              <a:rPr lang="en-US" sz="1400" dirty="0" err="1" smtClean="0">
                <a:latin typeface="Calibri" panose="020F0502020204030204" pitchFamily="34" charset="0"/>
                <a:cs typeface="Calibri" panose="020F0502020204030204" pitchFamily="34" charset="0"/>
              </a:rPr>
              <a:t>nhỏ</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cho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từng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tổng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trạm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hệ</a:t>
            </a:r>
            <a:r>
              <a:rPr lang="en-US" sz="1400" dirty="0" smtClean="0">
                <a:latin typeface="Calibri" panose="020F0502020204030204" pitchFamily="34" charset="0"/>
                <a:cs typeface="Calibri" panose="020F0502020204030204" pitchFamily="34" charset="0"/>
              </a:rPr>
              <a:t> GG/SG</a:t>
            </a: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Phân</a:t>
            </a:r>
            <a:r>
              <a:rPr lang="en-US" sz="1400" dirty="0" smtClean="0">
                <a:latin typeface="Calibri" panose="020F0502020204030204" pitchFamily="34" charset="0"/>
                <a:cs typeface="Calibri" panose="020F0502020204030204" pitchFamily="34" charset="0"/>
              </a:rPr>
              <a:t> chia </a:t>
            </a: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en-US" sz="1400" dirty="0" smtClean="0">
                <a:latin typeface="Calibri" panose="020F0502020204030204" pitchFamily="34" charset="0"/>
                <a:cs typeface="Calibri" panose="020F0502020204030204" pitchFamily="34" charset="0"/>
              </a:rPr>
              <a:t>: 1/2-28/2 </a:t>
            </a:r>
            <a:r>
              <a:rPr lang="en-US" sz="1400" dirty="0" err="1" smtClean="0">
                <a:latin typeface="Calibri" panose="020F0502020204030204" pitchFamily="34" charset="0"/>
                <a:cs typeface="Calibri" panose="020F0502020204030204" pitchFamily="34" charset="0"/>
              </a:rPr>
              <a:t>cho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đào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tạo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1/3-3/3 </a:t>
            </a:r>
            <a:r>
              <a:rPr lang="en-US" sz="1400" dirty="0" err="1" smtClean="0">
                <a:latin typeface="Calibri" panose="020F0502020204030204" pitchFamily="34" charset="0"/>
                <a:cs typeface="Calibri" panose="020F0502020204030204" pitchFamily="34" charset="0"/>
              </a:rPr>
              <a:t>cho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kiểm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tra</a:t>
            </a:r>
            <a:endParaRPr lang="en-US" sz="14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Kết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quả</a:t>
            </a:r>
            <a:r>
              <a:rPr lang="en-US" sz="1400" dirty="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ví</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dụ</a:t>
            </a:r>
            <a:r>
              <a:rPr lang="en-US" sz="1400" dirty="0" smtClean="0">
                <a:latin typeface="Calibri" panose="020F0502020204030204" pitchFamily="34" charset="0"/>
                <a:cs typeface="Calibri" panose="020F0502020204030204" pitchFamily="34" charset="0"/>
              </a:rPr>
              <a:t> (SGHL19): </a:t>
            </a: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phát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hiện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được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bất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thường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ngày</a:t>
            </a:r>
            <a:r>
              <a:rPr lang="en-US" sz="1400" dirty="0" smtClean="0">
                <a:latin typeface="Calibri" panose="020F0502020204030204" pitchFamily="34" charset="0"/>
                <a:cs typeface="Calibri" panose="020F0502020204030204" pitchFamily="34" charset="0"/>
              </a:rPr>
              <a:t> 3/3 </a:t>
            </a:r>
            <a:r>
              <a:rPr lang="en-US" sz="1400" dirty="0" err="1" smtClean="0">
                <a:latin typeface="Calibri" panose="020F0502020204030204" pitchFamily="34" charset="0"/>
                <a:cs typeface="Calibri" panose="020F0502020204030204" pitchFamily="34" charset="0"/>
              </a:rPr>
              <a:t>với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biểu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hiện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tỷ</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lệ</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thành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công</a:t>
            </a:r>
            <a:r>
              <a:rPr lang="en-US" sz="1400" dirty="0" smtClean="0">
                <a:latin typeface="Calibri" panose="020F0502020204030204" pitchFamily="34" charset="0"/>
                <a:cs typeface="Calibri" panose="020F0502020204030204" pitchFamily="34" charset="0"/>
              </a:rPr>
              <a:t> CSFB </a:t>
            </a:r>
            <a:r>
              <a:rPr lang="en-US" sz="1400" dirty="0" err="1" smtClean="0">
                <a:latin typeface="Calibri" panose="020F0502020204030204" pitchFamily="34" charset="0"/>
                <a:cs typeface="Calibri" panose="020F0502020204030204" pitchFamily="34" charset="0"/>
              </a:rPr>
              <a:t>tụt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xuống</a:t>
            </a:r>
            <a:r>
              <a:rPr lang="en-US" sz="1400" dirty="0" smtClean="0">
                <a:latin typeface="Calibri" panose="020F0502020204030204" pitchFamily="34" charset="0"/>
                <a:cs typeface="Calibri" panose="020F0502020204030204" pitchFamily="34" charset="0"/>
              </a:rPr>
              <a:t> 62%</a:t>
            </a:r>
          </a:p>
        </p:txBody>
      </p:sp>
      <p:pic>
        <p:nvPicPr>
          <p:cNvPr id="5" name="Picture 4"/>
          <p:cNvPicPr>
            <a:picLocks noChangeAspect="1"/>
          </p:cNvPicPr>
          <p:nvPr/>
        </p:nvPicPr>
        <p:blipFill>
          <a:blip r:embed="rId3"/>
          <a:stretch>
            <a:fillRect/>
          </a:stretch>
        </p:blipFill>
        <p:spPr>
          <a:xfrm>
            <a:off x="1403091" y="3207111"/>
            <a:ext cx="9874509" cy="3233952"/>
          </a:xfrm>
          <a:prstGeom prst="rect">
            <a:avLst/>
          </a:prstGeom>
        </p:spPr>
      </p:pic>
      <p:pic>
        <p:nvPicPr>
          <p:cNvPr id="6" name="Picture 5"/>
          <p:cNvPicPr>
            <a:picLocks noChangeAspect="1"/>
          </p:cNvPicPr>
          <p:nvPr/>
        </p:nvPicPr>
        <p:blipFill>
          <a:blip r:embed="rId4"/>
          <a:stretch>
            <a:fillRect/>
          </a:stretch>
        </p:blipFill>
        <p:spPr>
          <a:xfrm>
            <a:off x="7498080" y="835963"/>
            <a:ext cx="3779520" cy="2569455"/>
          </a:xfrm>
          <a:prstGeom prst="rect">
            <a:avLst/>
          </a:prstGeom>
        </p:spPr>
      </p:pic>
    </p:spTree>
    <p:extLst>
      <p:ext uri="{BB962C8B-B14F-4D97-AF65-F5344CB8AC3E}">
        <p14:creationId xmlns:p14="http://schemas.microsoft.com/office/powerpoint/2010/main" val="620916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smtClean="0"/>
              <a:t>Transformer</a:t>
            </a:r>
            <a:endParaRPr lang="en-US" dirty="0"/>
          </a:p>
        </p:txBody>
      </p:sp>
      <p:sp>
        <p:nvSpPr>
          <p:cNvPr id="4" name="Text Placeholder 3"/>
          <p:cNvSpPr>
            <a:spLocks noGrp="1"/>
          </p:cNvSpPr>
          <p:nvPr>
            <p:ph type="body" sz="quarter" idx="14"/>
          </p:nvPr>
        </p:nvSpPr>
        <p:spPr/>
        <p:txBody>
          <a:bodyPr/>
          <a:lstStyle/>
          <a:p>
            <a:r>
              <a:rPr lang="en-US" dirty="0"/>
              <a:t>4</a:t>
            </a:r>
          </a:p>
        </p:txBody>
      </p:sp>
      <p:sp>
        <p:nvSpPr>
          <p:cNvPr id="7" name="Google Shape;367;p13"/>
          <p:cNvSpPr/>
          <p:nvPr/>
        </p:nvSpPr>
        <p:spPr>
          <a:xfrm>
            <a:off x="983064" y="990273"/>
            <a:ext cx="9316497" cy="1250554"/>
          </a:xfrm>
          <a:prstGeom prst="rect">
            <a:avLst/>
          </a:prstGeom>
          <a:solidFill>
            <a:srgbClr val="F2F2F2"/>
          </a:solidFill>
          <a:ln>
            <a:noFill/>
          </a:ln>
        </p:spPr>
        <p:txBody>
          <a:bodyPr spcFirstLastPara="1" wrap="square" lIns="91425" tIns="45700" rIns="91425" bIns="45700" anchor="ctr" anchorCtr="0">
            <a:noAutofit/>
          </a:bodyPr>
          <a:lstStyle/>
          <a:p>
            <a:r>
              <a:rPr lang="en-US" sz="1400" dirty="0" err="1" smtClean="0">
                <a:latin typeface="Calibri" panose="020F0502020204030204" pitchFamily="34" charset="0"/>
                <a:cs typeface="Calibri" panose="020F0502020204030204" pitchFamily="34" charset="0"/>
              </a:rPr>
              <a:t>Nhận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xét</a:t>
            </a:r>
            <a:r>
              <a:rPr lang="en-US" sz="14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phát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hiện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được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có</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hành</a:t>
            </a:r>
            <a:r>
              <a:rPr lang="en-US" sz="1400" dirty="0" smtClean="0">
                <a:latin typeface="Calibri" panose="020F0502020204030204" pitchFamily="34" charset="0"/>
                <a:cs typeface="Calibri" panose="020F0502020204030204" pitchFamily="34" charset="0"/>
              </a:rPr>
              <a:t> vi </a:t>
            </a:r>
            <a:r>
              <a:rPr lang="en-US" sz="1400" dirty="0" err="1" smtClean="0">
                <a:latin typeface="Calibri" panose="020F0502020204030204" pitchFamily="34" charset="0"/>
                <a:cs typeface="Calibri" panose="020F0502020204030204" pitchFamily="34" charset="0"/>
              </a:rPr>
              <a:t>khác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lạ</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trong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tất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cả</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dataset </a:t>
            </a:r>
            <a:r>
              <a:rPr lang="en-US" sz="1400" dirty="0" err="1" smtClean="0">
                <a:latin typeface="Calibri" panose="020F0502020204030204" pitchFamily="34" charset="0"/>
                <a:cs typeface="Calibri" panose="020F0502020204030204" pitchFamily="34" charset="0"/>
              </a:rPr>
              <a:t>nhỏ</a:t>
            </a:r>
            <a:endParaRPr lang="en-US" sz="14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Tính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toán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sai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khác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trên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tập</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đào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tạo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phát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hiện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được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nhiễu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endParaRPr lang="en-US" sz="14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không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bị</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overfit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trên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có</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nhiễu</a:t>
            </a:r>
            <a:endParaRPr lang="en-US" sz="14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Khi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gộp</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cùng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tổng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trạm</a:t>
            </a:r>
            <a:r>
              <a:rPr lang="en-US" sz="1400" dirty="0" smtClean="0">
                <a:latin typeface="Calibri" panose="020F0502020204030204" pitchFamily="34" charset="0"/>
                <a:cs typeface="Calibri" panose="020F0502020204030204" pitchFamily="34" charset="0"/>
              </a:rPr>
              <a:t> (GGHL19 + SGHL19) </a:t>
            </a:r>
            <a:r>
              <a:rPr lang="en-US" sz="1400" dirty="0" err="1" smtClean="0">
                <a:latin typeface="Calibri" panose="020F0502020204030204" pitchFamily="34" charset="0"/>
                <a:cs typeface="Calibri" panose="020F0502020204030204" pitchFamily="34" charset="0"/>
              </a:rPr>
              <a:t>kết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quả</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hiện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thời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không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có</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biểu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hiện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gì</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mới</a:t>
            </a:r>
            <a:endParaRPr lang="en-US" sz="1400" dirty="0" smtClean="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3"/>
          <a:stretch>
            <a:fillRect/>
          </a:stretch>
        </p:blipFill>
        <p:spPr>
          <a:xfrm>
            <a:off x="656340" y="2240827"/>
            <a:ext cx="11126779" cy="3619194"/>
          </a:xfrm>
          <a:prstGeom prst="rect">
            <a:avLst/>
          </a:prstGeom>
        </p:spPr>
      </p:pic>
    </p:spTree>
    <p:extLst>
      <p:ext uri="{BB962C8B-B14F-4D97-AF65-F5344CB8AC3E}">
        <p14:creationId xmlns:p14="http://schemas.microsoft.com/office/powerpoint/2010/main" val="8639303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Learning</a:t>
            </a:r>
          </a:p>
        </p:txBody>
      </p:sp>
      <p:sp>
        <p:nvSpPr>
          <p:cNvPr id="3" name="Text Placeholder 2"/>
          <p:cNvSpPr>
            <a:spLocks noGrp="1"/>
          </p:cNvSpPr>
          <p:nvPr>
            <p:ph type="body" sz="quarter" idx="13"/>
          </p:nvPr>
        </p:nvSpPr>
        <p:spPr/>
        <p:txBody>
          <a:bodyPr/>
          <a:lstStyle/>
          <a:p>
            <a:r>
              <a:rPr lang="en-US" dirty="0" smtClean="0"/>
              <a:t>Transformer</a:t>
            </a:r>
            <a:endParaRPr lang="en-US" dirty="0"/>
          </a:p>
        </p:txBody>
      </p:sp>
      <p:sp>
        <p:nvSpPr>
          <p:cNvPr id="4" name="Text Placeholder 3"/>
          <p:cNvSpPr>
            <a:spLocks noGrp="1"/>
          </p:cNvSpPr>
          <p:nvPr>
            <p:ph type="body" sz="quarter" idx="14"/>
          </p:nvPr>
        </p:nvSpPr>
        <p:spPr/>
        <p:txBody>
          <a:bodyPr/>
          <a:lstStyle/>
          <a:p>
            <a:r>
              <a:rPr lang="en-US" dirty="0"/>
              <a:t>4</a:t>
            </a:r>
          </a:p>
        </p:txBody>
      </p:sp>
      <p:graphicFrame>
        <p:nvGraphicFramePr>
          <p:cNvPr id="7" name="Table 6"/>
          <p:cNvGraphicFramePr>
            <a:graphicFrameLocks noGrp="1"/>
          </p:cNvGraphicFramePr>
          <p:nvPr>
            <p:extLst>
              <p:ext uri="{D42A27DB-BD31-4B8C-83A1-F6EECF244321}">
                <p14:modId xmlns:p14="http://schemas.microsoft.com/office/powerpoint/2010/main" val="4120082275"/>
              </p:ext>
            </p:extLst>
          </p:nvPr>
        </p:nvGraphicFramePr>
        <p:xfrm>
          <a:off x="1890598" y="2080003"/>
          <a:ext cx="8128000" cy="253913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040530513"/>
                    </a:ext>
                  </a:extLst>
                </a:gridCol>
                <a:gridCol w="4064000">
                  <a:extLst>
                    <a:ext uri="{9D8B030D-6E8A-4147-A177-3AD203B41FA5}">
                      <a16:colId xmlns:a16="http://schemas.microsoft.com/office/drawing/2014/main" val="3408046161"/>
                    </a:ext>
                  </a:extLst>
                </a:gridCol>
              </a:tblGrid>
              <a:tr h="362733">
                <a:tc>
                  <a:txBody>
                    <a:bodyPr/>
                    <a:lstStyle/>
                    <a:p>
                      <a:pPr algn="ctr"/>
                      <a:r>
                        <a:rPr lang="en-US" sz="1600" b="1" dirty="0" err="1" smtClean="0">
                          <a:latin typeface="Calibri" panose="020F0502020204030204" pitchFamily="34" charset="0"/>
                          <a:cs typeface="Calibri" panose="020F0502020204030204" pitchFamily="34" charset="0"/>
                        </a:rPr>
                        <a:t>Ưu</a:t>
                      </a:r>
                      <a:r>
                        <a:rPr lang="en-US" sz="1600" b="1" baseline="0" dirty="0" smtClean="0">
                          <a:latin typeface="Calibri" panose="020F0502020204030204" pitchFamily="34" charset="0"/>
                          <a:cs typeface="Calibri" panose="020F0502020204030204" pitchFamily="34" charset="0"/>
                        </a:rPr>
                        <a:t> </a:t>
                      </a:r>
                      <a:r>
                        <a:rPr lang="en-US" sz="1600" b="1" baseline="0" dirty="0" err="1" smtClean="0">
                          <a:latin typeface="Calibri" panose="020F0502020204030204" pitchFamily="34" charset="0"/>
                          <a:cs typeface="Calibri" panose="020F0502020204030204" pitchFamily="34" charset="0"/>
                        </a:rPr>
                        <a:t>điểm</a:t>
                      </a:r>
                      <a:endParaRPr lang="en-US" sz="1600" b="1" dirty="0">
                        <a:latin typeface="Calibri" panose="020F0502020204030204" pitchFamily="34" charset="0"/>
                        <a:cs typeface="Calibri" panose="020F0502020204030204" pitchFamily="34" charset="0"/>
                      </a:endParaRPr>
                    </a:p>
                  </a:txBody>
                  <a:tcPr/>
                </a:tc>
                <a:tc>
                  <a:txBody>
                    <a:bodyPr/>
                    <a:lstStyle/>
                    <a:p>
                      <a:pPr algn="ctr"/>
                      <a:r>
                        <a:rPr lang="en-US" sz="1600" b="1" dirty="0" err="1" smtClean="0">
                          <a:latin typeface="Calibri" panose="020F0502020204030204" pitchFamily="34" charset="0"/>
                          <a:cs typeface="Calibri" panose="020F0502020204030204" pitchFamily="34" charset="0"/>
                        </a:rPr>
                        <a:t>Nhược</a:t>
                      </a:r>
                      <a:r>
                        <a:rPr lang="en-US" sz="1600" b="1" baseline="0" dirty="0" smtClean="0">
                          <a:latin typeface="Calibri" panose="020F0502020204030204" pitchFamily="34" charset="0"/>
                          <a:cs typeface="Calibri" panose="020F0502020204030204" pitchFamily="34" charset="0"/>
                        </a:rPr>
                        <a:t> </a:t>
                      </a:r>
                      <a:r>
                        <a:rPr lang="en-US" sz="1600" b="1" baseline="0" dirty="0" err="1" smtClean="0">
                          <a:latin typeface="Calibri" panose="020F0502020204030204" pitchFamily="34" charset="0"/>
                          <a:cs typeface="Calibri" panose="020F0502020204030204" pitchFamily="34" charset="0"/>
                        </a:rPr>
                        <a:t>điểm</a:t>
                      </a:r>
                      <a:endParaRPr lang="en-US" sz="16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95077448"/>
                  </a:ext>
                </a:extLst>
              </a:tr>
              <a:tr h="2176398">
                <a:tc>
                  <a:txBody>
                    <a:bodyPr/>
                    <a:lstStyle/>
                    <a:p>
                      <a:r>
                        <a:rPr lang="vi-VN" sz="1400" b="1" dirty="0" smtClean="0">
                          <a:latin typeface="Calibri" panose="020F0502020204030204" pitchFamily="34" charset="0"/>
                          <a:cs typeface="Calibri" panose="020F0502020204030204" pitchFamily="34" charset="0"/>
                        </a:rPr>
                        <a:t>Mô hình hóa phụ thuộc dài hạn rất mạnh</a:t>
                      </a:r>
                      <a:r>
                        <a:rPr lang="vi-VN" sz="1400" dirty="0" smtClean="0">
                          <a:latin typeface="Calibri" panose="020F0502020204030204" pitchFamily="34" charset="0"/>
                          <a:cs typeface="Calibri" panose="020F0502020204030204" pitchFamily="34" charset="0"/>
                        </a:rPr>
                        <a:t>: Nhờ cơ chế attention, Transformer nắm bắt quan hệ giữa các bước trong chuỗi rất hiệu quả.</a:t>
                      </a:r>
                    </a:p>
                    <a:p>
                      <a:r>
                        <a:rPr lang="vi-VN" sz="1400" b="1" dirty="0" smtClean="0">
                          <a:latin typeface="Calibri" panose="020F0502020204030204" pitchFamily="34" charset="0"/>
                          <a:cs typeface="Calibri" panose="020F0502020204030204" pitchFamily="34" charset="0"/>
                        </a:rPr>
                        <a:t>Tính song song cao</a:t>
                      </a:r>
                      <a:r>
                        <a:rPr lang="vi-VN" sz="1400" dirty="0" smtClean="0">
                          <a:latin typeface="Calibri" panose="020F0502020204030204" pitchFamily="34" charset="0"/>
                          <a:cs typeface="Calibri" panose="020F0502020204030204" pitchFamily="34" charset="0"/>
                        </a:rPr>
                        <a:t>: Khác với RNN, Transformer xử lý toàn bộ chuỗi cùng lúc → </a:t>
                      </a:r>
                      <a:r>
                        <a:rPr lang="en-US" sz="1400" dirty="0" err="1" smtClean="0">
                          <a:latin typeface="Calibri" panose="020F0502020204030204" pitchFamily="34" charset="0"/>
                          <a:cs typeface="Calibri" panose="020F0502020204030204" pitchFamily="34" charset="0"/>
                        </a:rPr>
                        <a:t>tận</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dụng</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khả</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năng</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tính</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toán</a:t>
                      </a:r>
                      <a:r>
                        <a:rPr lang="en-US" sz="1400" baseline="0" dirty="0" smtClean="0">
                          <a:latin typeface="Calibri" panose="020F0502020204030204" pitchFamily="34" charset="0"/>
                          <a:cs typeface="Calibri" panose="020F0502020204030204" pitchFamily="34" charset="0"/>
                        </a:rPr>
                        <a:t> song </a:t>
                      </a:r>
                      <a:r>
                        <a:rPr lang="en-US" sz="1400" baseline="0" dirty="0" err="1" smtClean="0">
                          <a:latin typeface="Calibri" panose="020F0502020204030204" pitchFamily="34" charset="0"/>
                          <a:cs typeface="Calibri" panose="020F0502020204030204" pitchFamily="34" charset="0"/>
                        </a:rPr>
                        <a:t>song</a:t>
                      </a:r>
                      <a:r>
                        <a:rPr lang="vi-VN" sz="1400" dirty="0" smtClean="0">
                          <a:latin typeface="Calibri" panose="020F0502020204030204" pitchFamily="34" charset="0"/>
                          <a:cs typeface="Calibri" panose="020F0502020204030204" pitchFamily="34" charset="0"/>
                        </a:rPr>
                        <a:t>.</a:t>
                      </a:r>
                    </a:p>
                    <a:p>
                      <a:r>
                        <a:rPr lang="vi-VN" sz="1400" b="1" dirty="0" smtClean="0">
                          <a:latin typeface="Calibri" panose="020F0502020204030204" pitchFamily="34" charset="0"/>
                          <a:cs typeface="Calibri" panose="020F0502020204030204" pitchFamily="34" charset="0"/>
                        </a:rPr>
                        <a:t>Tổng quát cho nhiều loại dữ liệu chuỗi</a:t>
                      </a:r>
                      <a:r>
                        <a:rPr lang="vi-VN" sz="1400" dirty="0" smtClean="0">
                          <a:latin typeface="Calibri" panose="020F0502020204030204" pitchFamily="34" charset="0"/>
                          <a:cs typeface="Calibri" panose="020F0502020204030204" pitchFamily="34" charset="0"/>
                        </a:rPr>
                        <a:t>: Đặc biệt phù hợp cho dữ liệu dạng time series</a:t>
                      </a:r>
                      <a:r>
                        <a:rPr lang="en-US" sz="1400" dirty="0" smtClean="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a:txBody>
                  <a:tcPr>
                    <a:solidFill>
                      <a:srgbClr val="D0E5C1"/>
                    </a:solidFill>
                  </a:tcPr>
                </a:tc>
                <a:tc>
                  <a:txBody>
                    <a:bodyPr/>
                    <a:lstStyle/>
                    <a:p>
                      <a:pPr marL="285750" indent="-285750">
                        <a:buFont typeface="Arial" panose="020B0604020202020204" pitchFamily="34" charset="0"/>
                        <a:buChar char="•"/>
                      </a:pPr>
                      <a:r>
                        <a:rPr lang="vi-VN" sz="1400" b="1" dirty="0" smtClean="0">
                          <a:latin typeface="Calibri" panose="020F0502020204030204" pitchFamily="34" charset="0"/>
                          <a:cs typeface="Calibri" panose="020F0502020204030204" pitchFamily="34" charset="0"/>
                        </a:rPr>
                        <a:t>Yêu cầu dữ liệu lớn</a:t>
                      </a:r>
                      <a:r>
                        <a:rPr lang="vi-VN" sz="1400" dirty="0" smtClean="0">
                          <a:latin typeface="Calibri" panose="020F0502020204030204" pitchFamily="34" charset="0"/>
                          <a:cs typeface="Calibri" panose="020F0502020204030204" pitchFamily="34" charset="0"/>
                        </a:rPr>
                        <a:t>: Transformer cần nhiều dữ liệu để đạt hiệu năng tốt.</a:t>
                      </a:r>
                    </a:p>
                    <a:p>
                      <a:pPr marL="285750" indent="-285750">
                        <a:buFont typeface="Arial" panose="020B0604020202020204" pitchFamily="34" charset="0"/>
                        <a:buChar char="•"/>
                      </a:pPr>
                      <a:r>
                        <a:rPr lang="vi-VN" sz="1400" b="1" dirty="0" smtClean="0">
                          <a:latin typeface="Calibri" panose="020F0502020204030204" pitchFamily="34" charset="0"/>
                          <a:cs typeface="Calibri" panose="020F0502020204030204" pitchFamily="34" charset="0"/>
                        </a:rPr>
                        <a:t>Tốn tài nguyên</a:t>
                      </a:r>
                      <a:r>
                        <a:rPr lang="vi-VN" sz="1400" dirty="0" smtClean="0">
                          <a:latin typeface="Calibri" panose="020F0502020204030204" pitchFamily="34" charset="0"/>
                          <a:cs typeface="Calibri" panose="020F0502020204030204" pitchFamily="34" charset="0"/>
                        </a:rPr>
                        <a:t>: Số lượng tham số</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phép</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tính</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toán</a:t>
                      </a:r>
                      <a:r>
                        <a:rPr lang="vi-VN" sz="1400" dirty="0" smtClean="0">
                          <a:latin typeface="Calibri" panose="020F0502020204030204" pitchFamily="34" charset="0"/>
                          <a:cs typeface="Calibri" panose="020F0502020204030204" pitchFamily="34" charset="0"/>
                        </a:rPr>
                        <a:t> lớn, cần bộ nhớ và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khả</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năng</a:t>
                      </a:r>
                      <a:r>
                        <a:rPr lang="vi-VN" sz="1400" dirty="0" smtClean="0">
                          <a:latin typeface="Calibri" panose="020F0502020204030204" pitchFamily="34" charset="0"/>
                          <a:cs typeface="Calibri" panose="020F0502020204030204" pitchFamily="34" charset="0"/>
                        </a:rPr>
                        <a:t> tính toán cao</a:t>
                      </a:r>
                      <a:endParaRPr lang="vi-VN" sz="1400" dirty="0">
                        <a:latin typeface="Calibri" panose="020F0502020204030204" pitchFamily="34" charset="0"/>
                        <a:cs typeface="Calibri" panose="020F0502020204030204" pitchFamily="34" charset="0"/>
                      </a:endParaRPr>
                    </a:p>
                  </a:txBody>
                  <a:tcPr>
                    <a:solidFill>
                      <a:srgbClr val="FFC1C1"/>
                    </a:solidFill>
                  </a:tcPr>
                </a:tc>
                <a:extLst>
                  <a:ext uri="{0D108BD9-81ED-4DB2-BD59-A6C34878D82A}">
                    <a16:rowId xmlns:a16="http://schemas.microsoft.com/office/drawing/2014/main" val="812929521"/>
                  </a:ext>
                </a:extLst>
              </a:tr>
            </a:tbl>
          </a:graphicData>
        </a:graphic>
      </p:graphicFrame>
    </p:spTree>
    <p:extLst>
      <p:ext uri="{BB962C8B-B14F-4D97-AF65-F5344CB8AC3E}">
        <p14:creationId xmlns:p14="http://schemas.microsoft.com/office/powerpoint/2010/main" val="3884071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smtClean="0"/>
              <a:t>Anomaly Transformer</a:t>
            </a:r>
            <a:endParaRPr lang="en-US" dirty="0"/>
          </a:p>
        </p:txBody>
      </p:sp>
      <p:sp>
        <p:nvSpPr>
          <p:cNvPr id="4" name="Text Placeholder 3"/>
          <p:cNvSpPr>
            <a:spLocks noGrp="1"/>
          </p:cNvSpPr>
          <p:nvPr>
            <p:ph type="body" sz="quarter" idx="14"/>
          </p:nvPr>
        </p:nvSpPr>
        <p:spPr/>
        <p:txBody>
          <a:bodyPr/>
          <a:lstStyle/>
          <a:p>
            <a:r>
              <a:rPr lang="en-US" dirty="0"/>
              <a:t>4</a:t>
            </a:r>
          </a:p>
        </p:txBody>
      </p:sp>
      <p:pic>
        <p:nvPicPr>
          <p:cNvPr id="2050" name="Picture 2" descr="https://github.com/thuml/Anomaly-Transformer/raw/main/pics/structu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8852" y="1681620"/>
            <a:ext cx="6619785" cy="25038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40048" y="4392575"/>
            <a:ext cx="4758589" cy="523220"/>
          </a:xfrm>
          <a:prstGeom prst="rect">
            <a:avLst/>
          </a:prstGeom>
          <a:noFill/>
        </p:spPr>
        <p:txBody>
          <a:bodyPr wrap="square" rtlCol="0">
            <a:spAutoFit/>
          </a:bodyPr>
          <a:lstStyle/>
          <a:p>
            <a:r>
              <a:rPr lang="en-US" sz="1400" b="1" dirty="0" err="1" smtClean="0"/>
              <a:t>Kiến</a:t>
            </a:r>
            <a:r>
              <a:rPr lang="en-US" sz="1400" b="1" dirty="0" smtClean="0"/>
              <a:t> </a:t>
            </a:r>
            <a:r>
              <a:rPr lang="en-US" sz="1400" b="1" dirty="0" err="1" smtClean="0"/>
              <a:t>trúc</a:t>
            </a:r>
            <a:r>
              <a:rPr lang="en-US" sz="1400" b="1" dirty="0" smtClean="0"/>
              <a:t> </a:t>
            </a:r>
            <a:r>
              <a:rPr lang="en-US" sz="1400" b="1" dirty="0" err="1" smtClean="0"/>
              <a:t>tổng</a:t>
            </a:r>
            <a:r>
              <a:rPr lang="en-US" sz="1400" b="1" dirty="0" smtClean="0"/>
              <a:t> </a:t>
            </a:r>
            <a:r>
              <a:rPr lang="en-US" sz="1400" b="1" dirty="0" err="1" smtClean="0"/>
              <a:t>quan</a:t>
            </a:r>
            <a:r>
              <a:rPr lang="en-US" sz="1400" b="1" dirty="0" smtClean="0"/>
              <a:t> Anomaly Transformer</a:t>
            </a:r>
          </a:p>
          <a:p>
            <a:r>
              <a:rPr lang="en-US" sz="1400" i="1" dirty="0" err="1" smtClean="0"/>
              <a:t>Nguồn</a:t>
            </a:r>
            <a:r>
              <a:rPr lang="en-US" sz="1400" i="1" dirty="0" smtClean="0"/>
              <a:t>: </a:t>
            </a:r>
            <a:r>
              <a:rPr lang="en-US" sz="1400" i="1" dirty="0" smtClean="0">
                <a:hlinkClick r:id="rId4"/>
              </a:rPr>
              <a:t>Anomaly Transformer - ICLR 2022</a:t>
            </a:r>
            <a:endParaRPr lang="en-US" sz="1400" i="1" dirty="0"/>
          </a:p>
        </p:txBody>
      </p:sp>
      <mc:AlternateContent xmlns:mc="http://schemas.openxmlformats.org/markup-compatibility/2006" xmlns:a14="http://schemas.microsoft.com/office/drawing/2010/main">
        <mc:Choice Requires="a14">
          <p:sp>
            <p:nvSpPr>
              <p:cNvPr id="8" name="Google Shape;367;p13"/>
              <p:cNvSpPr/>
              <p:nvPr/>
            </p:nvSpPr>
            <p:spPr>
              <a:xfrm>
                <a:off x="762000" y="4392575"/>
                <a:ext cx="4588213" cy="1728916"/>
              </a:xfrm>
              <a:prstGeom prst="rect">
                <a:avLst/>
              </a:prstGeom>
              <a:solidFill>
                <a:srgbClr val="F2F2F2"/>
              </a:solidFill>
              <a:ln>
                <a:noFill/>
              </a:ln>
            </p:spPr>
            <p:txBody>
              <a:bodyPr spcFirstLastPara="1" wrap="square" lIns="91425" tIns="45700" rIns="91425" bIns="45700" anchor="ctr" anchorCtr="0">
                <a:noAutofit/>
              </a:bodyPr>
              <a:lstStyle/>
              <a:p>
                <a:r>
                  <a:rPr lang="en-US" sz="1400" dirty="0" err="1" smtClean="0">
                    <a:latin typeface="Calibri" panose="020F0502020204030204" pitchFamily="34" charset="0"/>
                    <a:cs typeface="Calibri" panose="020F0502020204030204" pitchFamily="34" charset="0"/>
                  </a:rPr>
                  <a:t>Cách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tính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điểm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số</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bất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thường</a:t>
                </a:r>
                <a:r>
                  <a:rPr lang="en-US" sz="14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400" dirty="0" err="1" smtClean="0"/>
                  <a:t>RecLoss</a:t>
                </a:r>
                <a:r>
                  <a:rPr lang="en-US" sz="1400" dirty="0" smtClean="0"/>
                  <a:t> = </a:t>
                </a:r>
                <a:r>
                  <a:rPr lang="en-US" sz="1400" dirty="0" smtClean="0">
                    <a:latin typeface="Calibri" panose="020F0502020204030204" pitchFamily="34" charset="0"/>
                    <a:cs typeface="Calibri" panose="020F0502020204030204" pitchFamily="34" charset="0"/>
                  </a:rPr>
                  <a:t>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𝑑</m:t>
                        </m:r>
                      </m:den>
                    </m:f>
                    <m:nary>
                      <m:naryPr>
                        <m:chr m:val="∑"/>
                        <m:limLoc m:val="undOvr"/>
                        <m:grow m:val="on"/>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𝑑</m:t>
                        </m:r>
                      </m:sup>
                      <m:e>
                        <m:eqArr>
                          <m:eqArrPr>
                            <m:ctrlPr>
                              <a:rPr lang="en-US" sz="1400" i="1">
                                <a:latin typeface="Cambria Math" panose="02040503050406030204" pitchFamily="18" charset="0"/>
                              </a:rPr>
                            </m:ctrlPr>
                          </m:eqArrPr>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𝑝𝑟𝑒𝑑</m:t>
                                        </m:r>
                                        <m:r>
                                          <a:rPr lang="en-US" sz="1400" i="1">
                                            <a:latin typeface="Cambria Math" panose="02040503050406030204" pitchFamily="18" charset="0"/>
                                          </a:rPr>
                                          <m:t>,</m:t>
                                        </m:r>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𝑡𝑟𝑢𝑡h</m:t>
                                        </m:r>
                                        <m:r>
                                          <a:rPr lang="en-US" sz="1400" i="1">
                                            <a:latin typeface="Cambria Math" panose="02040503050406030204" pitchFamily="18" charset="0"/>
                                          </a:rPr>
                                          <m:t>, </m:t>
                                        </m:r>
                                        <m:r>
                                          <a:rPr lang="en-US" sz="1400" i="1">
                                            <a:latin typeface="Cambria Math" panose="02040503050406030204" pitchFamily="18" charset="0"/>
                                          </a:rPr>
                                          <m:t>𝑖</m:t>
                                        </m:r>
                                      </m:sub>
                                    </m:sSub>
                                  </m:e>
                                </m:d>
                              </m:e>
                              <m:sup>
                                <m:r>
                                  <a:rPr lang="en-US" sz="1400" i="1">
                                    <a:latin typeface="Cambria Math" panose="02040503050406030204" pitchFamily="18" charset="0"/>
                                  </a:rPr>
                                  <m:t>2</m:t>
                                </m:r>
                              </m:sup>
                            </m:sSup>
                          </m:e>
                          <m:e>
                            <m:r>
                              <m:rPr>
                                <m:nor/>
                              </m:rPr>
                              <a:rPr lang="en-US" sz="1400" dirty="0">
                                <a:latin typeface="Calibri" panose="020F0502020204030204" pitchFamily="34" charset="0"/>
                                <a:cs typeface="Calibri" panose="020F0502020204030204" pitchFamily="34" charset="0"/>
                              </a:rPr>
                              <m:t> </m:t>
                            </m:r>
                          </m:e>
                        </m:eqArr>
                      </m:e>
                    </m:nary>
                  </m:oMath>
                </a14:m>
                <a:endParaRPr lang="en-US" sz="14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t>Metric = </a:t>
                </a:r>
                <a:r>
                  <a:rPr lang="en-US" sz="1400" dirty="0" err="1" smtClean="0"/>
                  <a:t>softmax</a:t>
                </a:r>
                <a:r>
                  <a:rPr lang="en-US" sz="1400" dirty="0"/>
                  <a:t>(</a:t>
                </a:r>
                <a:r>
                  <a:rPr lang="en-US" sz="1400" dirty="0" smtClean="0"/>
                  <a:t>− </a:t>
                </a:r>
                <a:r>
                  <a:rPr lang="en-US" sz="1400" dirty="0" err="1" smtClean="0"/>
                  <a:t>SeriesLoss</a:t>
                </a:r>
                <a:r>
                  <a:rPr lang="en-US" sz="1400" dirty="0" smtClean="0"/>
                  <a:t> − </a:t>
                </a:r>
                <a:r>
                  <a:rPr lang="en-US" sz="1400" dirty="0" err="1" smtClean="0"/>
                  <a:t>PriorLoss</a:t>
                </a:r>
                <a:r>
                  <a:rPr lang="en-US" sz="1400" dirty="0" smtClean="0"/>
                  <a:t>)</a:t>
                </a:r>
              </a:p>
              <a:p>
                <a:pPr marL="285750" indent="-285750">
                  <a:buFont typeface="Arial" panose="020B0604020202020204" pitchFamily="34" charset="0"/>
                  <a:buChar char="•"/>
                </a:pPr>
                <a:r>
                  <a:rPr lang="en-US" sz="1400" dirty="0" err="1" smtClean="0"/>
                  <a:t>Anomaly_score</a:t>
                </a:r>
                <a:r>
                  <a:rPr lang="en-US" sz="1400" dirty="0" smtClean="0"/>
                  <a:t> = Metric * </a:t>
                </a:r>
                <a:r>
                  <a:rPr lang="en-US" sz="1400" dirty="0" err="1" smtClean="0"/>
                  <a:t>RecLoss</a:t>
                </a:r>
                <a:endParaRPr lang="en-US" sz="1400" dirty="0" smtClean="0"/>
              </a:p>
              <a:p>
                <a:pPr marL="285750" indent="-285750">
                  <a:buFont typeface="Arial" panose="020B0604020202020204" pitchFamily="34" charset="0"/>
                  <a:buChar char="•"/>
                </a:pPr>
                <a:endParaRPr lang="en-US" sz="1400" dirty="0" smtClean="0">
                  <a:latin typeface="Calibri" panose="020F0502020204030204" pitchFamily="34" charset="0"/>
                  <a:cs typeface="Calibri" panose="020F0502020204030204" pitchFamily="34" charset="0"/>
                </a:endParaRPr>
              </a:p>
            </p:txBody>
          </p:sp>
        </mc:Choice>
        <mc:Fallback xmlns="">
          <p:sp>
            <p:nvSpPr>
              <p:cNvPr id="8" name="Google Shape;367;p13"/>
              <p:cNvSpPr>
                <a:spLocks noRot="1" noChangeAspect="1" noMove="1" noResize="1" noEditPoints="1" noAdjustHandles="1" noChangeArrowheads="1" noChangeShapeType="1" noTextEdit="1"/>
              </p:cNvSpPr>
              <p:nvPr/>
            </p:nvSpPr>
            <p:spPr>
              <a:xfrm>
                <a:off x="762000" y="4392575"/>
                <a:ext cx="4588213" cy="1728916"/>
              </a:xfrm>
              <a:prstGeom prst="rect">
                <a:avLst/>
              </a:prstGeom>
              <a:blipFill>
                <a:blip r:embed="rId5"/>
                <a:stretch>
                  <a:fillRect l="-398"/>
                </a:stretch>
              </a:blipFill>
              <a:ln>
                <a:noFill/>
              </a:ln>
            </p:spPr>
            <p:txBody>
              <a:bodyPr/>
              <a:lstStyle/>
              <a:p>
                <a:r>
                  <a:rPr lang="en-US">
                    <a:noFill/>
                  </a:rPr>
                  <a:t> </a:t>
                </a:r>
              </a:p>
            </p:txBody>
          </p:sp>
        </mc:Fallback>
      </mc:AlternateContent>
      <p:sp>
        <p:nvSpPr>
          <p:cNvPr id="5" name="Rectangle 4"/>
          <p:cNvSpPr/>
          <p:nvPr/>
        </p:nvSpPr>
        <p:spPr>
          <a:xfrm>
            <a:off x="762000" y="1037053"/>
            <a:ext cx="4588213" cy="3108543"/>
          </a:xfrm>
          <a:prstGeom prst="rect">
            <a:avLst/>
          </a:prstGeom>
          <a:solidFill>
            <a:schemeClr val="accent3">
              <a:lumMod val="20000"/>
              <a:lumOff val="80000"/>
            </a:schemeClr>
          </a:solidFill>
        </p:spPr>
        <p:txBody>
          <a:bodyPr wrap="square">
            <a:spAutoFit/>
          </a:bodyPr>
          <a:lstStyle/>
          <a:p>
            <a:r>
              <a:rPr lang="vi-VN" sz="1400" b="1" dirty="0">
                <a:latin typeface="Calibri" panose="020F0502020204030204" pitchFamily="34" charset="0"/>
                <a:cs typeface="Calibri" panose="020F0502020204030204" pitchFamily="34" charset="0"/>
              </a:rPr>
              <a:t>Anomaly Transformer</a:t>
            </a:r>
            <a:r>
              <a:rPr lang="vi-VN" sz="1400" dirty="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dùng</a:t>
            </a:r>
            <a:r>
              <a:rPr lang="vi-VN" sz="1400" dirty="0" smtClean="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Transformer để học các mối quan hệ thời gian thông qua một khái niệm mới gọi là </a:t>
            </a:r>
            <a:r>
              <a:rPr lang="vi-VN" sz="1400" b="1" dirty="0">
                <a:latin typeface="Calibri" panose="020F0502020204030204" pitchFamily="34" charset="0"/>
                <a:cs typeface="Calibri" panose="020F0502020204030204" pitchFamily="34" charset="0"/>
              </a:rPr>
              <a:t>“Association Discrepancy”</a:t>
            </a:r>
            <a:r>
              <a:rPr lang="vi-VN" sz="1400" dirty="0">
                <a:latin typeface="Calibri" panose="020F0502020204030204" pitchFamily="34" charset="0"/>
                <a:cs typeface="Calibri" panose="020F0502020204030204" pitchFamily="34" charset="0"/>
              </a:rPr>
              <a:t> nhằm phân biệt giữa điểm bình thường và điểm bất thường.</a:t>
            </a:r>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hình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thực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hiện</a:t>
            </a:r>
            <a:r>
              <a:rPr lang="en-US" sz="1400" dirty="0">
                <a:latin typeface="Calibri" panose="020F0502020204030204" pitchFamily="34" charset="0"/>
                <a:cs typeface="Calibri" panose="020F0502020204030204" pitchFamily="34" charset="0"/>
              </a:rPr>
              <a:t> 2 </a:t>
            </a:r>
            <a:r>
              <a:rPr lang="en-US" sz="1400" dirty="0" err="1">
                <a:latin typeface="Calibri" panose="020F0502020204030204" pitchFamily="34" charset="0"/>
                <a:cs typeface="Calibri" panose="020F0502020204030204" pitchFamily="34" charset="0"/>
              </a:rPr>
              <a:t>pha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huấn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luyện</a:t>
            </a:r>
            <a:r>
              <a:rPr lang="en-US" sz="1400"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400" b="1" dirty="0">
                <a:latin typeface="Calibri" panose="020F0502020204030204" pitchFamily="34" charset="0"/>
                <a:cs typeface="Calibri" panose="020F0502020204030204" pitchFamily="34" charset="0"/>
              </a:rPr>
              <a:t>Minimize: </a:t>
            </a:r>
            <a:r>
              <a:rPr lang="en-US" sz="1400" dirty="0" err="1">
                <a:latin typeface="Calibri" panose="020F0502020204030204" pitchFamily="34" charset="0"/>
                <a:cs typeface="Calibri" panose="020F0502020204030204" pitchFamily="34" charset="0"/>
              </a:rPr>
              <a:t>Giảm</a:t>
            </a:r>
            <a:r>
              <a:rPr lang="en-US" sz="1400" dirty="0">
                <a:latin typeface="Calibri" panose="020F0502020204030204" pitchFamily="34" charset="0"/>
                <a:cs typeface="Calibri" panose="020F0502020204030204" pitchFamily="34" charset="0"/>
              </a:rPr>
              <a:t> Discrepancy, </a:t>
            </a:r>
            <a:r>
              <a:rPr lang="en-US" sz="1400" dirty="0" err="1">
                <a:latin typeface="Calibri" panose="020F0502020204030204" pitchFamily="34" charset="0"/>
                <a:cs typeface="Calibri" panose="020F0502020204030204" pitchFamily="34" charset="0"/>
              </a:rPr>
              <a:t>ép</a:t>
            </a:r>
            <a:r>
              <a:rPr lang="en-US" sz="1400" dirty="0">
                <a:latin typeface="Calibri" panose="020F0502020204030204" pitchFamily="34" charset="0"/>
                <a:cs typeface="Calibri" panose="020F0502020204030204" pitchFamily="34" charset="0"/>
              </a:rPr>
              <a:t> Prior </a:t>
            </a:r>
            <a:r>
              <a:rPr lang="en-US" sz="1400" dirty="0" err="1">
                <a:latin typeface="Calibri" panose="020F0502020204030204" pitchFamily="34" charset="0"/>
                <a:cs typeface="Calibri" panose="020F0502020204030204" pitchFamily="34" charset="0"/>
              </a:rPr>
              <a:t>giống</a:t>
            </a:r>
            <a:r>
              <a:rPr lang="en-US" sz="1400" dirty="0">
                <a:latin typeface="Calibri" panose="020F0502020204030204" pitchFamily="34" charset="0"/>
                <a:cs typeface="Calibri" panose="020F0502020204030204" pitchFamily="34" charset="0"/>
              </a:rPr>
              <a:t> Series. </a:t>
            </a:r>
            <a:r>
              <a:rPr lang="en-US" sz="1400" dirty="0" err="1">
                <a:latin typeface="Calibri" panose="020F0502020204030204" pitchFamily="34" charset="0"/>
                <a:cs typeface="Calibri" panose="020F0502020204030204" pitchFamily="34" charset="0"/>
              </a:rPr>
              <a:t>Giúp</a:t>
            </a:r>
            <a:r>
              <a:rPr lang="en-US" sz="1400" dirty="0">
                <a:latin typeface="Calibri" panose="020F0502020204030204" pitchFamily="34" charset="0"/>
                <a:cs typeface="Calibri" panose="020F0502020204030204" pitchFamily="34" charset="0"/>
              </a:rPr>
              <a:t> Prior </a:t>
            </a:r>
            <a:r>
              <a:rPr lang="en-US" sz="1400" dirty="0" err="1">
                <a:latin typeface="Calibri" panose="020F0502020204030204" pitchFamily="34" charset="0"/>
                <a:cs typeface="Calibri" panose="020F0502020204030204" pitchFamily="34" charset="0"/>
              </a:rPr>
              <a:t>học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cấu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trúc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của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chuỗi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bình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thường</a:t>
            </a:r>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b="1" dirty="0">
                <a:latin typeface="Calibri" panose="020F0502020204030204" pitchFamily="34" charset="0"/>
                <a:cs typeface="Calibri" panose="020F0502020204030204" pitchFamily="34" charset="0"/>
              </a:rPr>
              <a:t>Maximize: </a:t>
            </a:r>
            <a:r>
              <a:rPr lang="en-US" sz="1400" dirty="0" err="1">
                <a:latin typeface="Calibri" panose="020F0502020204030204" pitchFamily="34" charset="0"/>
                <a:cs typeface="Calibri" panose="020F0502020204030204" pitchFamily="34" charset="0"/>
              </a:rPr>
              <a:t>Tăng</a:t>
            </a:r>
            <a:r>
              <a:rPr lang="en-US" sz="1400" dirty="0">
                <a:latin typeface="Calibri" panose="020F0502020204030204" pitchFamily="34" charset="0"/>
                <a:cs typeface="Calibri" panose="020F0502020204030204" pitchFamily="34" charset="0"/>
              </a:rPr>
              <a:t> Discrepancy, </a:t>
            </a:r>
            <a:r>
              <a:rPr lang="en-US" sz="1400" dirty="0" err="1">
                <a:latin typeface="Calibri" panose="020F0502020204030204" pitchFamily="34" charset="0"/>
                <a:cs typeface="Calibri" panose="020F0502020204030204" pitchFamily="34" charset="0"/>
              </a:rPr>
              <a:t>điều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chỉnh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cho</a:t>
            </a:r>
            <a:r>
              <a:rPr lang="en-US" sz="1400" dirty="0">
                <a:latin typeface="Calibri" panose="020F0502020204030204" pitchFamily="34" charset="0"/>
                <a:cs typeface="Calibri" panose="020F0502020204030204" pitchFamily="34" charset="0"/>
              </a:rPr>
              <a:t> Series </a:t>
            </a:r>
            <a:r>
              <a:rPr lang="en-US" sz="1400" dirty="0" err="1">
                <a:latin typeface="Calibri" panose="020F0502020204030204" pitchFamily="34" charset="0"/>
                <a:cs typeface="Calibri" panose="020F0502020204030204" pitchFamily="34" charset="0"/>
              </a:rPr>
              <a:t>khác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biệt</a:t>
            </a:r>
            <a:r>
              <a:rPr lang="en-US" sz="1400" dirty="0">
                <a:latin typeface="Calibri" panose="020F0502020204030204" pitchFamily="34" charset="0"/>
                <a:cs typeface="Calibri" panose="020F0502020204030204" pitchFamily="34" charset="0"/>
              </a:rPr>
              <a:t> Prior </a:t>
            </a:r>
            <a:r>
              <a:rPr lang="en-US" sz="1400" dirty="0" err="1">
                <a:latin typeface="Calibri" panose="020F0502020204030204" pitchFamily="34" charset="0"/>
                <a:cs typeface="Calibri" panose="020F0502020204030204" pitchFamily="34" charset="0"/>
              </a:rPr>
              <a:t>nhiều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hơn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hình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có</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thể</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học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được</a:t>
            </a:r>
            <a:r>
              <a:rPr lang="en-US" sz="1400" dirty="0">
                <a:latin typeface="Calibri" panose="020F0502020204030204" pitchFamily="34" charset="0"/>
                <a:cs typeface="Calibri" panose="020F0502020204030204" pitchFamily="34" charset="0"/>
              </a:rPr>
              <a:t> Series </a:t>
            </a:r>
            <a:r>
              <a:rPr lang="en-US" sz="1400" dirty="0" err="1">
                <a:latin typeface="Calibri" panose="020F0502020204030204" pitchFamily="34" charset="0"/>
                <a:cs typeface="Calibri" panose="020F0502020204030204" pitchFamily="34" charset="0"/>
              </a:rPr>
              <a:t>rõ</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ràng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hơn</a:t>
            </a:r>
            <a:r>
              <a:rPr lang="en-US" sz="1400" dirty="0">
                <a:latin typeface="Calibri" panose="020F0502020204030204" pitchFamily="34" charset="0"/>
                <a:cs typeface="Calibri" panose="020F0502020204030204" pitchFamily="34" charset="0"/>
              </a:rPr>
              <a:t> ở </a:t>
            </a:r>
            <a:r>
              <a:rPr lang="en-US" sz="1400" dirty="0" err="1">
                <a:latin typeface="Calibri" panose="020F0502020204030204" pitchFamily="34" charset="0"/>
                <a:cs typeface="Calibri" panose="020F0502020204030204" pitchFamily="34" charset="0"/>
              </a:rPr>
              <a:t>các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điểm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bình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thường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tăng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khả</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năng</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phân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biệt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điểm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bất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thường</a:t>
            </a:r>
            <a:endParaRPr lang="en-US" sz="1400" dirty="0">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hình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kết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hợp</a:t>
            </a:r>
            <a:r>
              <a:rPr lang="en-US" sz="1400" dirty="0">
                <a:latin typeface="Calibri" panose="020F0502020204030204" pitchFamily="34" charset="0"/>
                <a:cs typeface="Calibri" panose="020F0502020204030204" pitchFamily="34" charset="0"/>
              </a:rPr>
              <a:t> Association Discrepancy </a:t>
            </a:r>
            <a:r>
              <a:rPr lang="en-US" sz="1400" dirty="0" err="1">
                <a:latin typeface="Calibri" panose="020F0502020204030204" pitchFamily="34" charset="0"/>
                <a:cs typeface="Calibri" panose="020F0502020204030204" pitchFamily="34" charset="0"/>
              </a:rPr>
              <a:t>và</a:t>
            </a:r>
            <a:r>
              <a:rPr lang="en-US" sz="1400" dirty="0">
                <a:latin typeface="Calibri" panose="020F0502020204030204" pitchFamily="34" charset="0"/>
                <a:cs typeface="Calibri" panose="020F0502020204030204" pitchFamily="34" charset="0"/>
              </a:rPr>
              <a:t> Reconstruction loss (</a:t>
            </a:r>
            <a:r>
              <a:rPr lang="en-US" sz="1400" dirty="0" err="1">
                <a:latin typeface="Calibri" panose="020F0502020204030204" pitchFamily="34" charset="0"/>
                <a:cs typeface="Calibri" panose="020F0502020204030204" pitchFamily="34" charset="0"/>
              </a:rPr>
              <a:t>như</a:t>
            </a:r>
            <a:r>
              <a:rPr lang="en-US" sz="1400" dirty="0">
                <a:latin typeface="Calibri" panose="020F0502020204030204" pitchFamily="34" charset="0"/>
                <a:cs typeface="Calibri" panose="020F0502020204030204" pitchFamily="34" charset="0"/>
              </a:rPr>
              <a:t> auto encoder) </a:t>
            </a:r>
            <a:r>
              <a:rPr lang="en-US" sz="1400" dirty="0" err="1">
                <a:latin typeface="Calibri" panose="020F0502020204030204" pitchFamily="34" charset="0"/>
                <a:cs typeface="Calibri" panose="020F0502020204030204" pitchFamily="34" charset="0"/>
              </a:rPr>
              <a:t>cho</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hàm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mất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mát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mục</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tiêu</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49394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smtClean="0"/>
              <a:t>Anomaly Transformer</a:t>
            </a:r>
            <a:endParaRPr lang="en-US" dirty="0"/>
          </a:p>
        </p:txBody>
      </p:sp>
      <p:sp>
        <p:nvSpPr>
          <p:cNvPr id="4" name="Text Placeholder 3"/>
          <p:cNvSpPr>
            <a:spLocks noGrp="1"/>
          </p:cNvSpPr>
          <p:nvPr>
            <p:ph type="body" sz="quarter" idx="14"/>
          </p:nvPr>
        </p:nvSpPr>
        <p:spPr/>
        <p:txBody>
          <a:bodyPr/>
          <a:lstStyle/>
          <a:p>
            <a:r>
              <a:rPr lang="en-US" dirty="0"/>
              <a:t>4</a:t>
            </a:r>
          </a:p>
        </p:txBody>
      </p:sp>
      <p:sp>
        <p:nvSpPr>
          <p:cNvPr id="10" name="TextBox 9"/>
          <p:cNvSpPr txBox="1"/>
          <p:nvPr/>
        </p:nvSpPr>
        <p:spPr>
          <a:xfrm>
            <a:off x="141402" y="6471217"/>
            <a:ext cx="5797485" cy="523220"/>
          </a:xfrm>
          <a:prstGeom prst="rect">
            <a:avLst/>
          </a:prstGeom>
          <a:noFill/>
        </p:spPr>
        <p:txBody>
          <a:bodyPr wrap="square" rtlCol="0">
            <a:spAutoFit/>
          </a:bodyPr>
          <a:lstStyle/>
          <a:p>
            <a:r>
              <a:rPr lang="en-US" sz="1400" i="1" dirty="0" smtClean="0"/>
              <a:t>Chi </a:t>
            </a:r>
            <a:r>
              <a:rPr lang="en-US" sz="1400" i="1" dirty="0" err="1" smtClean="0"/>
              <a:t>tiết</a:t>
            </a:r>
            <a:r>
              <a:rPr lang="en-US" sz="1400" i="1" dirty="0" smtClean="0"/>
              <a:t> </a:t>
            </a:r>
            <a:r>
              <a:rPr lang="en-US" sz="1400" i="1" dirty="0" err="1" smtClean="0"/>
              <a:t>tham</a:t>
            </a:r>
            <a:r>
              <a:rPr lang="en-US" sz="1400" i="1" dirty="0" smtClean="0"/>
              <a:t> </a:t>
            </a:r>
            <a:r>
              <a:rPr lang="en-US" sz="1400" i="1" dirty="0" err="1" smtClean="0"/>
              <a:t>khảo</a:t>
            </a:r>
            <a:r>
              <a:rPr lang="en-US" sz="1400" i="1" dirty="0" smtClean="0"/>
              <a:t> </a:t>
            </a:r>
            <a:r>
              <a:rPr lang="en-US" sz="1400" i="1" dirty="0" err="1" smtClean="0"/>
              <a:t>tại</a:t>
            </a:r>
            <a:r>
              <a:rPr lang="en-US" sz="1400" i="1" dirty="0" smtClean="0"/>
              <a:t>: </a:t>
            </a:r>
            <a:r>
              <a:rPr lang="en-US" sz="1400" i="1" dirty="0">
                <a:hlinkClick r:id="rId3"/>
              </a:rPr>
              <a:t>Anomaly Transformer - ICLR 2022</a:t>
            </a:r>
            <a:endParaRPr lang="en-US" sz="1400" i="1" dirty="0"/>
          </a:p>
          <a:p>
            <a:endParaRPr lang="en-US" sz="1400" i="1" dirty="0"/>
          </a:p>
        </p:txBody>
      </p:sp>
      <p:sp>
        <p:nvSpPr>
          <p:cNvPr id="14"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4"/>
          <a:stretch>
            <a:fillRect/>
          </a:stretch>
        </p:blipFill>
        <p:spPr>
          <a:xfrm>
            <a:off x="1194775" y="2354004"/>
            <a:ext cx="9488224" cy="3639058"/>
          </a:xfrm>
          <a:prstGeom prst="rect">
            <a:avLst/>
          </a:prstGeom>
        </p:spPr>
      </p:pic>
      <p:sp>
        <p:nvSpPr>
          <p:cNvPr id="11" name="TextBox 10"/>
          <p:cNvSpPr txBox="1"/>
          <p:nvPr/>
        </p:nvSpPr>
        <p:spPr>
          <a:xfrm>
            <a:off x="1457011" y="1236594"/>
            <a:ext cx="8621486" cy="1077218"/>
          </a:xfrm>
          <a:prstGeom prst="rect">
            <a:avLst/>
          </a:prstGeom>
          <a:solidFill>
            <a:schemeClr val="accent3">
              <a:lumMod val="20000"/>
              <a:lumOff val="80000"/>
            </a:schemeClr>
          </a:solidFill>
        </p:spPr>
        <p:txBody>
          <a:bodyPr wrap="square" rtlCol="0">
            <a:spAutoFit/>
          </a:bodyPr>
          <a:lstStyle/>
          <a:p>
            <a:r>
              <a:rPr lang="en-US" sz="1600" dirty="0" err="1" smtClean="0"/>
              <a:t>Nhận</a:t>
            </a:r>
            <a:r>
              <a:rPr lang="en-US" sz="1600" dirty="0" smtClean="0"/>
              <a:t> </a:t>
            </a:r>
            <a:r>
              <a:rPr lang="en-US" sz="1600" dirty="0" err="1" smtClean="0"/>
              <a:t>xét</a:t>
            </a:r>
            <a:r>
              <a:rPr lang="en-US" sz="1600" dirty="0" smtClean="0"/>
              <a:t> </a:t>
            </a:r>
            <a:r>
              <a:rPr lang="en-US" sz="1600" dirty="0" err="1" smtClean="0"/>
              <a:t>trên</a:t>
            </a:r>
            <a:r>
              <a:rPr lang="en-US" sz="1600" dirty="0" smtClean="0"/>
              <a:t> </a:t>
            </a:r>
            <a:r>
              <a:rPr lang="en-US" sz="1600" dirty="0" err="1" smtClean="0"/>
              <a:t>kết</a:t>
            </a:r>
            <a:r>
              <a:rPr lang="en-US" sz="1600" dirty="0" smtClean="0"/>
              <a:t> </a:t>
            </a:r>
            <a:r>
              <a:rPr lang="en-US" sz="1600" dirty="0" err="1" smtClean="0"/>
              <a:t>quả</a:t>
            </a:r>
            <a:r>
              <a:rPr lang="en-US" sz="1600" dirty="0" smtClean="0"/>
              <a:t> </a:t>
            </a:r>
            <a:r>
              <a:rPr lang="en-US" sz="1600" dirty="0" err="1" smtClean="0"/>
              <a:t>đánh</a:t>
            </a:r>
            <a:r>
              <a:rPr lang="en-US" sz="1600" dirty="0" smtClean="0"/>
              <a:t> </a:t>
            </a:r>
            <a:r>
              <a:rPr lang="en-US" sz="1600" dirty="0" err="1" smtClean="0"/>
              <a:t>giá</a:t>
            </a:r>
            <a:r>
              <a:rPr lang="en-US" sz="1600" dirty="0" smtClean="0"/>
              <a:t> </a:t>
            </a:r>
            <a:r>
              <a:rPr lang="en-US" sz="1600" dirty="0" err="1" smtClean="0"/>
              <a:t>dữ</a:t>
            </a:r>
            <a:r>
              <a:rPr lang="en-US" sz="1600" dirty="0" smtClean="0"/>
              <a:t> </a:t>
            </a:r>
            <a:r>
              <a:rPr lang="en-US" sz="1600" dirty="0" err="1" smtClean="0"/>
              <a:t>liệu</a:t>
            </a:r>
            <a:r>
              <a:rPr lang="en-US" sz="1600" dirty="0" smtClean="0"/>
              <a:t> </a:t>
            </a:r>
            <a:r>
              <a:rPr lang="en-US" sz="1600" dirty="0" err="1" smtClean="0"/>
              <a:t>hệ</a:t>
            </a:r>
            <a:r>
              <a:rPr lang="en-US" sz="1600" dirty="0" smtClean="0"/>
              <a:t> </a:t>
            </a:r>
            <a:r>
              <a:rPr lang="en-US" sz="1600" dirty="0" err="1" smtClean="0"/>
              <a:t>thống</a:t>
            </a:r>
            <a:r>
              <a:rPr lang="en-US" sz="1600" dirty="0" smtClean="0"/>
              <a:t> HL19:</a:t>
            </a:r>
          </a:p>
          <a:p>
            <a:pPr marL="285750" indent="-285750">
              <a:buFont typeface="Arial" panose="020B0604020202020204" pitchFamily="34" charset="0"/>
              <a:buChar char="•"/>
            </a:pPr>
            <a:r>
              <a:rPr lang="en-US" sz="1600" dirty="0" err="1" smtClean="0"/>
              <a:t>Nhận</a:t>
            </a:r>
            <a:r>
              <a:rPr lang="en-US" sz="1600" dirty="0" smtClean="0"/>
              <a:t> </a:t>
            </a:r>
            <a:r>
              <a:rPr lang="en-US" sz="1600" dirty="0" err="1" smtClean="0"/>
              <a:t>diện</a:t>
            </a:r>
            <a:r>
              <a:rPr lang="en-US" sz="1600" dirty="0" smtClean="0"/>
              <a:t> </a:t>
            </a:r>
            <a:r>
              <a:rPr lang="en-US" sz="1600" dirty="0" err="1" smtClean="0"/>
              <a:t>tương</a:t>
            </a:r>
            <a:r>
              <a:rPr lang="en-US" sz="1600" dirty="0" smtClean="0"/>
              <a:t> </a:t>
            </a:r>
            <a:r>
              <a:rPr lang="en-US" sz="1600" dirty="0" err="1" smtClean="0"/>
              <a:t>tự</a:t>
            </a:r>
            <a:r>
              <a:rPr lang="en-US" sz="1600" dirty="0" smtClean="0"/>
              <a:t> </a:t>
            </a:r>
            <a:r>
              <a:rPr lang="en-US" sz="1600" dirty="0" err="1" smtClean="0"/>
              <a:t>lỗi</a:t>
            </a:r>
            <a:r>
              <a:rPr lang="en-US" sz="1600" dirty="0" smtClean="0"/>
              <a:t> </a:t>
            </a:r>
            <a:r>
              <a:rPr lang="en-US" sz="1600" dirty="0" err="1" smtClean="0"/>
              <a:t>với</a:t>
            </a:r>
            <a:r>
              <a:rPr lang="en-US" sz="1600" dirty="0" smtClean="0"/>
              <a:t> </a:t>
            </a:r>
            <a:r>
              <a:rPr lang="en-US" sz="1600" dirty="0" err="1" smtClean="0"/>
              <a:t>ngày</a:t>
            </a:r>
            <a:r>
              <a:rPr lang="en-US" sz="1600" dirty="0" smtClean="0"/>
              <a:t> 3/2/2025</a:t>
            </a:r>
          </a:p>
          <a:p>
            <a:pPr marL="285750" indent="-285750">
              <a:buFont typeface="Arial" panose="020B0604020202020204" pitchFamily="34" charset="0"/>
              <a:buChar char="•"/>
            </a:pPr>
            <a:r>
              <a:rPr lang="en-US" sz="1600" dirty="0" err="1" smtClean="0"/>
              <a:t>Các</a:t>
            </a:r>
            <a:r>
              <a:rPr lang="en-US" sz="1600" dirty="0" smtClean="0"/>
              <a:t> </a:t>
            </a:r>
            <a:r>
              <a:rPr lang="en-US" sz="1600" dirty="0" err="1" smtClean="0"/>
              <a:t>điểm</a:t>
            </a:r>
            <a:r>
              <a:rPr lang="en-US" sz="1600" dirty="0" smtClean="0"/>
              <a:t> </a:t>
            </a:r>
            <a:r>
              <a:rPr lang="en-US" sz="1600" dirty="0" err="1" smtClean="0"/>
              <a:t>lỗi</a:t>
            </a:r>
            <a:r>
              <a:rPr lang="en-US" sz="1600" dirty="0" smtClean="0"/>
              <a:t> </a:t>
            </a:r>
            <a:r>
              <a:rPr lang="en-US" sz="1600" dirty="0" err="1" smtClean="0"/>
              <a:t>có</a:t>
            </a:r>
            <a:r>
              <a:rPr lang="en-US" sz="1600" dirty="0" smtClean="0"/>
              <a:t> </a:t>
            </a:r>
            <a:r>
              <a:rPr lang="en-US" sz="1600" dirty="0" err="1" smtClean="0"/>
              <a:t>độ</a:t>
            </a:r>
            <a:r>
              <a:rPr lang="en-US" sz="1600" dirty="0" smtClean="0"/>
              <a:t> </a:t>
            </a:r>
            <a:r>
              <a:rPr lang="en-US" sz="1600" dirty="0" err="1" smtClean="0"/>
              <a:t>phân</a:t>
            </a:r>
            <a:r>
              <a:rPr lang="en-US" sz="1600" dirty="0" smtClean="0"/>
              <a:t> </a:t>
            </a:r>
            <a:r>
              <a:rPr lang="en-US" sz="1600" dirty="0" err="1" smtClean="0"/>
              <a:t>bậc</a:t>
            </a:r>
            <a:r>
              <a:rPr lang="en-US" sz="1600" dirty="0" smtClean="0"/>
              <a:t> </a:t>
            </a:r>
            <a:r>
              <a:rPr lang="en-US" sz="1600" dirty="0" err="1" smtClean="0"/>
              <a:t>thấp</a:t>
            </a:r>
            <a:r>
              <a:rPr lang="en-US" sz="1600" dirty="0" smtClean="0"/>
              <a:t> </a:t>
            </a:r>
            <a:r>
              <a:rPr lang="en-US" sz="1600" dirty="0" err="1" smtClean="0"/>
              <a:t>hơn</a:t>
            </a:r>
            <a:r>
              <a:rPr lang="en-US" sz="1600" dirty="0" smtClean="0"/>
              <a:t>: </a:t>
            </a:r>
            <a:r>
              <a:rPr lang="en-US" sz="1600" dirty="0" err="1" smtClean="0"/>
              <a:t>ví</a:t>
            </a:r>
            <a:r>
              <a:rPr lang="en-US" sz="1600" dirty="0" smtClean="0"/>
              <a:t> </a:t>
            </a:r>
            <a:r>
              <a:rPr lang="en-US" sz="1600" dirty="0" err="1" smtClean="0"/>
              <a:t>dụ</a:t>
            </a:r>
            <a:r>
              <a:rPr lang="en-US" sz="1600" dirty="0" smtClean="0"/>
              <a:t> </a:t>
            </a:r>
            <a:r>
              <a:rPr lang="en-US" sz="1600" dirty="0" err="1" smtClean="0"/>
              <a:t>như</a:t>
            </a:r>
            <a:r>
              <a:rPr lang="en-US" sz="1600" dirty="0" smtClean="0"/>
              <a:t> </a:t>
            </a:r>
            <a:r>
              <a:rPr lang="en-US" sz="1600" dirty="0" err="1" smtClean="0"/>
              <a:t>đồ</a:t>
            </a:r>
            <a:r>
              <a:rPr lang="en-US" sz="1600" dirty="0" smtClean="0"/>
              <a:t> </a:t>
            </a:r>
            <a:r>
              <a:rPr lang="en-US" sz="1600" dirty="0" err="1" smtClean="0"/>
              <a:t>thị</a:t>
            </a:r>
            <a:r>
              <a:rPr lang="en-US" sz="1600" dirty="0" smtClean="0"/>
              <a:t> </a:t>
            </a:r>
            <a:r>
              <a:rPr lang="en-US" sz="1600" dirty="0" err="1" smtClean="0"/>
              <a:t>lỗi</a:t>
            </a:r>
            <a:r>
              <a:rPr lang="en-US" sz="1600" dirty="0" smtClean="0"/>
              <a:t> </a:t>
            </a:r>
            <a:r>
              <a:rPr lang="en-US" sz="1600" dirty="0" err="1" smtClean="0"/>
              <a:t>ngày</a:t>
            </a:r>
            <a:r>
              <a:rPr lang="en-US" sz="1600" dirty="0" smtClean="0"/>
              <a:t> 3/2/2025 </a:t>
            </a:r>
            <a:r>
              <a:rPr lang="en-US" sz="1600" dirty="0" err="1" smtClean="0"/>
              <a:t>có</a:t>
            </a:r>
            <a:r>
              <a:rPr lang="en-US" sz="1600" dirty="0" smtClean="0"/>
              <a:t> </a:t>
            </a:r>
            <a:r>
              <a:rPr lang="en-US" sz="1600" dirty="0" err="1" smtClean="0"/>
              <a:t>điểm</a:t>
            </a:r>
            <a:r>
              <a:rPr lang="en-US" sz="1600" dirty="0" smtClean="0"/>
              <a:t> </a:t>
            </a:r>
            <a:r>
              <a:rPr lang="en-US" sz="1600" dirty="0" err="1" smtClean="0"/>
              <a:t>số</a:t>
            </a:r>
            <a:r>
              <a:rPr lang="en-US" sz="1600" dirty="0" smtClean="0"/>
              <a:t> </a:t>
            </a:r>
            <a:r>
              <a:rPr lang="en-US" sz="1600" dirty="0" err="1" smtClean="0"/>
              <a:t>ngang</a:t>
            </a:r>
            <a:r>
              <a:rPr lang="en-US" sz="1600" dirty="0" smtClean="0"/>
              <a:t> </a:t>
            </a:r>
            <a:r>
              <a:rPr lang="en-US" sz="1600" dirty="0" err="1" smtClean="0"/>
              <a:t>bằng</a:t>
            </a:r>
            <a:r>
              <a:rPr lang="en-US" sz="1600" dirty="0" smtClean="0"/>
              <a:t> </a:t>
            </a:r>
            <a:r>
              <a:rPr lang="en-US" sz="1600" dirty="0" err="1" smtClean="0"/>
              <a:t>ngày</a:t>
            </a:r>
            <a:r>
              <a:rPr lang="en-US" sz="1600" dirty="0" smtClean="0"/>
              <a:t> 7/2/2025</a:t>
            </a:r>
          </a:p>
        </p:txBody>
      </p:sp>
    </p:spTree>
    <p:extLst>
      <p:ext uri="{BB962C8B-B14F-4D97-AF65-F5344CB8AC3E}">
        <p14:creationId xmlns:p14="http://schemas.microsoft.com/office/powerpoint/2010/main" val="1988264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Learning</a:t>
            </a:r>
          </a:p>
        </p:txBody>
      </p:sp>
      <p:sp>
        <p:nvSpPr>
          <p:cNvPr id="3" name="Text Placeholder 2"/>
          <p:cNvSpPr>
            <a:spLocks noGrp="1"/>
          </p:cNvSpPr>
          <p:nvPr>
            <p:ph type="body" sz="quarter" idx="13"/>
          </p:nvPr>
        </p:nvSpPr>
        <p:spPr/>
        <p:txBody>
          <a:bodyPr/>
          <a:lstStyle/>
          <a:p>
            <a:r>
              <a:rPr lang="en-US" dirty="0"/>
              <a:t>Anomaly Transformer</a:t>
            </a:r>
          </a:p>
        </p:txBody>
      </p:sp>
      <p:sp>
        <p:nvSpPr>
          <p:cNvPr id="4" name="Text Placeholder 3"/>
          <p:cNvSpPr>
            <a:spLocks noGrp="1"/>
          </p:cNvSpPr>
          <p:nvPr>
            <p:ph type="body" sz="quarter" idx="14"/>
          </p:nvPr>
        </p:nvSpPr>
        <p:spPr/>
        <p:txBody>
          <a:bodyPr/>
          <a:lstStyle/>
          <a:p>
            <a:r>
              <a:rPr lang="en-US" dirty="0"/>
              <a:t>4</a:t>
            </a:r>
          </a:p>
        </p:txBody>
      </p:sp>
      <p:graphicFrame>
        <p:nvGraphicFramePr>
          <p:cNvPr id="7" name="Table 6"/>
          <p:cNvGraphicFramePr>
            <a:graphicFrameLocks noGrp="1"/>
          </p:cNvGraphicFramePr>
          <p:nvPr>
            <p:extLst>
              <p:ext uri="{D42A27DB-BD31-4B8C-83A1-F6EECF244321}">
                <p14:modId xmlns:p14="http://schemas.microsoft.com/office/powerpoint/2010/main" val="2954985941"/>
              </p:ext>
            </p:extLst>
          </p:nvPr>
        </p:nvGraphicFramePr>
        <p:xfrm>
          <a:off x="1890598" y="2080004"/>
          <a:ext cx="8128000" cy="1902828"/>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040530513"/>
                    </a:ext>
                  </a:extLst>
                </a:gridCol>
                <a:gridCol w="4064000">
                  <a:extLst>
                    <a:ext uri="{9D8B030D-6E8A-4147-A177-3AD203B41FA5}">
                      <a16:colId xmlns:a16="http://schemas.microsoft.com/office/drawing/2014/main" val="3408046161"/>
                    </a:ext>
                  </a:extLst>
                </a:gridCol>
              </a:tblGrid>
              <a:tr h="261258">
                <a:tc>
                  <a:txBody>
                    <a:bodyPr/>
                    <a:lstStyle/>
                    <a:p>
                      <a:pPr algn="ctr"/>
                      <a:r>
                        <a:rPr lang="en-US" sz="1600" b="1" dirty="0" err="1" smtClean="0">
                          <a:latin typeface="Calibri" panose="020F0502020204030204" pitchFamily="34" charset="0"/>
                          <a:cs typeface="Calibri" panose="020F0502020204030204" pitchFamily="34" charset="0"/>
                        </a:rPr>
                        <a:t>Ưu</a:t>
                      </a:r>
                      <a:r>
                        <a:rPr lang="en-US" sz="1600" b="1" baseline="0" dirty="0" smtClean="0">
                          <a:latin typeface="Calibri" panose="020F0502020204030204" pitchFamily="34" charset="0"/>
                          <a:cs typeface="Calibri" panose="020F0502020204030204" pitchFamily="34" charset="0"/>
                        </a:rPr>
                        <a:t> </a:t>
                      </a:r>
                      <a:r>
                        <a:rPr lang="en-US" sz="1600" b="1" baseline="0" dirty="0" err="1" smtClean="0">
                          <a:latin typeface="Calibri" panose="020F0502020204030204" pitchFamily="34" charset="0"/>
                          <a:cs typeface="Calibri" panose="020F0502020204030204" pitchFamily="34" charset="0"/>
                        </a:rPr>
                        <a:t>điểm</a:t>
                      </a:r>
                      <a:endParaRPr lang="en-US" sz="1600" b="1" dirty="0">
                        <a:latin typeface="Calibri" panose="020F0502020204030204" pitchFamily="34" charset="0"/>
                        <a:cs typeface="Calibri" panose="020F0502020204030204" pitchFamily="34" charset="0"/>
                      </a:endParaRPr>
                    </a:p>
                  </a:txBody>
                  <a:tcPr/>
                </a:tc>
                <a:tc>
                  <a:txBody>
                    <a:bodyPr/>
                    <a:lstStyle/>
                    <a:p>
                      <a:pPr algn="ctr"/>
                      <a:r>
                        <a:rPr lang="en-US" sz="1600" b="1" dirty="0" err="1" smtClean="0">
                          <a:latin typeface="Calibri" panose="020F0502020204030204" pitchFamily="34" charset="0"/>
                          <a:cs typeface="Calibri" panose="020F0502020204030204" pitchFamily="34" charset="0"/>
                        </a:rPr>
                        <a:t>Nhược</a:t>
                      </a:r>
                      <a:r>
                        <a:rPr lang="en-US" sz="1600" b="1" baseline="0" dirty="0" smtClean="0">
                          <a:latin typeface="Calibri" panose="020F0502020204030204" pitchFamily="34" charset="0"/>
                          <a:cs typeface="Calibri" panose="020F0502020204030204" pitchFamily="34" charset="0"/>
                        </a:rPr>
                        <a:t> </a:t>
                      </a:r>
                      <a:r>
                        <a:rPr lang="en-US" sz="1600" b="1" baseline="0" dirty="0" err="1" smtClean="0">
                          <a:latin typeface="Calibri" panose="020F0502020204030204" pitchFamily="34" charset="0"/>
                          <a:cs typeface="Calibri" panose="020F0502020204030204" pitchFamily="34" charset="0"/>
                        </a:rPr>
                        <a:t>điểm</a:t>
                      </a:r>
                      <a:endParaRPr lang="en-US" sz="16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95077448"/>
                  </a:ext>
                </a:extLst>
              </a:tr>
              <a:tr h="1567548">
                <a:tc>
                  <a:txBody>
                    <a:bodyPr/>
                    <a:lstStyle/>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Tiêu</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chí</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mới</a:t>
                      </a:r>
                      <a:r>
                        <a:rPr lang="en-US" sz="1400" baseline="0" dirty="0" smtClean="0">
                          <a:latin typeface="Calibri" panose="020F0502020204030204" pitchFamily="34" charset="0"/>
                          <a:cs typeface="Calibri" panose="020F0502020204030204" pitchFamily="34" charset="0"/>
                        </a:rPr>
                        <a:t> </a:t>
                      </a:r>
                      <a:r>
                        <a:rPr lang="en-US" sz="1400" dirty="0" smtClean="0"/>
                        <a:t>Association Discrepancy </a:t>
                      </a:r>
                      <a:r>
                        <a:rPr lang="en-US" sz="1400" dirty="0" err="1" smtClean="0"/>
                        <a:t>hiệu</a:t>
                      </a:r>
                      <a:r>
                        <a:rPr lang="en-US" sz="1400" baseline="0" dirty="0" smtClean="0"/>
                        <a:t> </a:t>
                      </a:r>
                      <a:r>
                        <a:rPr lang="en-US" sz="1400" baseline="0" dirty="0" err="1" smtClean="0"/>
                        <a:t>quả</a:t>
                      </a:r>
                      <a:r>
                        <a:rPr lang="en-US" sz="1400" baseline="0" dirty="0" smtClean="0"/>
                        <a:t>, </a:t>
                      </a:r>
                      <a:r>
                        <a:rPr lang="en-US" sz="1400" baseline="0" dirty="0" err="1" smtClean="0"/>
                        <a:t>phân</a:t>
                      </a:r>
                      <a:r>
                        <a:rPr lang="en-US" sz="1400" baseline="0" dirty="0" smtClean="0"/>
                        <a:t> </a:t>
                      </a:r>
                      <a:r>
                        <a:rPr lang="en-US" sz="1400" baseline="0" dirty="0" err="1" smtClean="0"/>
                        <a:t>biệt</a:t>
                      </a:r>
                      <a:r>
                        <a:rPr lang="en-US" sz="1400" baseline="0" dirty="0" smtClean="0"/>
                        <a:t> </a:t>
                      </a:r>
                      <a:r>
                        <a:rPr lang="en-US" sz="1400" baseline="0" dirty="0" err="1" smtClean="0"/>
                        <a:t>mạnh</a:t>
                      </a:r>
                      <a:r>
                        <a:rPr lang="en-US" sz="1400" baseline="0" dirty="0" smtClean="0"/>
                        <a:t> </a:t>
                      </a:r>
                      <a:r>
                        <a:rPr lang="en-US" sz="1400" baseline="0" dirty="0" err="1" smtClean="0"/>
                        <a:t>mẽ</a:t>
                      </a:r>
                      <a:r>
                        <a:rPr lang="en-US" sz="1400" baseline="0" dirty="0" smtClean="0"/>
                        <a:t> </a:t>
                      </a:r>
                      <a:r>
                        <a:rPr lang="en-US" sz="1400" baseline="0" dirty="0" err="1" smtClean="0"/>
                        <a:t>điểm</a:t>
                      </a:r>
                      <a:r>
                        <a:rPr lang="en-US" sz="1400" baseline="0" dirty="0" smtClean="0"/>
                        <a:t> </a:t>
                      </a:r>
                      <a:r>
                        <a:rPr lang="en-US" sz="1400" baseline="0" dirty="0" err="1" smtClean="0"/>
                        <a:t>bình</a:t>
                      </a:r>
                      <a:r>
                        <a:rPr lang="en-US" sz="1400" baseline="0" dirty="0" smtClean="0"/>
                        <a:t> </a:t>
                      </a:r>
                      <a:r>
                        <a:rPr lang="en-US" sz="1400" baseline="0" dirty="0" err="1" smtClean="0"/>
                        <a:t>thường</a:t>
                      </a:r>
                      <a:r>
                        <a:rPr lang="en-US" sz="1400" baseline="0" dirty="0" smtClean="0"/>
                        <a:t> </a:t>
                      </a:r>
                      <a:r>
                        <a:rPr lang="en-US" sz="1400" baseline="0" dirty="0" err="1" smtClean="0"/>
                        <a:t>và</a:t>
                      </a:r>
                      <a:r>
                        <a:rPr lang="en-US" sz="1400" baseline="0" dirty="0" smtClean="0"/>
                        <a:t> </a:t>
                      </a:r>
                      <a:r>
                        <a:rPr lang="en-US" sz="1400" baseline="0" dirty="0" err="1" smtClean="0"/>
                        <a:t>bất</a:t>
                      </a:r>
                      <a:r>
                        <a:rPr lang="en-US" sz="1400" baseline="0" dirty="0" smtClean="0"/>
                        <a:t> </a:t>
                      </a:r>
                      <a:r>
                        <a:rPr lang="en-US" sz="1400" baseline="0" dirty="0" err="1" smtClean="0"/>
                        <a:t>thường</a:t>
                      </a:r>
                      <a:endParaRPr lang="en-US" sz="1400" baseline="0" dirty="0" smtClean="0"/>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Theo </a:t>
                      </a:r>
                      <a:r>
                        <a:rPr lang="en-US" sz="1400" dirty="0" err="1" smtClean="0">
                          <a:latin typeface="Calibri" panose="020F0502020204030204" pitchFamily="34" charset="0"/>
                          <a:cs typeface="Calibri" panose="020F0502020204030204" pitchFamily="34" charset="0"/>
                        </a:rPr>
                        <a:t>bài</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báo</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có</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hiệu</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suất</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tốt</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trên</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nhiều</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loại</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bất</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thường</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khác</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nhau</a:t>
                      </a:r>
                      <a:r>
                        <a:rPr lang="en-US" sz="1400" baseline="0" dirty="0" smtClean="0">
                          <a:latin typeface="Calibri" panose="020F0502020204030204" pitchFamily="34" charset="0"/>
                          <a:cs typeface="Calibri" panose="020F0502020204030204" pitchFamily="34" charset="0"/>
                        </a:rPr>
                        <a:t> (point, contextual, seasonal,…)</a:t>
                      </a:r>
                      <a:endParaRPr lang="en-US" sz="1400" dirty="0">
                        <a:latin typeface="Calibri" panose="020F0502020204030204" pitchFamily="34" charset="0"/>
                        <a:cs typeface="Calibri" panose="020F0502020204030204" pitchFamily="34" charset="0"/>
                      </a:endParaRPr>
                    </a:p>
                  </a:txBody>
                  <a:tcPr>
                    <a:solidFill>
                      <a:srgbClr val="D0E5C1"/>
                    </a:solidFill>
                  </a:tcPr>
                </a:tc>
                <a:tc>
                  <a:txBody>
                    <a:bodyPr/>
                    <a:lstStyle/>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Chi</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phí</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tính</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toán</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và</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độ</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phức</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tạp</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cao</a:t>
                      </a:r>
                      <a:endParaRPr lang="en-US" sz="1400" baseline="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Cơ</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chế</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huấn</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luyện</a:t>
                      </a:r>
                      <a:r>
                        <a:rPr lang="en-US" sz="1400" baseline="0" dirty="0" smtClean="0">
                          <a:latin typeface="Calibri" panose="020F0502020204030204" pitchFamily="34" charset="0"/>
                          <a:cs typeface="Calibri" panose="020F0502020204030204" pitchFamily="34" charset="0"/>
                        </a:rPr>
                        <a:t> Minimax </a:t>
                      </a:r>
                      <a:r>
                        <a:rPr lang="en-US" sz="1400" baseline="0" dirty="0" err="1" smtClean="0">
                          <a:latin typeface="Calibri" panose="020F0502020204030204" pitchFamily="34" charset="0"/>
                          <a:cs typeface="Calibri" panose="020F0502020204030204" pitchFamily="34" charset="0"/>
                        </a:rPr>
                        <a:t>phức</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tạp</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có</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thể</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khó</a:t>
                      </a:r>
                      <a:r>
                        <a:rPr lang="en-US" sz="1400" baseline="0" dirty="0" smtClean="0">
                          <a:latin typeface="Calibri" panose="020F0502020204030204" pitchFamily="34" charset="0"/>
                          <a:cs typeface="Calibri" panose="020F0502020204030204" pitchFamily="34" charset="0"/>
                        </a:rPr>
                        <a:t> tune </a:t>
                      </a:r>
                      <a:r>
                        <a:rPr lang="en-US" sz="1400" baseline="0" dirty="0" err="1" smtClean="0">
                          <a:latin typeface="Calibri" panose="020F0502020204030204" pitchFamily="34" charset="0"/>
                          <a:cs typeface="Calibri" panose="020F0502020204030204" pitchFamily="34" charset="0"/>
                        </a:rPr>
                        <a:t>hơn</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các</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mô</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hình</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thông</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thường</a:t>
                      </a:r>
                      <a:endParaRPr lang="en-US" sz="1400" baseline="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baseline="0" dirty="0" err="1" smtClean="0">
                          <a:latin typeface="Calibri" panose="020F0502020204030204" pitchFamily="34" charset="0"/>
                          <a:cs typeface="Calibri" panose="020F0502020204030204" pitchFamily="34" charset="0"/>
                        </a:rPr>
                        <a:t>Dù</a:t>
                      </a:r>
                      <a:r>
                        <a:rPr lang="en-US" sz="1400" baseline="0" dirty="0" smtClean="0">
                          <a:latin typeface="Calibri" panose="020F0502020204030204" pitchFamily="34" charset="0"/>
                          <a:cs typeface="Calibri" panose="020F0502020204030204" pitchFamily="34" charset="0"/>
                        </a:rPr>
                        <a:t> </a:t>
                      </a:r>
                      <a:r>
                        <a:rPr lang="en-US" sz="1400" dirty="0" smtClean="0"/>
                        <a:t>association discrepancy </a:t>
                      </a:r>
                      <a:r>
                        <a:rPr lang="en-US" sz="1400" dirty="0" err="1" smtClean="0"/>
                        <a:t>mang</a:t>
                      </a:r>
                      <a:r>
                        <a:rPr lang="en-US" sz="1400" dirty="0" smtClean="0"/>
                        <a:t> </a:t>
                      </a:r>
                      <a:r>
                        <a:rPr lang="en-US" sz="1400" dirty="0" err="1" smtClean="0"/>
                        <a:t>lại</a:t>
                      </a:r>
                      <a:r>
                        <a:rPr lang="en-US" sz="1400" dirty="0" smtClean="0"/>
                        <a:t> </a:t>
                      </a:r>
                      <a:r>
                        <a:rPr lang="en-US" sz="1400" dirty="0" err="1" smtClean="0"/>
                        <a:t>kết</a:t>
                      </a:r>
                      <a:r>
                        <a:rPr lang="en-US" sz="1400" dirty="0" smtClean="0"/>
                        <a:t> </a:t>
                      </a:r>
                      <a:r>
                        <a:rPr lang="en-US" sz="1400" dirty="0" err="1" smtClean="0"/>
                        <a:t>quả</a:t>
                      </a:r>
                      <a:r>
                        <a:rPr lang="en-US" sz="1400" dirty="0" smtClean="0"/>
                        <a:t> </a:t>
                      </a:r>
                      <a:r>
                        <a:rPr lang="en-US" sz="1400" dirty="0" err="1" smtClean="0"/>
                        <a:t>tốt</a:t>
                      </a:r>
                      <a:r>
                        <a:rPr lang="en-US" sz="1400" dirty="0" smtClean="0"/>
                        <a:t>, </a:t>
                      </a:r>
                      <a:r>
                        <a:rPr lang="en-US" sz="1400" dirty="0" err="1" smtClean="0"/>
                        <a:t>nhưng</a:t>
                      </a:r>
                      <a:r>
                        <a:rPr lang="en-US" sz="1400" baseline="0" dirty="0" smtClean="0"/>
                        <a:t> </a:t>
                      </a:r>
                      <a:r>
                        <a:rPr lang="en-US" sz="1400" baseline="0" dirty="0" err="1" smtClean="0"/>
                        <a:t>khó</a:t>
                      </a:r>
                      <a:r>
                        <a:rPr lang="en-US" sz="1400" baseline="0" dirty="0" smtClean="0"/>
                        <a:t> </a:t>
                      </a:r>
                      <a:r>
                        <a:rPr lang="en-US" sz="1400" baseline="0" dirty="0" err="1" smtClean="0"/>
                        <a:t>diễn</a:t>
                      </a:r>
                      <a:r>
                        <a:rPr lang="en-US" sz="1400" baseline="0" dirty="0" smtClean="0"/>
                        <a:t> </a:t>
                      </a:r>
                      <a:r>
                        <a:rPr lang="en-US" sz="1400" baseline="0" dirty="0" err="1" smtClean="0"/>
                        <a:t>giải</a:t>
                      </a:r>
                      <a:r>
                        <a:rPr lang="en-US" sz="1400" baseline="0" dirty="0" smtClean="0"/>
                        <a:t> </a:t>
                      </a:r>
                      <a:r>
                        <a:rPr lang="en-US" sz="1400" baseline="0" dirty="0" err="1" smtClean="0"/>
                        <a:t>chứng</a:t>
                      </a:r>
                      <a:r>
                        <a:rPr lang="en-US" sz="1400" baseline="0" dirty="0" smtClean="0"/>
                        <a:t> minh </a:t>
                      </a:r>
                      <a:r>
                        <a:rPr lang="en-US" sz="1400" baseline="0" dirty="0" err="1" smtClean="0"/>
                        <a:t>sao</a:t>
                      </a:r>
                      <a:r>
                        <a:rPr lang="en-US" sz="1400" baseline="0" dirty="0" smtClean="0"/>
                        <a:t> </a:t>
                      </a:r>
                      <a:r>
                        <a:rPr lang="en-US" sz="1400" baseline="0" dirty="0" err="1" smtClean="0"/>
                        <a:t>nó</a:t>
                      </a:r>
                      <a:r>
                        <a:rPr lang="en-US" sz="1400" baseline="0" dirty="0" smtClean="0"/>
                        <a:t> </a:t>
                      </a:r>
                      <a:r>
                        <a:rPr lang="en-US" sz="1400" baseline="0" dirty="0" err="1" smtClean="0"/>
                        <a:t>lại</a:t>
                      </a:r>
                      <a:r>
                        <a:rPr lang="en-US" sz="1400" baseline="0" dirty="0" smtClean="0"/>
                        <a:t> </a:t>
                      </a:r>
                      <a:r>
                        <a:rPr lang="en-US" sz="1400" baseline="0" dirty="0" err="1" smtClean="0"/>
                        <a:t>hiệu</a:t>
                      </a:r>
                      <a:r>
                        <a:rPr lang="en-US" sz="1400" baseline="0" dirty="0" smtClean="0"/>
                        <a:t> </a:t>
                      </a:r>
                      <a:r>
                        <a:rPr lang="en-US" sz="1400" baseline="0" dirty="0" err="1" smtClean="0"/>
                        <a:t>quả</a:t>
                      </a:r>
                      <a:r>
                        <a:rPr lang="en-US" sz="1400" baseline="0" dirty="0" smtClean="0"/>
                        <a:t>.</a:t>
                      </a:r>
                      <a:endParaRPr lang="vi-VN" sz="1400" dirty="0">
                        <a:latin typeface="Calibri" panose="020F0502020204030204" pitchFamily="34" charset="0"/>
                        <a:cs typeface="Calibri" panose="020F0502020204030204" pitchFamily="34" charset="0"/>
                      </a:endParaRPr>
                    </a:p>
                  </a:txBody>
                  <a:tcPr>
                    <a:solidFill>
                      <a:srgbClr val="FFC1C1"/>
                    </a:solidFill>
                  </a:tcPr>
                </a:tc>
                <a:extLst>
                  <a:ext uri="{0D108BD9-81ED-4DB2-BD59-A6C34878D82A}">
                    <a16:rowId xmlns:a16="http://schemas.microsoft.com/office/drawing/2014/main" val="812929521"/>
                  </a:ext>
                </a:extLst>
              </a:tr>
            </a:tbl>
          </a:graphicData>
        </a:graphic>
      </p:graphicFrame>
    </p:spTree>
    <p:extLst>
      <p:ext uri="{BB962C8B-B14F-4D97-AF65-F5344CB8AC3E}">
        <p14:creationId xmlns:p14="http://schemas.microsoft.com/office/powerpoint/2010/main" val="463871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err="1" smtClean="0"/>
              <a:t>TimesNet</a:t>
            </a:r>
            <a:endParaRPr lang="en-US" dirty="0"/>
          </a:p>
        </p:txBody>
      </p:sp>
      <p:sp>
        <p:nvSpPr>
          <p:cNvPr id="4" name="Text Placeholder 3"/>
          <p:cNvSpPr>
            <a:spLocks noGrp="1"/>
          </p:cNvSpPr>
          <p:nvPr>
            <p:ph type="body" sz="quarter" idx="14"/>
          </p:nvPr>
        </p:nvSpPr>
        <p:spPr/>
        <p:txBody>
          <a:bodyPr/>
          <a:lstStyle/>
          <a:p>
            <a:r>
              <a:rPr lang="en-US" dirty="0"/>
              <a:t>4</a:t>
            </a:r>
          </a:p>
        </p:txBody>
      </p:sp>
      <p:pic>
        <p:nvPicPr>
          <p:cNvPr id="7" name="Picture 6"/>
          <p:cNvPicPr>
            <a:picLocks noChangeAspect="1"/>
          </p:cNvPicPr>
          <p:nvPr/>
        </p:nvPicPr>
        <p:blipFill>
          <a:blip r:embed="rId3"/>
          <a:stretch>
            <a:fillRect/>
          </a:stretch>
        </p:blipFill>
        <p:spPr>
          <a:xfrm>
            <a:off x="2170444" y="880342"/>
            <a:ext cx="7698712" cy="2536429"/>
          </a:xfrm>
          <a:prstGeom prst="rect">
            <a:avLst/>
          </a:prstGeom>
        </p:spPr>
      </p:pic>
      <p:sp>
        <p:nvSpPr>
          <p:cNvPr id="5" name="Rectangle 4"/>
          <p:cNvSpPr/>
          <p:nvPr/>
        </p:nvSpPr>
        <p:spPr>
          <a:xfrm>
            <a:off x="1496451" y="3894915"/>
            <a:ext cx="9046698" cy="1992661"/>
          </a:xfrm>
          <a:prstGeom prst="rect">
            <a:avLst/>
          </a:prstGeom>
          <a:solidFill>
            <a:schemeClr val="bg2"/>
          </a:solidFill>
        </p:spPr>
        <p:txBody>
          <a:bodyPr wrap="square">
            <a:spAutoFit/>
          </a:bodyPr>
          <a:lstStyle/>
          <a:p>
            <a:pPr marL="285750" indent="-285750">
              <a:lnSpc>
                <a:spcPct val="150000"/>
              </a:lnSpc>
              <a:buFont typeface="Arial" panose="020B0604020202020204" pitchFamily="34" charset="0"/>
              <a:buChar char="•"/>
            </a:pPr>
            <a:r>
              <a:rPr lang="en-US" sz="1400" b="1" dirty="0" err="1">
                <a:latin typeface="Arial" panose="020B0604020202020204" pitchFamily="34" charset="0"/>
                <a:cs typeface="Arial" panose="020B0604020202020204" pitchFamily="34" charset="0"/>
              </a:rPr>
              <a:t>Phát</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hiện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chu</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kỳ</a:t>
            </a:r>
            <a:r>
              <a:rPr lang="en-US" sz="1400" b="1" dirty="0">
                <a:latin typeface="Arial" panose="020B0604020202020204" pitchFamily="34" charset="0"/>
                <a:cs typeface="Arial" panose="020B0604020202020204" pitchFamily="34" charset="0"/>
              </a:rPr>
              <a:t> (Multi-periodicity Discovery)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FFT </a:t>
            </a:r>
            <a:r>
              <a:rPr lang="en-US" sz="1400" dirty="0" err="1">
                <a:latin typeface="Arial" panose="020B0604020202020204" pitchFamily="34" charset="0"/>
                <a:cs typeface="Arial" panose="020B0604020202020204" pitchFamily="34" charset="0"/>
              </a:rPr>
              <a:t>để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tự</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động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phát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trọng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chuỗi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smtClean="0">
                <a:latin typeface="Arial" panose="020B0604020202020204" pitchFamily="34" charset="0"/>
                <a:cs typeface="Arial" panose="020B0604020202020204" pitchFamily="34" charset="0"/>
              </a:rPr>
              <a:t>gian</a:t>
            </a:r>
            <a:endParaRPr lang="en-US" sz="14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400" b="1" dirty="0" err="1">
                <a:latin typeface="Arial" panose="020B0604020202020204" pitchFamily="34" charset="0"/>
                <a:cs typeface="Arial" panose="020B0604020202020204" pitchFamily="34" charset="0"/>
              </a:rPr>
              <a:t>Biến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đổi</a:t>
            </a:r>
            <a:r>
              <a:rPr lang="en-US" sz="1400" b="1" dirty="0">
                <a:latin typeface="Arial" panose="020B0604020202020204" pitchFamily="34" charset="0"/>
                <a:cs typeface="Arial" panose="020B0604020202020204" pitchFamily="34" charset="0"/>
              </a:rPr>
              <a:t> 1D → 2D</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Chuyển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đổi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chuỗi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1D </a:t>
            </a:r>
            <a:r>
              <a:rPr lang="en-US" sz="1400" dirty="0" err="1">
                <a:latin typeface="Arial" panose="020B0604020202020204" pitchFamily="34" charset="0"/>
                <a:cs typeface="Arial" panose="020B0604020202020204" pitchFamily="34" charset="0"/>
              </a:rPr>
              <a:t>thành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nhiều</a:t>
            </a:r>
            <a:r>
              <a:rPr lang="en-US" sz="1400" dirty="0">
                <a:latin typeface="Arial" panose="020B0604020202020204" pitchFamily="34" charset="0"/>
                <a:cs typeface="Arial" panose="020B0604020202020204" pitchFamily="34" charset="0"/>
              </a:rPr>
              <a:t> tensor 2D </a:t>
            </a:r>
            <a:r>
              <a:rPr lang="en-US" sz="1400" dirty="0" err="1">
                <a:latin typeface="Arial" panose="020B0604020202020204" pitchFamily="34" charset="0"/>
                <a:cs typeface="Arial" panose="020B0604020202020204" pitchFamily="34" charset="0"/>
              </a:rPr>
              <a:t>dựa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phát</a:t>
            </a:r>
            <a:r>
              <a:rPr lang="en-US" sz="1400" dirty="0">
                <a:latin typeface="Arial" panose="020B0604020202020204" pitchFamily="34" charset="0"/>
                <a:cs typeface="Arial" panose="020B0604020202020204" pitchFamily="34" charset="0"/>
              </a:rPr>
              <a:t> </a:t>
            </a:r>
            <a:r>
              <a:rPr lang="en-US" sz="1400" dirty="0" err="1" smtClean="0">
                <a:latin typeface="Arial" panose="020B0604020202020204" pitchFamily="34" charset="0"/>
                <a:cs typeface="Arial" panose="020B0604020202020204" pitchFamily="34" charset="0"/>
              </a:rPr>
              <a:t>hiện</a:t>
            </a:r>
            <a:endParaRPr lang="en-US" sz="1400" dirty="0" smtClean="0">
              <a:latin typeface="Arial" panose="020B0604020202020204" pitchFamily="34" charset="0"/>
              <a:cs typeface="Arial" panose="020B0604020202020204" pitchFamily="34" charset="0"/>
            </a:endParaRPr>
          </a:p>
          <a:p>
            <a:pPr marL="285750" lvl="0" indent="-285750" eaLnBrk="0" fontAlgn="base">
              <a:lnSpc>
                <a:spcPct val="150000"/>
              </a:lnSpc>
              <a:spcBef>
                <a:spcPct val="0"/>
              </a:spcBef>
              <a:spcAft>
                <a:spcPct val="0"/>
              </a:spcAft>
              <a:buFont typeface="Arial" panose="020B0604020202020204" pitchFamily="34" charset="0"/>
              <a:buChar char="•"/>
            </a:pPr>
            <a:r>
              <a:rPr lang="en-US" altLang="en-US" sz="1400" b="1" dirty="0">
                <a:solidFill>
                  <a:schemeClr val="tx1"/>
                </a:solidFill>
                <a:latin typeface="Arial" panose="020B0604020202020204" pitchFamily="34" charset="0"/>
                <a:cs typeface="Arial" panose="020B0604020202020204" pitchFamily="34" charset="0"/>
              </a:rPr>
              <a:t>Inception Block 2D</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Áp</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dụng</a:t>
            </a:r>
            <a:r>
              <a:rPr lang="en-US" altLang="en-US" sz="1400" dirty="0">
                <a:solidFill>
                  <a:schemeClr val="tx1"/>
                </a:solidFill>
                <a:latin typeface="Arial" panose="020B0604020202020204" pitchFamily="34" charset="0"/>
                <a:cs typeface="Arial" panose="020B0604020202020204" pitchFamily="34" charset="0"/>
              </a:rPr>
              <a:t> kernel 2D (</a:t>
            </a:r>
            <a:r>
              <a:rPr lang="en-US" altLang="en-US" sz="1400" dirty="0" err="1">
                <a:solidFill>
                  <a:schemeClr val="tx1"/>
                </a:solidFill>
                <a:latin typeface="Arial" panose="020B0604020202020204" pitchFamily="34" charset="0"/>
                <a:cs typeface="Arial" panose="020B0604020202020204" pitchFamily="34" charset="0"/>
              </a:rPr>
              <a:t>từ</a:t>
            </a:r>
            <a:r>
              <a:rPr lang="en-US" altLang="en-US" sz="1400" dirty="0">
                <a:solidFill>
                  <a:schemeClr val="tx1"/>
                </a:solidFill>
                <a:latin typeface="Arial" panose="020B0604020202020204" pitchFamily="34" charset="0"/>
                <a:cs typeface="Arial" panose="020B0604020202020204" pitchFamily="34" charset="0"/>
              </a:rPr>
              <a:t> computer vision) </a:t>
            </a:r>
            <a:r>
              <a:rPr lang="en-US" altLang="en-US" sz="1400" dirty="0" err="1">
                <a:solidFill>
                  <a:schemeClr val="tx1"/>
                </a:solidFill>
                <a:latin typeface="Arial" panose="020B0604020202020204" pitchFamily="34" charset="0"/>
                <a:cs typeface="Arial" panose="020B0604020202020204" pitchFamily="34" charset="0"/>
              </a:rPr>
              <a:t>để</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xử</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lý</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các</a:t>
            </a:r>
            <a:r>
              <a:rPr lang="en-US" altLang="en-US" sz="1400" dirty="0">
                <a:solidFill>
                  <a:schemeClr val="tx1"/>
                </a:solidFill>
                <a:latin typeface="Arial" panose="020B0604020202020204" pitchFamily="34" charset="0"/>
                <a:cs typeface="Arial" panose="020B0604020202020204" pitchFamily="34" charset="0"/>
              </a:rPr>
              <a:t> tensor 2D </a:t>
            </a:r>
            <a:r>
              <a:rPr lang="en-US" altLang="en-US" sz="1400" dirty="0" err="1">
                <a:solidFill>
                  <a:schemeClr val="tx1"/>
                </a:solidFill>
                <a:latin typeface="Arial" panose="020B0604020202020204" pitchFamily="34" charset="0"/>
                <a:cs typeface="Arial" panose="020B0604020202020204" pitchFamily="34" charset="0"/>
              </a:rPr>
              <a:t>này</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một</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cách</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hiệu</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quả</a:t>
            </a:r>
            <a:r>
              <a:rPr lang="en-US" altLang="en-US" sz="1400" dirty="0">
                <a:solidFill>
                  <a:schemeClr val="tx1"/>
                </a:solidFill>
                <a:latin typeface="Arial" panose="020B0604020202020204" pitchFamily="34" charset="0"/>
                <a:cs typeface="Arial" panose="020B0604020202020204" pitchFamily="34" charset="0"/>
              </a:rPr>
              <a:t> </a:t>
            </a:r>
          </a:p>
          <a:p>
            <a:pPr marL="285750" lvl="0" indent="-285750" eaLnBrk="0" fontAlgn="base">
              <a:lnSpc>
                <a:spcPct val="150000"/>
              </a:lnSpc>
              <a:spcBef>
                <a:spcPct val="0"/>
              </a:spcBef>
              <a:spcAft>
                <a:spcPct val="0"/>
              </a:spcAft>
              <a:buFont typeface="Arial" panose="020B0604020202020204" pitchFamily="34" charset="0"/>
              <a:buChar char="•"/>
            </a:pPr>
            <a:r>
              <a:rPr lang="en-US" altLang="en-US" sz="1400" b="1" dirty="0">
                <a:solidFill>
                  <a:schemeClr val="tx1"/>
                </a:solidFill>
                <a:latin typeface="Arial" panose="020B0604020202020204" pitchFamily="34" charset="0"/>
                <a:cs typeface="Arial" panose="020B0604020202020204" pitchFamily="34" charset="0"/>
              </a:rPr>
              <a:t>Aggregation </a:t>
            </a:r>
            <a:r>
              <a:rPr lang="en-US" altLang="en-US" sz="1400" b="1" dirty="0" err="1">
                <a:solidFill>
                  <a:schemeClr val="tx1"/>
                </a:solidFill>
                <a:latin typeface="Arial" panose="020B0604020202020204" pitchFamily="34" charset="0"/>
                <a:cs typeface="Arial" panose="020B0604020202020204" pitchFamily="34" charset="0"/>
              </a:rPr>
              <a:t>thích</a:t>
            </a:r>
            <a:r>
              <a:rPr lang="en-US" altLang="en-US" sz="1400" b="1" dirty="0">
                <a:solidFill>
                  <a:schemeClr val="tx1"/>
                </a:solidFill>
                <a:latin typeface="Arial" panose="020B0604020202020204" pitchFamily="34" charset="0"/>
                <a:cs typeface="Arial" panose="020B0604020202020204" pitchFamily="34" charset="0"/>
              </a:rPr>
              <a:t> </a:t>
            </a:r>
            <a:r>
              <a:rPr lang="en-US" altLang="en-US" sz="1400" b="1" dirty="0" err="1">
                <a:solidFill>
                  <a:schemeClr val="tx1"/>
                </a:solidFill>
                <a:latin typeface="Arial" panose="020B0604020202020204" pitchFamily="34" charset="0"/>
                <a:cs typeface="Arial" panose="020B0604020202020204" pitchFamily="34" charset="0"/>
              </a:rPr>
              <a:t>ứng</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Kết</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hợp</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các</a:t>
            </a:r>
            <a:r>
              <a:rPr lang="en-US" altLang="en-US" sz="1400" dirty="0">
                <a:solidFill>
                  <a:schemeClr val="tx1"/>
                </a:solidFill>
                <a:latin typeface="Arial" panose="020B0604020202020204" pitchFamily="34" charset="0"/>
                <a:cs typeface="Arial" panose="020B0604020202020204" pitchFamily="34" charset="0"/>
              </a:rPr>
              <a:t> representation </a:t>
            </a:r>
            <a:r>
              <a:rPr lang="en-US" altLang="en-US" sz="1400" dirty="0" err="1">
                <a:solidFill>
                  <a:schemeClr val="tx1"/>
                </a:solidFill>
                <a:latin typeface="Arial" panose="020B0604020202020204" pitchFamily="34" charset="0"/>
                <a:cs typeface="Arial" panose="020B0604020202020204" pitchFamily="34" charset="0"/>
              </a:rPr>
              <a:t>từ</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nhiều</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chu</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kỳ</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khác</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nhau</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dựa</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trên</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trọng</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số</a:t>
            </a:r>
            <a:r>
              <a:rPr lang="en-US" altLang="en-US" sz="1400" dirty="0">
                <a:solidFill>
                  <a:schemeClr val="tx1"/>
                </a:solidFill>
                <a:latin typeface="Arial" panose="020B0604020202020204" pitchFamily="34" charset="0"/>
                <a:cs typeface="Arial" panose="020B0604020202020204" pitchFamily="34" charset="0"/>
              </a:rPr>
              <a:t> amplitude </a:t>
            </a:r>
          </a:p>
          <a:p>
            <a:pPr marL="285750" lvl="0" indent="-285750" eaLnBrk="0" fontAlgn="base">
              <a:lnSpc>
                <a:spcPct val="150000"/>
              </a:lnSpc>
              <a:spcBef>
                <a:spcPct val="0"/>
              </a:spcBef>
              <a:spcAft>
                <a:spcPct val="0"/>
              </a:spcAft>
              <a:buFont typeface="Arial" panose="020B0604020202020204" pitchFamily="34" charset="0"/>
              <a:buChar char="•"/>
            </a:pPr>
            <a:r>
              <a:rPr lang="en-US" altLang="en-US" sz="1400" b="1" dirty="0" err="1">
                <a:solidFill>
                  <a:schemeClr val="tx1"/>
                </a:solidFill>
                <a:latin typeface="Arial" panose="020B0604020202020204" pitchFamily="34" charset="0"/>
                <a:cs typeface="Arial" panose="020B0604020202020204" pitchFamily="34" charset="0"/>
              </a:rPr>
              <a:t>Kiến</a:t>
            </a:r>
            <a:r>
              <a:rPr lang="en-US" altLang="en-US" sz="1400" b="1" dirty="0">
                <a:solidFill>
                  <a:schemeClr val="tx1"/>
                </a:solidFill>
                <a:latin typeface="Arial" panose="020B0604020202020204" pitchFamily="34" charset="0"/>
                <a:cs typeface="Arial" panose="020B0604020202020204" pitchFamily="34" charset="0"/>
              </a:rPr>
              <a:t> </a:t>
            </a:r>
            <a:r>
              <a:rPr lang="en-US" altLang="en-US" sz="1400" b="1" dirty="0" err="1">
                <a:solidFill>
                  <a:schemeClr val="tx1"/>
                </a:solidFill>
                <a:latin typeface="Arial" panose="020B0604020202020204" pitchFamily="34" charset="0"/>
                <a:cs typeface="Arial" panose="020B0604020202020204" pitchFamily="34" charset="0"/>
              </a:rPr>
              <a:t>trúc</a:t>
            </a:r>
            <a:r>
              <a:rPr lang="en-US" altLang="en-US" sz="1400" b="1" dirty="0">
                <a:solidFill>
                  <a:schemeClr val="tx1"/>
                </a:solidFill>
                <a:latin typeface="Arial" panose="020B0604020202020204" pitchFamily="34" charset="0"/>
                <a:cs typeface="Arial" panose="020B0604020202020204" pitchFamily="34" charset="0"/>
              </a:rPr>
              <a:t> modular</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TimesBlock</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có</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thể</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được</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chồng</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lại</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để</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tạo</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thành</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TimesNet</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cho</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nhiều</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tác</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vụ</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khác</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nhau</a:t>
            </a:r>
            <a:r>
              <a:rPr lang="en-US" altLang="en-US" sz="1400" dirty="0">
                <a:solidFill>
                  <a:schemeClr val="tx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60901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Phát</a:t>
            </a:r>
            <a:r>
              <a:rPr lang="en-US" dirty="0" smtClean="0"/>
              <a:t> </a:t>
            </a:r>
            <a:r>
              <a:rPr lang="en-US" dirty="0" err="1" smtClean="0"/>
              <a:t>hiện</a:t>
            </a:r>
            <a:r>
              <a:rPr lang="en-US" dirty="0" smtClean="0"/>
              <a:t> </a:t>
            </a:r>
            <a:r>
              <a:rPr lang="en-US" dirty="0" err="1" smtClean="0"/>
              <a:t>bất</a:t>
            </a:r>
            <a:r>
              <a:rPr lang="en-US" dirty="0" smtClean="0"/>
              <a:t> </a:t>
            </a:r>
            <a:r>
              <a:rPr lang="en-US" dirty="0" err="1" smtClean="0"/>
              <a:t>thường</a:t>
            </a:r>
            <a:endParaRPr lang="en-US" dirty="0"/>
          </a:p>
        </p:txBody>
      </p:sp>
      <p:sp>
        <p:nvSpPr>
          <p:cNvPr id="3" name="Text Placeholder 2"/>
          <p:cNvSpPr>
            <a:spLocks noGrp="1"/>
          </p:cNvSpPr>
          <p:nvPr>
            <p:ph type="body" sz="quarter" idx="13"/>
          </p:nvPr>
        </p:nvSpPr>
        <p:spPr/>
        <p:txBody>
          <a:bodyPr/>
          <a:lstStyle/>
          <a:p>
            <a:r>
              <a:rPr lang="en-US" dirty="0" err="1" smtClean="0"/>
              <a:t>Mô</a:t>
            </a:r>
            <a:r>
              <a:rPr lang="en-US" dirty="0" smtClean="0"/>
              <a:t> </a:t>
            </a:r>
            <a:r>
              <a:rPr lang="en-US" dirty="0" err="1" smtClean="0"/>
              <a:t>tả</a:t>
            </a:r>
            <a:r>
              <a:rPr lang="en-US" dirty="0" smtClean="0"/>
              <a:t> </a:t>
            </a:r>
            <a:r>
              <a:rPr lang="en-US" dirty="0" err="1"/>
              <a:t>b</a:t>
            </a:r>
            <a:r>
              <a:rPr lang="en-US" dirty="0" err="1" smtClean="0"/>
              <a:t>ài</a:t>
            </a:r>
            <a:r>
              <a:rPr lang="en-US" dirty="0" smtClean="0"/>
              <a:t> </a:t>
            </a:r>
            <a:r>
              <a:rPr lang="en-US" dirty="0" err="1" smtClean="0"/>
              <a:t>toán</a:t>
            </a:r>
            <a:endParaRPr lang="en-US" dirty="0"/>
          </a:p>
        </p:txBody>
      </p:sp>
      <p:sp>
        <p:nvSpPr>
          <p:cNvPr id="4" name="Text Placeholder 3"/>
          <p:cNvSpPr>
            <a:spLocks noGrp="1"/>
          </p:cNvSpPr>
          <p:nvPr>
            <p:ph type="body" sz="quarter" idx="14"/>
          </p:nvPr>
        </p:nvSpPr>
        <p:spPr/>
        <p:txBody>
          <a:bodyPr/>
          <a:lstStyle/>
          <a:p>
            <a:r>
              <a:rPr lang="en-US" dirty="0"/>
              <a:t>4</a:t>
            </a:r>
          </a:p>
        </p:txBody>
      </p:sp>
      <p:sp>
        <p:nvSpPr>
          <p:cNvPr id="8" name="TextBox 7"/>
          <p:cNvSpPr txBox="1"/>
          <p:nvPr/>
        </p:nvSpPr>
        <p:spPr>
          <a:xfrm>
            <a:off x="912725" y="1075174"/>
            <a:ext cx="1659653" cy="369332"/>
          </a:xfrm>
          <a:prstGeom prst="rect">
            <a:avLst/>
          </a:prstGeom>
          <a:solidFill>
            <a:schemeClr val="accent2">
              <a:lumMod val="60000"/>
              <a:lumOff val="40000"/>
            </a:schemeClr>
          </a:solidFill>
        </p:spPr>
        <p:txBody>
          <a:bodyPr wrap="square" rtlCol="0">
            <a:spAutoFit/>
          </a:bodyPr>
          <a:lstStyle/>
          <a:p>
            <a:pPr algn="ctr"/>
            <a:r>
              <a:rPr lang="en-US" dirty="0" err="1" smtClean="0"/>
              <a:t>Vấn</a:t>
            </a:r>
            <a:r>
              <a:rPr lang="en-US" dirty="0" smtClean="0"/>
              <a:t> </a:t>
            </a:r>
            <a:r>
              <a:rPr lang="en-US" dirty="0" err="1" smtClean="0"/>
              <a:t>đề</a:t>
            </a:r>
            <a:endParaRPr lang="en-US" dirty="0"/>
          </a:p>
        </p:txBody>
      </p:sp>
      <p:sp>
        <p:nvSpPr>
          <p:cNvPr id="9" name="TextBox 8"/>
          <p:cNvSpPr txBox="1"/>
          <p:nvPr/>
        </p:nvSpPr>
        <p:spPr>
          <a:xfrm>
            <a:off x="912724" y="1564117"/>
            <a:ext cx="8140841" cy="738664"/>
          </a:xfrm>
          <a:prstGeom prst="rect">
            <a:avLst/>
          </a:prstGeom>
          <a:solidFill>
            <a:schemeClr val="bg2"/>
          </a:solidFill>
        </p:spPr>
        <p:txBody>
          <a:bodyPr wrap="square" rtlCol="0">
            <a:spAutoFit/>
          </a:bodyPr>
          <a:lstStyle/>
          <a:p>
            <a:pPr marL="285750" indent="-285750">
              <a:buFont typeface="Arial" panose="020B0604020202020204" pitchFamily="34" charset="0"/>
              <a:buChar char="•"/>
            </a:pPr>
            <a:r>
              <a:rPr lang="en-US" sz="1400" dirty="0" err="1" smtClean="0"/>
              <a:t>Hệ</a:t>
            </a:r>
            <a:r>
              <a:rPr lang="en-US" sz="1400" dirty="0" smtClean="0"/>
              <a:t> </a:t>
            </a:r>
            <a:r>
              <a:rPr lang="en-US" sz="1400" dirty="0" err="1" smtClean="0"/>
              <a:t>thống</a:t>
            </a:r>
            <a:r>
              <a:rPr lang="en-US" sz="1400" dirty="0" smtClean="0"/>
              <a:t> </a:t>
            </a:r>
            <a:r>
              <a:rPr lang="en-US" sz="1400" dirty="0" err="1" smtClean="0"/>
              <a:t>vận</a:t>
            </a:r>
            <a:r>
              <a:rPr lang="en-US" sz="1400" dirty="0" smtClean="0"/>
              <a:t> </a:t>
            </a:r>
            <a:r>
              <a:rPr lang="en-US" sz="1400" dirty="0" err="1" smtClean="0"/>
              <a:t>hành</a:t>
            </a:r>
            <a:r>
              <a:rPr lang="en-US" sz="1400" dirty="0" smtClean="0"/>
              <a:t> </a:t>
            </a:r>
            <a:r>
              <a:rPr lang="en-US" sz="1400" dirty="0" err="1" smtClean="0"/>
              <a:t>đang</a:t>
            </a:r>
            <a:r>
              <a:rPr lang="en-US" sz="1400" dirty="0" smtClean="0"/>
              <a:t> </a:t>
            </a:r>
            <a:r>
              <a:rPr lang="en-US" sz="1400" dirty="0" err="1" smtClean="0"/>
              <a:t>được</a:t>
            </a:r>
            <a:r>
              <a:rPr lang="en-US" sz="1400" dirty="0" smtClean="0"/>
              <a:t> </a:t>
            </a:r>
            <a:r>
              <a:rPr lang="en-US" sz="1400" dirty="0" err="1" smtClean="0"/>
              <a:t>giám</a:t>
            </a:r>
            <a:r>
              <a:rPr lang="en-US" sz="1400" dirty="0" smtClean="0"/>
              <a:t> </a:t>
            </a:r>
            <a:r>
              <a:rPr lang="en-US" sz="1400" dirty="0" err="1" smtClean="0"/>
              <a:t>sát</a:t>
            </a:r>
            <a:r>
              <a:rPr lang="en-US" sz="1400" dirty="0" smtClean="0"/>
              <a:t> </a:t>
            </a:r>
            <a:r>
              <a:rPr lang="en-US" sz="1400" dirty="0" err="1" smtClean="0"/>
              <a:t>thông</a:t>
            </a:r>
            <a:r>
              <a:rPr lang="en-US" sz="1400" dirty="0" smtClean="0"/>
              <a:t> qua </a:t>
            </a:r>
            <a:r>
              <a:rPr lang="en-US" sz="1400" dirty="0" err="1" smtClean="0"/>
              <a:t>các</a:t>
            </a:r>
            <a:r>
              <a:rPr lang="en-US" sz="1400" dirty="0" smtClean="0"/>
              <a:t> </a:t>
            </a:r>
            <a:r>
              <a:rPr lang="en-US" sz="1400" dirty="0" err="1" smtClean="0"/>
              <a:t>thông</a:t>
            </a:r>
            <a:r>
              <a:rPr lang="en-US" sz="1400" dirty="0" smtClean="0"/>
              <a:t> tin </a:t>
            </a:r>
            <a:r>
              <a:rPr lang="en-US" sz="1400" dirty="0" err="1" smtClean="0"/>
              <a:t>cấu</a:t>
            </a:r>
            <a:r>
              <a:rPr lang="en-US" sz="1400" dirty="0" smtClean="0"/>
              <a:t> </a:t>
            </a:r>
            <a:r>
              <a:rPr lang="en-US" sz="1400" dirty="0" err="1" smtClean="0"/>
              <a:t>hình</a:t>
            </a:r>
            <a:r>
              <a:rPr lang="en-US" sz="1400" dirty="0" smtClean="0"/>
              <a:t> </a:t>
            </a:r>
            <a:r>
              <a:rPr lang="en-US" sz="1400" dirty="0" err="1" smtClean="0"/>
              <a:t>thủ</a:t>
            </a:r>
            <a:r>
              <a:rPr lang="en-US" sz="1400" dirty="0" smtClean="0"/>
              <a:t> </a:t>
            </a:r>
            <a:r>
              <a:rPr lang="en-US" sz="1400" dirty="0" err="1" smtClean="0"/>
              <a:t>công</a:t>
            </a:r>
            <a:r>
              <a:rPr lang="en-US" sz="1400" dirty="0" smtClean="0"/>
              <a:t>, </a:t>
            </a:r>
            <a:r>
              <a:rPr lang="en-US" sz="1400" dirty="0" err="1" smtClean="0"/>
              <a:t>không</a:t>
            </a:r>
            <a:r>
              <a:rPr lang="en-US" sz="1400" dirty="0" smtClean="0"/>
              <a:t> </a:t>
            </a:r>
            <a:r>
              <a:rPr lang="en-US" sz="1400" dirty="0" err="1" smtClean="0"/>
              <a:t>linh</a:t>
            </a:r>
            <a:r>
              <a:rPr lang="en-US" sz="1400" dirty="0" smtClean="0"/>
              <a:t> </a:t>
            </a:r>
            <a:r>
              <a:rPr lang="en-US" sz="1400" dirty="0" err="1" smtClean="0"/>
              <a:t>động</a:t>
            </a:r>
            <a:r>
              <a:rPr lang="en-US" sz="1400" dirty="0" smtClean="0"/>
              <a:t> </a:t>
            </a:r>
            <a:r>
              <a:rPr lang="en-US" sz="1400" dirty="0" err="1" smtClean="0"/>
              <a:t>và</a:t>
            </a:r>
            <a:r>
              <a:rPr lang="en-US" sz="1400" dirty="0" smtClean="0"/>
              <a:t> </a:t>
            </a:r>
            <a:r>
              <a:rPr lang="en-US" sz="1400" dirty="0" err="1" smtClean="0"/>
              <a:t>đòi</a:t>
            </a:r>
            <a:r>
              <a:rPr lang="en-US" sz="1400" dirty="0" smtClean="0"/>
              <a:t> </a:t>
            </a:r>
            <a:r>
              <a:rPr lang="en-US" sz="1400" dirty="0" err="1" smtClean="0"/>
              <a:t>hỏi</a:t>
            </a:r>
            <a:r>
              <a:rPr lang="en-US" sz="1400" dirty="0" smtClean="0"/>
              <a:t> </a:t>
            </a:r>
            <a:r>
              <a:rPr lang="en-US" sz="1400" dirty="0" err="1" smtClean="0"/>
              <a:t>kinh</a:t>
            </a:r>
            <a:r>
              <a:rPr lang="en-US" sz="1400" dirty="0" smtClean="0"/>
              <a:t> </a:t>
            </a:r>
            <a:r>
              <a:rPr lang="en-US" sz="1400" dirty="0" err="1" smtClean="0"/>
              <a:t>nghiệm</a:t>
            </a:r>
            <a:r>
              <a:rPr lang="en-US" sz="1400" dirty="0" smtClean="0"/>
              <a:t> </a:t>
            </a:r>
            <a:r>
              <a:rPr lang="en-US" sz="1400" dirty="0" err="1" smtClean="0"/>
              <a:t>nghiệp</a:t>
            </a:r>
            <a:r>
              <a:rPr lang="en-US" sz="1400" dirty="0" smtClean="0"/>
              <a:t> </a:t>
            </a:r>
            <a:r>
              <a:rPr lang="en-US" sz="1400" dirty="0" err="1" smtClean="0"/>
              <a:t>vụ</a:t>
            </a:r>
            <a:endParaRPr lang="en-US" sz="1400" dirty="0" smtClean="0"/>
          </a:p>
          <a:p>
            <a:pPr marL="285750" indent="-285750">
              <a:buFont typeface="Arial" panose="020B0604020202020204" pitchFamily="34" charset="0"/>
              <a:buChar char="•"/>
            </a:pPr>
            <a:r>
              <a:rPr lang="en-US" sz="1400" dirty="0" err="1" smtClean="0"/>
              <a:t>Quá</a:t>
            </a:r>
            <a:r>
              <a:rPr lang="en-US" sz="1400" dirty="0" smtClean="0"/>
              <a:t> </a:t>
            </a:r>
            <a:r>
              <a:rPr lang="en-US" sz="1400" dirty="0" err="1" smtClean="0"/>
              <a:t>trình</a:t>
            </a:r>
            <a:r>
              <a:rPr lang="en-US" sz="1400" dirty="0" smtClean="0"/>
              <a:t> </a:t>
            </a:r>
            <a:r>
              <a:rPr lang="en-US" sz="1400" dirty="0" err="1" smtClean="0"/>
              <a:t>khoanh</a:t>
            </a:r>
            <a:r>
              <a:rPr lang="en-US" sz="1400" dirty="0" smtClean="0"/>
              <a:t> </a:t>
            </a:r>
            <a:r>
              <a:rPr lang="en-US" sz="1400" dirty="0" err="1" smtClean="0"/>
              <a:t>vùng</a:t>
            </a:r>
            <a:r>
              <a:rPr lang="en-US" sz="1400" dirty="0" smtClean="0"/>
              <a:t> </a:t>
            </a:r>
            <a:r>
              <a:rPr lang="en-US" sz="1400" dirty="0" err="1" smtClean="0"/>
              <a:t>lỗi</a:t>
            </a:r>
            <a:r>
              <a:rPr lang="en-US" sz="1400" dirty="0" smtClean="0"/>
              <a:t> </a:t>
            </a:r>
            <a:r>
              <a:rPr lang="en-US" sz="1400" dirty="0" err="1" smtClean="0"/>
              <a:t>không</a:t>
            </a:r>
            <a:r>
              <a:rPr lang="en-US" sz="1400" dirty="0" smtClean="0"/>
              <a:t> </a:t>
            </a:r>
            <a:r>
              <a:rPr lang="en-US" sz="1400" dirty="0" err="1" smtClean="0"/>
              <a:t>tức</a:t>
            </a:r>
            <a:r>
              <a:rPr lang="en-US" sz="1400" dirty="0" smtClean="0"/>
              <a:t> </a:t>
            </a:r>
            <a:r>
              <a:rPr lang="en-US" sz="1400" dirty="0" err="1" smtClean="0"/>
              <a:t>thời</a:t>
            </a:r>
            <a:r>
              <a:rPr lang="en-US" sz="1400" dirty="0" smtClean="0"/>
              <a:t> </a:t>
            </a:r>
            <a:r>
              <a:rPr lang="en-US" sz="1400" dirty="0" err="1" smtClean="0"/>
              <a:t>khiến</a:t>
            </a:r>
            <a:r>
              <a:rPr lang="en-US" sz="1400" dirty="0" smtClean="0"/>
              <a:t> </a:t>
            </a:r>
            <a:r>
              <a:rPr lang="en-US" sz="1400" dirty="0" err="1" smtClean="0"/>
              <a:t>lỗi</a:t>
            </a:r>
            <a:r>
              <a:rPr lang="en-US" sz="1400" dirty="0" smtClean="0"/>
              <a:t> </a:t>
            </a:r>
            <a:r>
              <a:rPr lang="en-US" sz="1400" dirty="0" err="1" smtClean="0"/>
              <a:t>trở</a:t>
            </a:r>
            <a:r>
              <a:rPr lang="en-US" sz="1400" dirty="0" smtClean="0"/>
              <a:t> </a:t>
            </a:r>
            <a:r>
              <a:rPr lang="en-US" sz="1400" dirty="0" err="1" smtClean="0"/>
              <a:t>nên</a:t>
            </a:r>
            <a:r>
              <a:rPr lang="en-US" sz="1400" dirty="0" smtClean="0"/>
              <a:t> </a:t>
            </a:r>
            <a:r>
              <a:rPr lang="en-US" sz="1400" dirty="0" err="1" smtClean="0"/>
              <a:t>nghiệm</a:t>
            </a:r>
            <a:r>
              <a:rPr lang="en-US" sz="1400" dirty="0" smtClean="0"/>
              <a:t> </a:t>
            </a:r>
            <a:r>
              <a:rPr lang="en-US" sz="1400" dirty="0" err="1" smtClean="0"/>
              <a:t>trọng</a:t>
            </a:r>
            <a:r>
              <a:rPr lang="en-US" sz="1400" dirty="0" smtClean="0"/>
              <a:t> </a:t>
            </a:r>
            <a:r>
              <a:rPr lang="en-US" sz="1400" dirty="0" err="1" smtClean="0"/>
              <a:t>và</a:t>
            </a:r>
            <a:r>
              <a:rPr lang="en-US" sz="1400" dirty="0" smtClean="0"/>
              <a:t> </a:t>
            </a:r>
            <a:r>
              <a:rPr lang="en-US" sz="1400" dirty="0" err="1" smtClean="0"/>
              <a:t>gián</a:t>
            </a:r>
            <a:r>
              <a:rPr lang="en-US" sz="1400" dirty="0" smtClean="0"/>
              <a:t> </a:t>
            </a:r>
            <a:r>
              <a:rPr lang="en-US" sz="1400" dirty="0" err="1" smtClean="0"/>
              <a:t>đoan</a:t>
            </a:r>
            <a:r>
              <a:rPr lang="en-US" sz="1400" dirty="0" smtClean="0"/>
              <a:t> </a:t>
            </a:r>
            <a:r>
              <a:rPr lang="en-US" sz="1400" dirty="0" err="1" smtClean="0"/>
              <a:t>dịch</a:t>
            </a:r>
            <a:r>
              <a:rPr lang="en-US" sz="1400" dirty="0" smtClean="0"/>
              <a:t> </a:t>
            </a:r>
            <a:r>
              <a:rPr lang="en-US" sz="1400" dirty="0" err="1" smtClean="0"/>
              <a:t>vụ</a:t>
            </a:r>
            <a:r>
              <a:rPr lang="en-US" sz="1400" dirty="0" smtClean="0"/>
              <a:t> </a:t>
            </a:r>
            <a:r>
              <a:rPr lang="en-US" sz="1400" dirty="0" err="1" smtClean="0"/>
              <a:t>người</a:t>
            </a:r>
            <a:r>
              <a:rPr lang="en-US" sz="1400" dirty="0" smtClean="0"/>
              <a:t> </a:t>
            </a:r>
            <a:r>
              <a:rPr lang="en-US" sz="1400" dirty="0" err="1" smtClean="0"/>
              <a:t>dùng</a:t>
            </a:r>
            <a:endParaRPr lang="en-US" sz="1400" dirty="0" smtClean="0"/>
          </a:p>
        </p:txBody>
      </p:sp>
      <p:sp>
        <p:nvSpPr>
          <p:cNvPr id="10" name="TextBox 9"/>
          <p:cNvSpPr txBox="1"/>
          <p:nvPr/>
        </p:nvSpPr>
        <p:spPr>
          <a:xfrm>
            <a:off x="912724" y="2606425"/>
            <a:ext cx="1659653" cy="369332"/>
          </a:xfrm>
          <a:prstGeom prst="rect">
            <a:avLst/>
          </a:prstGeom>
          <a:solidFill>
            <a:schemeClr val="accent2">
              <a:lumMod val="60000"/>
              <a:lumOff val="40000"/>
            </a:schemeClr>
          </a:solidFill>
        </p:spPr>
        <p:txBody>
          <a:bodyPr wrap="square" rtlCol="0">
            <a:spAutoFit/>
          </a:bodyPr>
          <a:lstStyle/>
          <a:p>
            <a:pPr algn="ctr"/>
            <a:r>
              <a:rPr lang="en-US" dirty="0" err="1" smtClean="0"/>
              <a:t>Yêu</a:t>
            </a:r>
            <a:r>
              <a:rPr lang="en-US" dirty="0" smtClean="0"/>
              <a:t> </a:t>
            </a:r>
            <a:r>
              <a:rPr lang="en-US" dirty="0" err="1" smtClean="0"/>
              <a:t>cầu</a:t>
            </a:r>
            <a:endParaRPr lang="en-US" dirty="0"/>
          </a:p>
        </p:txBody>
      </p:sp>
      <p:sp>
        <p:nvSpPr>
          <p:cNvPr id="11" name="TextBox 10"/>
          <p:cNvSpPr txBox="1"/>
          <p:nvPr/>
        </p:nvSpPr>
        <p:spPr>
          <a:xfrm>
            <a:off x="912725" y="3081703"/>
            <a:ext cx="8140840" cy="738664"/>
          </a:xfrm>
          <a:prstGeom prst="rect">
            <a:avLst/>
          </a:prstGeom>
          <a:solidFill>
            <a:schemeClr val="bg2"/>
          </a:solidFill>
        </p:spPr>
        <p:txBody>
          <a:bodyPr wrap="square" rtlCol="0">
            <a:spAutoFit/>
          </a:bodyPr>
          <a:lstStyle/>
          <a:p>
            <a:pPr marL="285750" indent="-285750">
              <a:buFont typeface="Arial" panose="020B0604020202020204" pitchFamily="34" charset="0"/>
              <a:buChar char="•"/>
            </a:pPr>
            <a:r>
              <a:rPr lang="en-US" sz="1400" dirty="0" smtClean="0"/>
              <a:t>Thu </a:t>
            </a:r>
            <a:r>
              <a:rPr lang="en-US" sz="1400" dirty="0" err="1" smtClean="0"/>
              <a:t>thập</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lịch</a:t>
            </a:r>
            <a:r>
              <a:rPr lang="en-US" sz="1400" dirty="0" smtClean="0"/>
              <a:t> </a:t>
            </a:r>
            <a:r>
              <a:rPr lang="en-US" sz="1400" dirty="0" err="1" smtClean="0"/>
              <a:t>sử</a:t>
            </a:r>
            <a:r>
              <a:rPr lang="en-US" sz="1400" dirty="0" smtClean="0"/>
              <a:t> </a:t>
            </a:r>
            <a:r>
              <a:rPr lang="en-US" sz="1400" dirty="0" err="1" smtClean="0"/>
              <a:t>làm</a:t>
            </a:r>
            <a:r>
              <a:rPr lang="en-US" sz="1400" dirty="0" smtClean="0"/>
              <a:t> </a:t>
            </a:r>
            <a:r>
              <a:rPr lang="en-US" sz="1400" dirty="0" err="1" smtClean="0"/>
              <a:t>cơ</a:t>
            </a:r>
            <a:r>
              <a:rPr lang="en-US" sz="1400" dirty="0" smtClean="0"/>
              <a:t> </a:t>
            </a:r>
            <a:r>
              <a:rPr lang="en-US" sz="1400" dirty="0" err="1" smtClean="0"/>
              <a:t>sở</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hoá</a:t>
            </a:r>
            <a:r>
              <a:rPr lang="en-US" sz="1400" dirty="0" smtClean="0"/>
              <a:t> </a:t>
            </a:r>
            <a:r>
              <a:rPr lang="en-US" sz="1400" dirty="0" err="1" smtClean="0"/>
              <a:t>hành</a:t>
            </a:r>
            <a:r>
              <a:rPr lang="en-US" sz="1400" dirty="0" smtClean="0"/>
              <a:t> vi </a:t>
            </a:r>
            <a:r>
              <a:rPr lang="en-US" sz="1400" dirty="0" err="1" smtClean="0"/>
              <a:t>hệ</a:t>
            </a:r>
            <a:r>
              <a:rPr lang="en-US" sz="1400" dirty="0" smtClean="0"/>
              <a:t> </a:t>
            </a:r>
            <a:r>
              <a:rPr lang="en-US" sz="1400" dirty="0" err="1" smtClean="0"/>
              <a:t>thống</a:t>
            </a:r>
            <a:endParaRPr lang="en-US" sz="1400" dirty="0" smtClean="0"/>
          </a:p>
          <a:p>
            <a:pPr marL="285750" indent="-285750">
              <a:buFont typeface="Arial" panose="020B0604020202020204" pitchFamily="34" charset="0"/>
              <a:buChar char="•"/>
            </a:pPr>
            <a:r>
              <a:rPr lang="en-US" sz="1400" dirty="0" err="1" smtClean="0"/>
              <a:t>Tự</a:t>
            </a:r>
            <a:r>
              <a:rPr lang="en-US" sz="1400" dirty="0" smtClean="0"/>
              <a:t> </a:t>
            </a:r>
            <a:r>
              <a:rPr lang="en-US" sz="1400" dirty="0" err="1" smtClean="0"/>
              <a:t>động</a:t>
            </a:r>
            <a:r>
              <a:rPr lang="en-US" sz="1400" dirty="0" smtClean="0"/>
              <a:t> </a:t>
            </a:r>
            <a:r>
              <a:rPr lang="en-US" sz="1400" dirty="0" err="1" smtClean="0"/>
              <a:t>phát</a:t>
            </a:r>
            <a:r>
              <a:rPr lang="en-US" sz="1400" dirty="0" smtClean="0"/>
              <a:t> </a:t>
            </a:r>
            <a:r>
              <a:rPr lang="en-US" sz="1400" dirty="0" err="1" smtClean="0"/>
              <a:t>hiện</a:t>
            </a:r>
            <a:r>
              <a:rPr lang="en-US" sz="1400" dirty="0" smtClean="0"/>
              <a:t> </a:t>
            </a:r>
            <a:r>
              <a:rPr lang="en-US" sz="1400" dirty="0" err="1" smtClean="0"/>
              <a:t>ra</a:t>
            </a:r>
            <a:r>
              <a:rPr lang="en-US" sz="1400" dirty="0" smtClean="0"/>
              <a:t> </a:t>
            </a:r>
            <a:r>
              <a:rPr lang="en-US" sz="1400" dirty="0" err="1" smtClean="0"/>
              <a:t>các</a:t>
            </a:r>
            <a:r>
              <a:rPr lang="en-US" sz="1400" dirty="0" smtClean="0"/>
              <a:t> </a:t>
            </a:r>
            <a:r>
              <a:rPr lang="en-US" sz="1400" dirty="0" err="1" smtClean="0"/>
              <a:t>mẫu</a:t>
            </a:r>
            <a:r>
              <a:rPr lang="en-US" sz="1400" dirty="0" smtClean="0"/>
              <a:t> </a:t>
            </a:r>
            <a:r>
              <a:rPr lang="en-US" sz="1400" dirty="0" err="1" smtClean="0"/>
              <a:t>bất</a:t>
            </a:r>
            <a:r>
              <a:rPr lang="en-US" sz="1400" dirty="0" smtClean="0"/>
              <a:t> </a:t>
            </a:r>
            <a:r>
              <a:rPr lang="en-US" sz="1400" dirty="0" err="1" smtClean="0"/>
              <a:t>thường</a:t>
            </a:r>
            <a:r>
              <a:rPr lang="en-US" sz="1400" dirty="0" smtClean="0"/>
              <a:t> </a:t>
            </a:r>
            <a:r>
              <a:rPr lang="en-US" sz="1400" dirty="0" err="1" smtClean="0"/>
              <a:t>thay</a:t>
            </a:r>
            <a:r>
              <a:rPr lang="en-US" sz="1400" dirty="0" smtClean="0"/>
              <a:t> </a:t>
            </a:r>
            <a:r>
              <a:rPr lang="en-US" sz="1400" dirty="0" err="1" smtClean="0"/>
              <a:t>vì</a:t>
            </a:r>
            <a:r>
              <a:rPr lang="en-US" sz="1400" dirty="0" smtClean="0"/>
              <a:t> </a:t>
            </a:r>
            <a:r>
              <a:rPr lang="en-US" sz="1400" dirty="0" err="1" smtClean="0"/>
              <a:t>ngưỡng</a:t>
            </a:r>
            <a:r>
              <a:rPr lang="en-US" sz="1400" dirty="0" smtClean="0"/>
              <a:t> </a:t>
            </a:r>
            <a:r>
              <a:rPr lang="en-US" sz="1400" dirty="0" err="1" smtClean="0"/>
              <a:t>cứng</a:t>
            </a:r>
            <a:endParaRPr lang="en-US" sz="1400" dirty="0" smtClean="0"/>
          </a:p>
          <a:p>
            <a:pPr marL="285750" indent="-285750">
              <a:buFont typeface="Arial" panose="020B0604020202020204" pitchFamily="34" charset="0"/>
              <a:buChar char="•"/>
            </a:pPr>
            <a:r>
              <a:rPr lang="en-US" sz="1400" dirty="0" err="1" smtClean="0"/>
              <a:t>Khoanh</a:t>
            </a:r>
            <a:r>
              <a:rPr lang="en-US" sz="1400" dirty="0" smtClean="0"/>
              <a:t> </a:t>
            </a:r>
            <a:r>
              <a:rPr lang="en-US" sz="1400" dirty="0" err="1" smtClean="0"/>
              <a:t>vùng</a:t>
            </a:r>
            <a:r>
              <a:rPr lang="en-US" sz="1400" dirty="0" smtClean="0"/>
              <a:t> </a:t>
            </a:r>
            <a:r>
              <a:rPr lang="en-US" sz="1400" dirty="0" err="1" smtClean="0"/>
              <a:t>lỗi</a:t>
            </a:r>
            <a:r>
              <a:rPr lang="en-US" sz="1400" dirty="0" smtClean="0"/>
              <a:t> </a:t>
            </a:r>
            <a:r>
              <a:rPr lang="en-US" sz="1400" dirty="0" err="1" smtClean="0"/>
              <a:t>nhanh</a:t>
            </a:r>
            <a:r>
              <a:rPr lang="en-US" sz="1400" dirty="0" smtClean="0"/>
              <a:t> </a:t>
            </a:r>
            <a:r>
              <a:rPr lang="en-US" sz="1400" dirty="0" err="1" smtClean="0"/>
              <a:t>nhất</a:t>
            </a:r>
            <a:r>
              <a:rPr lang="en-US" sz="1400" dirty="0" smtClean="0"/>
              <a:t> </a:t>
            </a:r>
            <a:r>
              <a:rPr lang="en-US" sz="1400" dirty="0" err="1" smtClean="0"/>
              <a:t>và</a:t>
            </a:r>
            <a:r>
              <a:rPr lang="en-US" sz="1400" dirty="0" smtClean="0"/>
              <a:t> chi </a:t>
            </a:r>
            <a:r>
              <a:rPr lang="en-US" sz="1400" dirty="0" err="1" smtClean="0"/>
              <a:t>tiết</a:t>
            </a:r>
            <a:r>
              <a:rPr lang="en-US" sz="1400" dirty="0" smtClean="0"/>
              <a:t> </a:t>
            </a:r>
            <a:r>
              <a:rPr lang="en-US" sz="1400" dirty="0" err="1" smtClean="0"/>
              <a:t>nhất</a:t>
            </a:r>
            <a:r>
              <a:rPr lang="en-US" sz="1400" dirty="0" smtClean="0"/>
              <a:t> </a:t>
            </a:r>
            <a:r>
              <a:rPr lang="en-US" sz="1400" dirty="0" err="1" smtClean="0"/>
              <a:t>có</a:t>
            </a:r>
            <a:r>
              <a:rPr lang="en-US" sz="1400" dirty="0" smtClean="0"/>
              <a:t> </a:t>
            </a:r>
            <a:r>
              <a:rPr lang="en-US" sz="1400" dirty="0" err="1" smtClean="0"/>
              <a:t>thể</a:t>
            </a:r>
            <a:endParaRPr lang="en-US" sz="1400" dirty="0" smtClean="0"/>
          </a:p>
        </p:txBody>
      </p:sp>
      <p:sp>
        <p:nvSpPr>
          <p:cNvPr id="12" name="Right Arrow 11"/>
          <p:cNvSpPr/>
          <p:nvPr/>
        </p:nvSpPr>
        <p:spPr>
          <a:xfrm>
            <a:off x="1256044" y="4393307"/>
            <a:ext cx="1004835" cy="291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421652" y="4346156"/>
            <a:ext cx="3938954" cy="338554"/>
          </a:xfrm>
          <a:prstGeom prst="rect">
            <a:avLst/>
          </a:prstGeom>
          <a:solidFill>
            <a:schemeClr val="bg1"/>
          </a:solidFill>
        </p:spPr>
        <p:txBody>
          <a:bodyPr wrap="square" rtlCol="0">
            <a:spAutoFit/>
          </a:bodyPr>
          <a:lstStyle/>
          <a:p>
            <a:r>
              <a:rPr lang="en-US" sz="1600" b="1" dirty="0" err="1" smtClean="0"/>
              <a:t>Sử</a:t>
            </a:r>
            <a:r>
              <a:rPr lang="en-US" sz="1600" b="1" dirty="0" smtClean="0"/>
              <a:t> </a:t>
            </a:r>
            <a:r>
              <a:rPr lang="en-US" sz="1600" b="1" dirty="0" err="1" smtClean="0"/>
              <a:t>dụng</a:t>
            </a:r>
            <a:r>
              <a:rPr lang="en-US" sz="1600" b="1" dirty="0" smtClean="0"/>
              <a:t> </a:t>
            </a:r>
            <a:r>
              <a:rPr lang="en-US" sz="1600" b="1" dirty="0" err="1" smtClean="0"/>
              <a:t>các</a:t>
            </a:r>
            <a:r>
              <a:rPr lang="en-US" sz="1600" b="1" dirty="0" smtClean="0"/>
              <a:t> </a:t>
            </a:r>
            <a:r>
              <a:rPr lang="en-US" sz="1600" b="1" dirty="0" err="1" smtClean="0"/>
              <a:t>mô</a:t>
            </a:r>
            <a:r>
              <a:rPr lang="en-US" sz="1600" b="1" dirty="0" smtClean="0"/>
              <a:t> </a:t>
            </a:r>
            <a:r>
              <a:rPr lang="en-US" sz="1600" b="1" dirty="0" err="1" smtClean="0"/>
              <a:t>hình</a:t>
            </a:r>
            <a:r>
              <a:rPr lang="en-US" sz="1600" b="1" dirty="0" smtClean="0"/>
              <a:t> </a:t>
            </a:r>
            <a:r>
              <a:rPr lang="en-US" sz="1600" b="1" dirty="0" err="1" smtClean="0"/>
              <a:t>học</a:t>
            </a:r>
            <a:r>
              <a:rPr lang="en-US" sz="1600" b="1" dirty="0" smtClean="0"/>
              <a:t> </a:t>
            </a:r>
            <a:r>
              <a:rPr lang="en-US" sz="1600" b="1" dirty="0" err="1" smtClean="0"/>
              <a:t>máy</a:t>
            </a:r>
            <a:r>
              <a:rPr lang="en-US" sz="1600" b="1" dirty="0" smtClean="0"/>
              <a:t> </a:t>
            </a:r>
            <a:r>
              <a:rPr lang="en-US" sz="1600" b="1" dirty="0" err="1" smtClean="0"/>
              <a:t>và</a:t>
            </a:r>
            <a:r>
              <a:rPr lang="en-US" sz="1600" b="1" dirty="0" smtClean="0"/>
              <a:t> </a:t>
            </a:r>
            <a:r>
              <a:rPr lang="en-US" sz="1600" b="1" dirty="0" err="1" smtClean="0"/>
              <a:t>học</a:t>
            </a:r>
            <a:r>
              <a:rPr lang="en-US" sz="1600" b="1" dirty="0" smtClean="0"/>
              <a:t> </a:t>
            </a:r>
            <a:r>
              <a:rPr lang="en-US" sz="1600" b="1" dirty="0" err="1" smtClean="0"/>
              <a:t>sâu</a:t>
            </a:r>
            <a:endParaRPr lang="en-US" sz="1600" b="1" dirty="0" smtClean="0"/>
          </a:p>
        </p:txBody>
      </p:sp>
    </p:spTree>
    <p:extLst>
      <p:ext uri="{BB962C8B-B14F-4D97-AF65-F5344CB8AC3E}">
        <p14:creationId xmlns:p14="http://schemas.microsoft.com/office/powerpoint/2010/main" val="29738441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err="1" smtClean="0"/>
              <a:t>TimesNet</a:t>
            </a:r>
            <a:r>
              <a:rPr lang="en-US" dirty="0" smtClean="0"/>
              <a:t> </a:t>
            </a:r>
            <a:r>
              <a:rPr lang="en-US" dirty="0" err="1" smtClean="0"/>
              <a:t>cho</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bất</a:t>
            </a:r>
            <a:r>
              <a:rPr lang="en-US" dirty="0" smtClean="0"/>
              <a:t> </a:t>
            </a:r>
            <a:r>
              <a:rPr lang="en-US" dirty="0" err="1" smtClean="0"/>
              <a:t>thường</a:t>
            </a:r>
            <a:endParaRPr lang="en-US" dirty="0"/>
          </a:p>
        </p:txBody>
      </p:sp>
      <p:sp>
        <p:nvSpPr>
          <p:cNvPr id="4" name="Text Placeholder 3"/>
          <p:cNvSpPr>
            <a:spLocks noGrp="1"/>
          </p:cNvSpPr>
          <p:nvPr>
            <p:ph type="body" sz="quarter" idx="14"/>
          </p:nvPr>
        </p:nvSpPr>
        <p:spPr/>
        <p:txBody>
          <a:bodyPr/>
          <a:lstStyle/>
          <a:p>
            <a:r>
              <a:rPr lang="en-US" dirty="0"/>
              <a:t>4</a:t>
            </a:r>
          </a:p>
        </p:txBody>
      </p:sp>
      <p:pic>
        <p:nvPicPr>
          <p:cNvPr id="6" name="Picture 5"/>
          <p:cNvPicPr>
            <a:picLocks noChangeAspect="1"/>
          </p:cNvPicPr>
          <p:nvPr/>
        </p:nvPicPr>
        <p:blipFill>
          <a:blip r:embed="rId3"/>
          <a:stretch>
            <a:fillRect/>
          </a:stretch>
        </p:blipFill>
        <p:spPr>
          <a:xfrm>
            <a:off x="603606" y="880342"/>
            <a:ext cx="10832387" cy="4115038"/>
          </a:xfrm>
          <a:prstGeom prst="rect">
            <a:avLst/>
          </a:prstGeom>
        </p:spPr>
      </p:pic>
      <p:sp>
        <p:nvSpPr>
          <p:cNvPr id="7" name="Google Shape;367;p13"/>
          <p:cNvSpPr/>
          <p:nvPr/>
        </p:nvSpPr>
        <p:spPr>
          <a:xfrm>
            <a:off x="762000" y="4995380"/>
            <a:ext cx="10673993" cy="1244816"/>
          </a:xfrm>
          <a:prstGeom prst="rect">
            <a:avLst/>
          </a:prstGeom>
          <a:solidFill>
            <a:srgbClr val="F2F2F2"/>
          </a:solidFill>
          <a:ln>
            <a:noFill/>
          </a:ln>
        </p:spPr>
        <p:txBody>
          <a:bodyPr spcFirstLastPara="1" wrap="square" lIns="91425" tIns="45700" rIns="91425" bIns="45700" anchor="ctr" anchorCtr="0">
            <a:noAutofit/>
          </a:bodyPr>
          <a:lstStyle/>
          <a:p>
            <a:r>
              <a:rPr lang="en-US" sz="1400" b="1" dirty="0" err="1" smtClean="0">
                <a:latin typeface="Calibri" panose="020F0502020204030204" pitchFamily="34" charset="0"/>
                <a:cs typeface="Calibri" panose="020F0502020204030204" pitchFamily="34" charset="0"/>
              </a:rPr>
              <a:t>Nhận</a:t>
            </a:r>
            <a:r>
              <a:rPr lang="en-US" sz="1400" b="1" dirty="0" smtClean="0">
                <a:latin typeface="Calibri" panose="020F0502020204030204" pitchFamily="34" charset="0"/>
                <a:cs typeface="Calibri" panose="020F0502020204030204" pitchFamily="34" charset="0"/>
              </a:rPr>
              <a:t> </a:t>
            </a:r>
            <a:r>
              <a:rPr lang="en-US" sz="1400" b="1" dirty="0" err="1" smtClean="0">
                <a:latin typeface="Calibri" panose="020F0502020204030204" pitchFamily="34" charset="0"/>
                <a:cs typeface="Calibri" panose="020F0502020204030204" pitchFamily="34" charset="0"/>
              </a:rPr>
              <a:t>xét</a:t>
            </a:r>
            <a:r>
              <a:rPr lang="en-US" sz="1400" b="1"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phát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hiện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được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bất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thường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cao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điểm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ngày</a:t>
            </a:r>
            <a:r>
              <a:rPr lang="en-US" sz="1400" dirty="0" smtClean="0">
                <a:latin typeface="Calibri" panose="020F0502020204030204" pitchFamily="34" charset="0"/>
                <a:cs typeface="Calibri" panose="020F0502020204030204" pitchFamily="34" charset="0"/>
              </a:rPr>
              <a:t> 3/2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7/2</a:t>
            </a: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Quá</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đào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tạo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loại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bỏ</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nhiễu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tốt</a:t>
            </a:r>
            <a:endParaRPr lang="en-US" sz="14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Theo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nội</a:t>
            </a:r>
            <a:r>
              <a:rPr lang="en-US" sz="1400" dirty="0" smtClean="0">
                <a:latin typeface="Calibri" panose="020F0502020204030204" pitchFamily="34" charset="0"/>
                <a:cs typeface="Calibri" panose="020F0502020204030204" pitchFamily="34" charset="0"/>
              </a:rPr>
              <a:t> dung </a:t>
            </a:r>
            <a:r>
              <a:rPr lang="en-US" sz="1400" dirty="0" err="1" smtClean="0">
                <a:latin typeface="Calibri" panose="020F0502020204030204" pitchFamily="34" charset="0"/>
                <a:cs typeface="Calibri" panose="020F0502020204030204" pitchFamily="34" charset="0"/>
              </a:rPr>
              <a:t>trong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bài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giới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thiệu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Timesnet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có</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tham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số</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đạt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tốt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hơn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transformer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biến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thể</a:t>
            </a:r>
            <a:r>
              <a:rPr lang="en-US" sz="1400" dirty="0" smtClean="0">
                <a:latin typeface="Calibri" panose="020F0502020204030204" pitchFamily="34" charset="0"/>
                <a:cs typeface="Calibri" panose="020F0502020204030204" pitchFamily="34" charset="0"/>
              </a:rPr>
              <a:t> </a:t>
            </a:r>
            <a:endParaRPr lang="vi-VN"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52764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err="1" smtClean="0"/>
              <a:t>TimesNet</a:t>
            </a:r>
            <a:r>
              <a:rPr lang="en-US" dirty="0" smtClean="0"/>
              <a:t> </a:t>
            </a:r>
            <a:r>
              <a:rPr lang="en-US" dirty="0" err="1" smtClean="0"/>
              <a:t>cho</a:t>
            </a:r>
            <a:r>
              <a:rPr lang="en-US" dirty="0" smtClean="0"/>
              <a:t> </a:t>
            </a:r>
            <a:r>
              <a:rPr lang="en-US" dirty="0" err="1" smtClean="0"/>
              <a:t>dự</a:t>
            </a:r>
            <a:r>
              <a:rPr lang="en-US" dirty="0" smtClean="0"/>
              <a:t> </a:t>
            </a:r>
            <a:r>
              <a:rPr lang="en-US" dirty="0" err="1" smtClean="0"/>
              <a:t>đoán</a:t>
            </a:r>
            <a:endParaRPr lang="en-US" dirty="0"/>
          </a:p>
        </p:txBody>
      </p:sp>
      <p:sp>
        <p:nvSpPr>
          <p:cNvPr id="4" name="Text Placeholder 3"/>
          <p:cNvSpPr>
            <a:spLocks noGrp="1"/>
          </p:cNvSpPr>
          <p:nvPr>
            <p:ph type="body" sz="quarter" idx="14"/>
          </p:nvPr>
        </p:nvSpPr>
        <p:spPr/>
        <p:txBody>
          <a:bodyPr/>
          <a:lstStyle/>
          <a:p>
            <a:r>
              <a:rPr lang="en-US" dirty="0"/>
              <a:t>4</a:t>
            </a:r>
          </a:p>
        </p:txBody>
      </p:sp>
      <p:pic>
        <p:nvPicPr>
          <p:cNvPr id="5" name="Picture 4"/>
          <p:cNvPicPr>
            <a:picLocks noChangeAspect="1"/>
          </p:cNvPicPr>
          <p:nvPr/>
        </p:nvPicPr>
        <p:blipFill>
          <a:blip r:embed="rId3"/>
          <a:stretch>
            <a:fillRect/>
          </a:stretch>
        </p:blipFill>
        <p:spPr>
          <a:xfrm>
            <a:off x="1966912" y="1013059"/>
            <a:ext cx="6899974" cy="5598756"/>
          </a:xfrm>
          <a:prstGeom prst="rect">
            <a:avLst/>
          </a:prstGeom>
        </p:spPr>
      </p:pic>
      <p:sp>
        <p:nvSpPr>
          <p:cNvPr id="6" name="Rectangle 5"/>
          <p:cNvSpPr/>
          <p:nvPr/>
        </p:nvSpPr>
        <p:spPr>
          <a:xfrm rot="16200000">
            <a:off x="1246605" y="2149697"/>
            <a:ext cx="1600118" cy="307777"/>
          </a:xfrm>
          <a:prstGeom prst="rect">
            <a:avLst/>
          </a:prstGeom>
          <a:solidFill>
            <a:schemeClr val="bg1"/>
          </a:solidFill>
        </p:spPr>
        <p:txBody>
          <a:bodyPr wrap="none">
            <a:spAutoFit/>
          </a:bodyPr>
          <a:lstStyle/>
          <a:p>
            <a:r>
              <a:rPr lang="en-US" sz="1400" dirty="0">
                <a:latin typeface="Calibri" panose="020F0502020204030204" pitchFamily="34" charset="0"/>
              </a:rPr>
              <a:t>SMS_PAGGING_SR</a:t>
            </a:r>
            <a:r>
              <a:rPr lang="en-US" sz="1400" dirty="0"/>
              <a:t> </a:t>
            </a:r>
          </a:p>
        </p:txBody>
      </p:sp>
      <p:sp>
        <p:nvSpPr>
          <p:cNvPr id="7" name="Rectangle 6"/>
          <p:cNvSpPr/>
          <p:nvPr/>
        </p:nvSpPr>
        <p:spPr>
          <a:xfrm rot="16200000">
            <a:off x="1574016" y="4922409"/>
            <a:ext cx="1093569" cy="307777"/>
          </a:xfrm>
          <a:prstGeom prst="rect">
            <a:avLst/>
          </a:prstGeom>
          <a:solidFill>
            <a:schemeClr val="bg1"/>
          </a:solidFill>
        </p:spPr>
        <p:txBody>
          <a:bodyPr wrap="none">
            <a:spAutoFit/>
          </a:bodyPr>
          <a:lstStyle/>
          <a:p>
            <a:r>
              <a:rPr lang="en-US" sz="1400" dirty="0">
                <a:latin typeface="Calibri" panose="020F0502020204030204" pitchFamily="34" charset="0"/>
              </a:rPr>
              <a:t>BEARER_4G</a:t>
            </a:r>
            <a:r>
              <a:rPr lang="en-US" sz="1400" dirty="0"/>
              <a:t> </a:t>
            </a:r>
          </a:p>
        </p:txBody>
      </p:sp>
      <p:sp>
        <p:nvSpPr>
          <p:cNvPr id="8" name="Rectangle 7"/>
          <p:cNvSpPr/>
          <p:nvPr/>
        </p:nvSpPr>
        <p:spPr>
          <a:xfrm>
            <a:off x="2200552" y="1195755"/>
            <a:ext cx="251245" cy="2345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23203" y="4151642"/>
            <a:ext cx="251245" cy="2345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08958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Learning</a:t>
            </a:r>
          </a:p>
        </p:txBody>
      </p:sp>
      <p:sp>
        <p:nvSpPr>
          <p:cNvPr id="3" name="Text Placeholder 2"/>
          <p:cNvSpPr>
            <a:spLocks noGrp="1"/>
          </p:cNvSpPr>
          <p:nvPr>
            <p:ph type="body" sz="quarter" idx="13"/>
          </p:nvPr>
        </p:nvSpPr>
        <p:spPr/>
        <p:txBody>
          <a:bodyPr/>
          <a:lstStyle/>
          <a:p>
            <a:r>
              <a:rPr lang="en-US" dirty="0" err="1" smtClean="0"/>
              <a:t>TimesNet</a:t>
            </a:r>
            <a:endParaRPr lang="en-US" dirty="0"/>
          </a:p>
        </p:txBody>
      </p:sp>
      <p:sp>
        <p:nvSpPr>
          <p:cNvPr id="4" name="Text Placeholder 3"/>
          <p:cNvSpPr>
            <a:spLocks noGrp="1"/>
          </p:cNvSpPr>
          <p:nvPr>
            <p:ph type="body" sz="quarter" idx="14"/>
          </p:nvPr>
        </p:nvSpPr>
        <p:spPr/>
        <p:txBody>
          <a:bodyPr/>
          <a:lstStyle/>
          <a:p>
            <a:r>
              <a:rPr lang="en-US" dirty="0"/>
              <a:t>4</a:t>
            </a:r>
          </a:p>
        </p:txBody>
      </p:sp>
      <p:graphicFrame>
        <p:nvGraphicFramePr>
          <p:cNvPr id="7" name="Table 6"/>
          <p:cNvGraphicFramePr>
            <a:graphicFrameLocks noGrp="1"/>
          </p:cNvGraphicFramePr>
          <p:nvPr>
            <p:extLst>
              <p:ext uri="{D42A27DB-BD31-4B8C-83A1-F6EECF244321}">
                <p14:modId xmlns:p14="http://schemas.microsoft.com/office/powerpoint/2010/main" val="1164921671"/>
              </p:ext>
            </p:extLst>
          </p:nvPr>
        </p:nvGraphicFramePr>
        <p:xfrm>
          <a:off x="1890598" y="2080003"/>
          <a:ext cx="8128000" cy="2662819"/>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040530513"/>
                    </a:ext>
                  </a:extLst>
                </a:gridCol>
                <a:gridCol w="4064000">
                  <a:extLst>
                    <a:ext uri="{9D8B030D-6E8A-4147-A177-3AD203B41FA5}">
                      <a16:colId xmlns:a16="http://schemas.microsoft.com/office/drawing/2014/main" val="3408046161"/>
                    </a:ext>
                  </a:extLst>
                </a:gridCol>
              </a:tblGrid>
              <a:tr h="373252">
                <a:tc>
                  <a:txBody>
                    <a:bodyPr/>
                    <a:lstStyle/>
                    <a:p>
                      <a:pPr algn="ctr"/>
                      <a:r>
                        <a:rPr lang="en-US" sz="1600" b="1" dirty="0" err="1" smtClean="0">
                          <a:latin typeface="Calibri" panose="020F0502020204030204" pitchFamily="34" charset="0"/>
                          <a:cs typeface="Calibri" panose="020F0502020204030204" pitchFamily="34" charset="0"/>
                        </a:rPr>
                        <a:t>Ưu</a:t>
                      </a:r>
                      <a:r>
                        <a:rPr lang="en-US" sz="1600" b="1" baseline="0" dirty="0" smtClean="0">
                          <a:latin typeface="Calibri" panose="020F0502020204030204" pitchFamily="34" charset="0"/>
                          <a:cs typeface="Calibri" panose="020F0502020204030204" pitchFamily="34" charset="0"/>
                        </a:rPr>
                        <a:t> </a:t>
                      </a:r>
                      <a:r>
                        <a:rPr lang="en-US" sz="1600" b="1" baseline="0" dirty="0" err="1" smtClean="0">
                          <a:latin typeface="Calibri" panose="020F0502020204030204" pitchFamily="34" charset="0"/>
                          <a:cs typeface="Calibri" panose="020F0502020204030204" pitchFamily="34" charset="0"/>
                        </a:rPr>
                        <a:t>điểm</a:t>
                      </a:r>
                      <a:endParaRPr lang="en-US" sz="1600" b="1" dirty="0">
                        <a:latin typeface="Calibri" panose="020F0502020204030204" pitchFamily="34" charset="0"/>
                        <a:cs typeface="Calibri" panose="020F0502020204030204" pitchFamily="34" charset="0"/>
                      </a:endParaRPr>
                    </a:p>
                  </a:txBody>
                  <a:tcPr/>
                </a:tc>
                <a:tc>
                  <a:txBody>
                    <a:bodyPr/>
                    <a:lstStyle/>
                    <a:p>
                      <a:pPr algn="ctr"/>
                      <a:r>
                        <a:rPr lang="en-US" sz="1600" b="1" dirty="0" err="1" smtClean="0">
                          <a:latin typeface="Calibri" panose="020F0502020204030204" pitchFamily="34" charset="0"/>
                          <a:cs typeface="Calibri" panose="020F0502020204030204" pitchFamily="34" charset="0"/>
                        </a:rPr>
                        <a:t>Nhược</a:t>
                      </a:r>
                      <a:r>
                        <a:rPr lang="en-US" sz="1600" b="1" baseline="0" dirty="0" smtClean="0">
                          <a:latin typeface="Calibri" panose="020F0502020204030204" pitchFamily="34" charset="0"/>
                          <a:cs typeface="Calibri" panose="020F0502020204030204" pitchFamily="34" charset="0"/>
                        </a:rPr>
                        <a:t> </a:t>
                      </a:r>
                      <a:r>
                        <a:rPr lang="en-US" sz="1600" b="1" baseline="0" dirty="0" err="1" smtClean="0">
                          <a:latin typeface="Calibri" panose="020F0502020204030204" pitchFamily="34" charset="0"/>
                          <a:cs typeface="Calibri" panose="020F0502020204030204" pitchFamily="34" charset="0"/>
                        </a:rPr>
                        <a:t>điểm</a:t>
                      </a:r>
                      <a:endParaRPr lang="en-US" sz="16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95077448"/>
                  </a:ext>
                </a:extLst>
              </a:tr>
              <a:tr h="2289567">
                <a:tc>
                  <a:txBody>
                    <a:bodyPr/>
                    <a:lstStyle/>
                    <a:p>
                      <a:pPr marL="285750" indent="-285750">
                        <a:buFont typeface="Arial" panose="020B0604020202020204" pitchFamily="34" charset="0"/>
                        <a:buChar char="•"/>
                      </a:pPr>
                      <a:r>
                        <a:rPr lang="en-US" sz="1400" dirty="0" err="1" smtClean="0"/>
                        <a:t>Chuyển</a:t>
                      </a:r>
                      <a:r>
                        <a:rPr lang="en-US" sz="1400" dirty="0" smtClean="0"/>
                        <a:t> </a:t>
                      </a:r>
                      <a:r>
                        <a:rPr lang="en-US" sz="1400" dirty="0" err="1" smtClean="0"/>
                        <a:t>đổi</a:t>
                      </a:r>
                      <a:r>
                        <a:rPr lang="en-US" sz="1400" dirty="0" smtClean="0"/>
                        <a:t> </a:t>
                      </a:r>
                      <a:r>
                        <a:rPr lang="en-US" sz="1400" dirty="0" err="1" smtClean="0"/>
                        <a:t>từ</a:t>
                      </a:r>
                      <a:r>
                        <a:rPr lang="en-US" sz="1400" dirty="0" smtClean="0"/>
                        <a:t> 1D → 2D =&gt; </a:t>
                      </a:r>
                      <a:r>
                        <a:rPr lang="en-US" sz="1400" dirty="0" err="1" smtClean="0"/>
                        <a:t>Giúp</a:t>
                      </a:r>
                      <a:r>
                        <a:rPr lang="en-US" sz="1400" baseline="0" dirty="0" smtClean="0"/>
                        <a:t> </a:t>
                      </a:r>
                      <a:r>
                        <a:rPr lang="en-US" sz="1400" baseline="0" dirty="0" err="1" smtClean="0"/>
                        <a:t>khai</a:t>
                      </a:r>
                      <a:r>
                        <a:rPr lang="en-US" sz="1400" baseline="0" dirty="0" smtClean="0"/>
                        <a:t> </a:t>
                      </a:r>
                      <a:r>
                        <a:rPr lang="en-US" sz="1400" baseline="0" dirty="0" err="1" smtClean="0"/>
                        <a:t>thác</a:t>
                      </a:r>
                      <a:r>
                        <a:rPr lang="en-US" sz="1400" baseline="0" dirty="0" smtClean="0"/>
                        <a:t> </a:t>
                      </a:r>
                      <a:r>
                        <a:rPr lang="en-US" sz="1400" baseline="0" dirty="0" err="1" smtClean="0"/>
                        <a:t>tốt</a:t>
                      </a:r>
                      <a:r>
                        <a:rPr lang="en-US" sz="1400" baseline="0" dirty="0" smtClean="0"/>
                        <a:t> </a:t>
                      </a:r>
                      <a:r>
                        <a:rPr lang="en-US" sz="1400" baseline="0" dirty="0" err="1" smtClean="0"/>
                        <a:t>hơn</a:t>
                      </a:r>
                      <a:r>
                        <a:rPr lang="en-US" sz="1400" baseline="0" dirty="0" smtClean="0"/>
                        <a:t> </a:t>
                      </a:r>
                      <a:r>
                        <a:rPr lang="en-US" sz="1400" baseline="0" dirty="0" err="1" smtClean="0"/>
                        <a:t>đặc</a:t>
                      </a:r>
                      <a:r>
                        <a:rPr lang="en-US" sz="1400" baseline="0" dirty="0" smtClean="0"/>
                        <a:t> </a:t>
                      </a:r>
                      <a:r>
                        <a:rPr lang="en-US" sz="1400" baseline="0" dirty="0" err="1" smtClean="0"/>
                        <a:t>trưng</a:t>
                      </a:r>
                      <a:r>
                        <a:rPr lang="en-US" sz="1400" baseline="0" dirty="0" smtClean="0"/>
                        <a:t> </a:t>
                      </a:r>
                      <a:r>
                        <a:rPr lang="en-US" sz="1400" baseline="0" dirty="0" err="1" smtClean="0"/>
                        <a:t>thời</a:t>
                      </a:r>
                      <a:r>
                        <a:rPr lang="en-US" sz="1400" baseline="0" dirty="0" smtClean="0"/>
                        <a:t> </a:t>
                      </a:r>
                      <a:r>
                        <a:rPr lang="en-US" sz="1400" baseline="0" dirty="0" err="1" smtClean="0"/>
                        <a:t>gian</a:t>
                      </a:r>
                      <a:r>
                        <a:rPr lang="en-US" sz="1400" baseline="0" dirty="0" smtClean="0"/>
                        <a:t> </a:t>
                      </a:r>
                      <a:r>
                        <a:rPr lang="en-US" sz="1400" baseline="0" dirty="0" err="1" smtClean="0"/>
                        <a:t>và</a:t>
                      </a:r>
                      <a:r>
                        <a:rPr lang="en-US" sz="1400" dirty="0" smtClean="0"/>
                        <a:t> </a:t>
                      </a:r>
                      <a:r>
                        <a:rPr lang="en-US" sz="1400" dirty="0" err="1" smtClean="0"/>
                        <a:t>thuận</a:t>
                      </a:r>
                      <a:r>
                        <a:rPr lang="en-US" sz="1400" dirty="0" smtClean="0"/>
                        <a:t> </a:t>
                      </a:r>
                      <a:r>
                        <a:rPr lang="en-US" sz="1400" dirty="0" err="1" smtClean="0"/>
                        <a:t>lợi</a:t>
                      </a:r>
                      <a:r>
                        <a:rPr lang="en-US" sz="1400" dirty="0" smtClean="0"/>
                        <a:t> </a:t>
                      </a:r>
                      <a:r>
                        <a:rPr lang="en-US" sz="1400" dirty="0" err="1" smtClean="0"/>
                        <a:t>cho</a:t>
                      </a:r>
                      <a:r>
                        <a:rPr lang="en-US" sz="1400" dirty="0" smtClean="0"/>
                        <a:t> 2D kernels </a:t>
                      </a:r>
                      <a:r>
                        <a:rPr lang="en-US" sz="1400" dirty="0" err="1" smtClean="0"/>
                        <a:t>xử</a:t>
                      </a:r>
                      <a:r>
                        <a:rPr lang="en-US" sz="1400" dirty="0" smtClean="0"/>
                        <a:t> </a:t>
                      </a:r>
                      <a:r>
                        <a:rPr lang="en-US" sz="1400" dirty="0" err="1" smtClean="0"/>
                        <a:t>lý</a:t>
                      </a:r>
                      <a:r>
                        <a:rPr lang="en-US" sz="1400" dirty="0" smtClean="0"/>
                        <a:t>,</a:t>
                      </a:r>
                      <a:r>
                        <a:rPr lang="en-US" sz="1400" baseline="0" dirty="0" smtClean="0"/>
                        <a:t> t</a:t>
                      </a:r>
                      <a:r>
                        <a:rPr lang="vi-VN" sz="1400" dirty="0" smtClean="0">
                          <a:latin typeface="Calibri" panose="020F0502020204030204" pitchFamily="34" charset="0"/>
                          <a:cs typeface="Calibri" panose="020F0502020204030204" pitchFamily="34" charset="0"/>
                        </a:rPr>
                        <a:t>ận dụng các mô hình mạnh trong thị giá</a:t>
                      </a:r>
                      <a:r>
                        <a:rPr lang="en-US" sz="1400" dirty="0" smtClean="0">
                          <a:latin typeface="Calibri" panose="020F0502020204030204" pitchFamily="34" charset="0"/>
                          <a:cs typeface="Calibri" panose="020F0502020204030204" pitchFamily="34" charset="0"/>
                        </a:rPr>
                        <a:t>c.</a:t>
                      </a: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Có</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thể</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áp</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dụng</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cho</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nhiều</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nhiệm</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vụ</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khác</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nhau</a:t>
                      </a:r>
                      <a:r>
                        <a:rPr lang="en-US" sz="1400" baseline="0" dirty="0" smtClean="0">
                          <a:latin typeface="Calibri" panose="020F0502020204030204" pitchFamily="34" charset="0"/>
                          <a:cs typeface="Calibri" panose="020F0502020204030204" pitchFamily="34" charset="0"/>
                        </a:rPr>
                        <a:t>: Forecasting (</a:t>
                      </a:r>
                      <a:r>
                        <a:rPr lang="en-US" sz="1400" baseline="0" dirty="0" err="1" smtClean="0">
                          <a:latin typeface="Calibri" panose="020F0502020204030204" pitchFamily="34" charset="0"/>
                          <a:cs typeface="Calibri" panose="020F0502020204030204" pitchFamily="34" charset="0"/>
                        </a:rPr>
                        <a:t>ngắn</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dài</a:t>
                      </a:r>
                      <a:r>
                        <a:rPr lang="en-US" sz="1400" baseline="0" dirty="0" smtClean="0">
                          <a:latin typeface="Calibri" panose="020F0502020204030204" pitchFamily="34" charset="0"/>
                          <a:cs typeface="Calibri" panose="020F0502020204030204" pitchFamily="34" charset="0"/>
                        </a:rPr>
                        <a:t> </a:t>
                      </a:r>
                      <a:r>
                        <a:rPr lang="en-US" sz="1400" baseline="0" dirty="0" err="1" smtClean="0">
                          <a:latin typeface="Calibri" panose="020F0502020204030204" pitchFamily="34" charset="0"/>
                          <a:cs typeface="Calibri" panose="020F0502020204030204" pitchFamily="34" charset="0"/>
                        </a:rPr>
                        <a:t>hạn</a:t>
                      </a:r>
                      <a:r>
                        <a:rPr lang="en-US" sz="1400" baseline="0" dirty="0" smtClean="0">
                          <a:latin typeface="Calibri" panose="020F0502020204030204" pitchFamily="34" charset="0"/>
                          <a:cs typeface="Calibri" panose="020F0502020204030204" pitchFamily="34" charset="0"/>
                        </a:rPr>
                        <a:t>), Imputation, Classification, Anomaly detection.</a:t>
                      </a:r>
                    </a:p>
                    <a:p>
                      <a:pPr marL="285750" indent="-285750">
                        <a:buFont typeface="Arial" panose="020B0604020202020204" pitchFamily="34" charset="0"/>
                        <a:buChar char="•"/>
                      </a:pPr>
                      <a:r>
                        <a:rPr lang="en-US" sz="1400" dirty="0" err="1" smtClean="0"/>
                        <a:t>Sử</a:t>
                      </a:r>
                      <a:r>
                        <a:rPr lang="en-US" sz="1400" dirty="0" smtClean="0"/>
                        <a:t> </a:t>
                      </a:r>
                      <a:r>
                        <a:rPr lang="en-US" sz="1400" dirty="0" err="1" smtClean="0"/>
                        <a:t>dụng</a:t>
                      </a:r>
                      <a:r>
                        <a:rPr lang="en-US" sz="1400" dirty="0" smtClean="0"/>
                        <a:t> </a:t>
                      </a:r>
                      <a:r>
                        <a:rPr lang="en-US" sz="1400" b="1" dirty="0" smtClean="0"/>
                        <a:t>Fast Fourier Transform (FFT)</a:t>
                      </a:r>
                      <a:r>
                        <a:rPr lang="en-US" sz="1400" dirty="0" smtClean="0"/>
                        <a:t> </a:t>
                      </a:r>
                      <a:r>
                        <a:rPr lang="en-US" sz="1400" dirty="0" err="1" smtClean="0"/>
                        <a:t>để</a:t>
                      </a:r>
                      <a:r>
                        <a:rPr lang="en-US" sz="1400" dirty="0" smtClean="0"/>
                        <a:t> </a:t>
                      </a:r>
                      <a:r>
                        <a:rPr lang="en-US" sz="1400" dirty="0" err="1" smtClean="0"/>
                        <a:t>tự</a:t>
                      </a:r>
                      <a:r>
                        <a:rPr lang="en-US" sz="1400" dirty="0" smtClean="0"/>
                        <a:t> </a:t>
                      </a:r>
                      <a:r>
                        <a:rPr lang="en-US" sz="1400" dirty="0" err="1" smtClean="0"/>
                        <a:t>động</a:t>
                      </a:r>
                      <a:r>
                        <a:rPr lang="en-US" sz="1400" dirty="0" smtClean="0"/>
                        <a:t> </a:t>
                      </a:r>
                      <a:r>
                        <a:rPr lang="en-US" sz="1400" dirty="0" err="1" smtClean="0"/>
                        <a:t>phát</a:t>
                      </a:r>
                      <a:r>
                        <a:rPr lang="en-US" sz="1400" dirty="0" smtClean="0"/>
                        <a:t> </a:t>
                      </a:r>
                      <a:r>
                        <a:rPr lang="en-US" sz="1400" dirty="0" err="1" smtClean="0"/>
                        <a:t>hiện</a:t>
                      </a:r>
                      <a:r>
                        <a:rPr lang="en-US" sz="1400" dirty="0" smtClean="0"/>
                        <a:t> </a:t>
                      </a:r>
                      <a:r>
                        <a:rPr lang="en-US" sz="1400" dirty="0" err="1" smtClean="0"/>
                        <a:t>ra</a:t>
                      </a:r>
                      <a:r>
                        <a:rPr lang="en-US" sz="1400" dirty="0" smtClean="0"/>
                        <a:t> </a:t>
                      </a:r>
                      <a:r>
                        <a:rPr lang="en-US" sz="1400" dirty="0" err="1" smtClean="0"/>
                        <a:t>các</a:t>
                      </a:r>
                      <a:r>
                        <a:rPr lang="en-US" sz="1400" dirty="0" smtClean="0"/>
                        <a:t> </a:t>
                      </a:r>
                      <a:r>
                        <a:rPr lang="en-US" sz="1400" dirty="0" err="1" smtClean="0"/>
                        <a:t>chu</a:t>
                      </a:r>
                      <a:r>
                        <a:rPr lang="en-US" sz="1400" dirty="0" smtClean="0"/>
                        <a:t> </a:t>
                      </a:r>
                      <a:r>
                        <a:rPr lang="en-US" sz="1400" dirty="0" err="1" smtClean="0"/>
                        <a:t>kỳ</a:t>
                      </a:r>
                      <a:r>
                        <a:rPr lang="en-US" sz="1400" dirty="0" smtClean="0"/>
                        <a:t> </a:t>
                      </a:r>
                      <a:r>
                        <a:rPr lang="en-US" sz="1400" dirty="0" err="1" smtClean="0"/>
                        <a:t>quan</a:t>
                      </a:r>
                      <a:r>
                        <a:rPr lang="en-US" sz="1400" dirty="0" smtClean="0"/>
                        <a:t> </a:t>
                      </a:r>
                      <a:r>
                        <a:rPr lang="en-US" sz="1400" dirty="0" err="1" smtClean="0"/>
                        <a:t>trọng</a:t>
                      </a:r>
                      <a:r>
                        <a:rPr lang="en-US" sz="1400" dirty="0" smtClean="0"/>
                        <a:t>, </a:t>
                      </a:r>
                      <a:r>
                        <a:rPr lang="en-US" sz="1400" dirty="0" err="1" smtClean="0"/>
                        <a:t>giúp</a:t>
                      </a:r>
                      <a:r>
                        <a:rPr lang="en-US" sz="1400" baseline="0" dirty="0" smtClean="0"/>
                        <a:t> </a:t>
                      </a:r>
                      <a:r>
                        <a:rPr lang="en-US" sz="1400" baseline="0" dirty="0" err="1" smtClean="0"/>
                        <a:t>mô</a:t>
                      </a:r>
                      <a:r>
                        <a:rPr lang="en-US" sz="1400" baseline="0" dirty="0" smtClean="0"/>
                        <a:t> </a:t>
                      </a:r>
                      <a:r>
                        <a:rPr lang="en-US" sz="1400" baseline="0" dirty="0" err="1" smtClean="0"/>
                        <a:t>hình</a:t>
                      </a:r>
                      <a:r>
                        <a:rPr lang="en-US" sz="1400" baseline="0" dirty="0" smtClean="0"/>
                        <a:t> </a:t>
                      </a:r>
                      <a:r>
                        <a:rPr lang="en-US" sz="1400" b="1" baseline="0" dirty="0" err="1" smtClean="0"/>
                        <a:t>không</a:t>
                      </a:r>
                      <a:r>
                        <a:rPr lang="en-US" sz="1400" b="1" baseline="0" dirty="0" smtClean="0"/>
                        <a:t> </a:t>
                      </a:r>
                      <a:r>
                        <a:rPr lang="en-US" sz="1400" b="1" baseline="0" dirty="0" err="1" smtClean="0"/>
                        <a:t>phụ</a:t>
                      </a:r>
                      <a:r>
                        <a:rPr lang="en-US" sz="1400" b="1" baseline="0" dirty="0" smtClean="0"/>
                        <a:t> </a:t>
                      </a:r>
                      <a:r>
                        <a:rPr lang="en-US" sz="1400" b="1" baseline="0" dirty="0" err="1" smtClean="0"/>
                        <a:t>thuộc</a:t>
                      </a:r>
                      <a:r>
                        <a:rPr lang="en-US" sz="1400" b="1" baseline="0" dirty="0" smtClean="0"/>
                        <a:t> </a:t>
                      </a:r>
                      <a:r>
                        <a:rPr lang="en-US" sz="1400" b="1" baseline="0" dirty="0" err="1" smtClean="0"/>
                        <a:t>vào</a:t>
                      </a:r>
                      <a:r>
                        <a:rPr lang="en-US" sz="1400" b="1" baseline="0" dirty="0" smtClean="0"/>
                        <a:t> </a:t>
                      </a:r>
                      <a:r>
                        <a:rPr lang="en-US" sz="1400" b="1" baseline="0" dirty="0" err="1" smtClean="0"/>
                        <a:t>định</a:t>
                      </a:r>
                      <a:r>
                        <a:rPr lang="en-US" sz="1400" b="1" baseline="0" dirty="0" smtClean="0"/>
                        <a:t> </a:t>
                      </a:r>
                      <a:r>
                        <a:rPr lang="en-US" sz="1400" b="1" baseline="0" dirty="0" err="1" smtClean="0"/>
                        <a:t>nghĩa</a:t>
                      </a:r>
                      <a:r>
                        <a:rPr lang="en-US" sz="1400" b="1" baseline="0" dirty="0" smtClean="0"/>
                        <a:t> </a:t>
                      </a:r>
                      <a:r>
                        <a:rPr lang="en-US" sz="1400" b="1" baseline="0" dirty="0" err="1" smtClean="0"/>
                        <a:t>chu</a:t>
                      </a:r>
                      <a:r>
                        <a:rPr lang="en-US" sz="1400" b="1" baseline="0" dirty="0" smtClean="0"/>
                        <a:t> </a:t>
                      </a:r>
                      <a:r>
                        <a:rPr lang="en-US" sz="1400" b="1" baseline="0" dirty="0" err="1" smtClean="0"/>
                        <a:t>kỳ</a:t>
                      </a:r>
                      <a:r>
                        <a:rPr lang="en-US" sz="1400" b="1" baseline="0" dirty="0" smtClean="0"/>
                        <a:t> </a:t>
                      </a:r>
                      <a:r>
                        <a:rPr lang="en-US" sz="1400" b="1" baseline="0" dirty="0" err="1" smtClean="0"/>
                        <a:t>cố</a:t>
                      </a:r>
                      <a:r>
                        <a:rPr lang="en-US" sz="1400" b="1" baseline="0" dirty="0" smtClean="0"/>
                        <a:t> </a:t>
                      </a:r>
                      <a:r>
                        <a:rPr lang="en-US" sz="1400" b="1" baseline="0" dirty="0" err="1" smtClean="0"/>
                        <a:t>định</a:t>
                      </a:r>
                      <a:endParaRPr lang="en-US" sz="1400" b="1" baseline="0" dirty="0" smtClean="0">
                        <a:latin typeface="Calibri" panose="020F0502020204030204" pitchFamily="34" charset="0"/>
                        <a:cs typeface="Calibri" panose="020F0502020204030204" pitchFamily="34" charset="0"/>
                      </a:endParaRPr>
                    </a:p>
                  </a:txBody>
                  <a:tcPr>
                    <a:solidFill>
                      <a:srgbClr val="D0E5C1"/>
                    </a:solidFill>
                  </a:tcPr>
                </a:tc>
                <a:tc>
                  <a:txBody>
                    <a:bodyPr/>
                    <a:lstStyle/>
                    <a:p>
                      <a:pPr marL="285750" indent="-285750">
                        <a:buFont typeface="Arial" panose="020B0604020202020204" pitchFamily="34" charset="0"/>
                        <a:buChar char="•"/>
                      </a:pPr>
                      <a:r>
                        <a:rPr lang="en-US" sz="1400" dirty="0" err="1" smtClean="0"/>
                        <a:t>Trong</a:t>
                      </a:r>
                      <a:r>
                        <a:rPr lang="en-US" sz="1400" dirty="0" smtClean="0"/>
                        <a:t> </a:t>
                      </a:r>
                      <a:r>
                        <a:rPr lang="en-US" sz="1400" dirty="0" err="1" smtClean="0"/>
                        <a:t>các</a:t>
                      </a:r>
                      <a:r>
                        <a:rPr lang="en-US" sz="1400" dirty="0" smtClean="0"/>
                        <a:t> </a:t>
                      </a:r>
                      <a:r>
                        <a:rPr lang="en-US" sz="1400" dirty="0" err="1" smtClean="0"/>
                        <a:t>tập</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b="1" dirty="0" err="1" smtClean="0"/>
                        <a:t>không</a:t>
                      </a:r>
                      <a:r>
                        <a:rPr lang="en-US" sz="1400" b="1" dirty="0" smtClean="0"/>
                        <a:t> </a:t>
                      </a:r>
                      <a:r>
                        <a:rPr lang="en-US" sz="1400" b="1" dirty="0" err="1" smtClean="0"/>
                        <a:t>có</a:t>
                      </a:r>
                      <a:r>
                        <a:rPr lang="en-US" sz="1400" b="1" dirty="0" smtClean="0"/>
                        <a:t> </a:t>
                      </a:r>
                      <a:r>
                        <a:rPr lang="en-US" sz="1400" b="1" dirty="0" err="1" smtClean="0"/>
                        <a:t>chu</a:t>
                      </a:r>
                      <a:r>
                        <a:rPr lang="en-US" sz="1400" b="1" dirty="0" smtClean="0"/>
                        <a:t> </a:t>
                      </a:r>
                      <a:r>
                        <a:rPr lang="en-US" sz="1400" b="1" dirty="0" err="1" smtClean="0"/>
                        <a:t>kỳ</a:t>
                      </a:r>
                      <a:r>
                        <a:rPr lang="en-US" sz="1400" b="1" dirty="0" smtClean="0"/>
                        <a:t> </a:t>
                      </a:r>
                      <a:r>
                        <a:rPr lang="en-US" sz="1400" b="1" dirty="0" err="1" smtClean="0"/>
                        <a:t>rõ</a:t>
                      </a:r>
                      <a:r>
                        <a:rPr lang="en-US" sz="1400" b="1" dirty="0" smtClean="0"/>
                        <a:t> </a:t>
                      </a:r>
                      <a:r>
                        <a:rPr lang="en-US" sz="1400" b="1" dirty="0" err="1" smtClean="0"/>
                        <a:t>ràng</a:t>
                      </a:r>
                      <a:r>
                        <a:rPr lang="en-US" sz="1400" dirty="0" smtClean="0"/>
                        <a:t>, </a:t>
                      </a:r>
                      <a:r>
                        <a:rPr lang="en-US" sz="1400" dirty="0" err="1" smtClean="0"/>
                        <a:t>việc</a:t>
                      </a:r>
                      <a:r>
                        <a:rPr lang="en-US" sz="1400" dirty="0" smtClean="0"/>
                        <a:t> </a:t>
                      </a:r>
                      <a:r>
                        <a:rPr lang="en-US" sz="1400" dirty="0" err="1" smtClean="0"/>
                        <a:t>sử</a:t>
                      </a:r>
                      <a:r>
                        <a:rPr lang="en-US" sz="1400" dirty="0" smtClean="0"/>
                        <a:t> </a:t>
                      </a:r>
                      <a:r>
                        <a:rPr lang="en-US" sz="1400" dirty="0" err="1" smtClean="0"/>
                        <a:t>dụng</a:t>
                      </a:r>
                      <a:r>
                        <a:rPr lang="en-US" sz="1400" dirty="0" smtClean="0"/>
                        <a:t> FFT </a:t>
                      </a:r>
                      <a:r>
                        <a:rPr lang="en-US" sz="1400" dirty="0" err="1" smtClean="0"/>
                        <a:t>để</a:t>
                      </a:r>
                      <a:r>
                        <a:rPr lang="en-US" sz="1400" dirty="0" smtClean="0"/>
                        <a:t> </a:t>
                      </a:r>
                      <a:r>
                        <a:rPr lang="en-US" sz="1400" dirty="0" err="1" smtClean="0"/>
                        <a:t>chọn</a:t>
                      </a:r>
                      <a:r>
                        <a:rPr lang="en-US" sz="1400" dirty="0" smtClean="0"/>
                        <a:t> </a:t>
                      </a:r>
                      <a:r>
                        <a:rPr lang="en-US" sz="1400" dirty="0" err="1" smtClean="0"/>
                        <a:t>các</a:t>
                      </a:r>
                      <a:r>
                        <a:rPr lang="en-US" sz="1400" dirty="0" smtClean="0"/>
                        <a:t> </a:t>
                      </a:r>
                      <a:r>
                        <a:rPr lang="en-US" sz="1400" dirty="0" err="1" smtClean="0"/>
                        <a:t>chu</a:t>
                      </a:r>
                      <a:r>
                        <a:rPr lang="en-US" sz="1400" dirty="0" smtClean="0"/>
                        <a:t> </a:t>
                      </a:r>
                      <a:r>
                        <a:rPr lang="en-US" sz="1400" dirty="0" err="1" smtClean="0"/>
                        <a:t>kỳ</a:t>
                      </a:r>
                      <a:r>
                        <a:rPr lang="en-US" sz="1400" dirty="0" smtClean="0"/>
                        <a:t> </a:t>
                      </a:r>
                      <a:r>
                        <a:rPr lang="en-US" sz="1400" dirty="0" err="1" smtClean="0"/>
                        <a:t>có</a:t>
                      </a:r>
                      <a:r>
                        <a:rPr lang="en-US" sz="1400" dirty="0" smtClean="0"/>
                        <a:t> </a:t>
                      </a:r>
                      <a:r>
                        <a:rPr lang="en-US" sz="1400" dirty="0" err="1" smtClean="0"/>
                        <a:t>thể</a:t>
                      </a:r>
                      <a:r>
                        <a:rPr lang="en-US" sz="1400" dirty="0" smtClean="0"/>
                        <a:t> </a:t>
                      </a:r>
                      <a:r>
                        <a:rPr lang="en-US" sz="1400" dirty="0" err="1" smtClean="0"/>
                        <a:t>không</a:t>
                      </a:r>
                      <a:r>
                        <a:rPr lang="en-US" sz="1400" dirty="0" smtClean="0"/>
                        <a:t> </a:t>
                      </a:r>
                      <a:r>
                        <a:rPr lang="en-US" sz="1400" dirty="0" err="1" smtClean="0"/>
                        <a:t>mang</a:t>
                      </a:r>
                      <a:r>
                        <a:rPr lang="en-US" sz="1400" dirty="0" smtClean="0"/>
                        <a:t> </a:t>
                      </a:r>
                      <a:r>
                        <a:rPr lang="en-US" sz="1400" dirty="0" err="1" smtClean="0"/>
                        <a:t>lại</a:t>
                      </a:r>
                      <a:r>
                        <a:rPr lang="en-US" sz="1400" dirty="0" smtClean="0"/>
                        <a:t> </a:t>
                      </a:r>
                      <a:r>
                        <a:rPr lang="en-US" sz="1400" dirty="0" err="1" smtClean="0"/>
                        <a:t>lợi</a:t>
                      </a:r>
                      <a:r>
                        <a:rPr lang="en-US" sz="1400" dirty="0" smtClean="0"/>
                        <a:t> </a:t>
                      </a:r>
                      <a:r>
                        <a:rPr lang="en-US" sz="1400" dirty="0" err="1" smtClean="0"/>
                        <a:t>ích</a:t>
                      </a:r>
                      <a:r>
                        <a:rPr lang="en-US" sz="1400" dirty="0" smtClean="0"/>
                        <a:t> </a:t>
                      </a:r>
                      <a:r>
                        <a:rPr lang="en-US" sz="1400" dirty="0" err="1" smtClean="0"/>
                        <a:t>đáng</a:t>
                      </a:r>
                      <a:r>
                        <a:rPr lang="en-US" sz="1400" dirty="0" smtClean="0"/>
                        <a:t> </a:t>
                      </a:r>
                      <a:r>
                        <a:rPr lang="en-US" sz="1400" dirty="0" err="1" smtClean="0"/>
                        <a:t>kể</a:t>
                      </a:r>
                      <a:r>
                        <a:rPr lang="en-US" sz="1400" dirty="0" smtClean="0"/>
                        <a:t> </a:t>
                      </a:r>
                      <a:r>
                        <a:rPr lang="en-US" sz="1400" dirty="0" err="1" smtClean="0"/>
                        <a:t>hoặc</a:t>
                      </a:r>
                      <a:r>
                        <a:rPr lang="en-US" sz="1400" dirty="0" smtClean="0"/>
                        <a:t> </a:t>
                      </a:r>
                      <a:r>
                        <a:rPr lang="en-US" sz="1400" dirty="0" err="1" smtClean="0"/>
                        <a:t>thậm</a:t>
                      </a:r>
                      <a:r>
                        <a:rPr lang="en-US" sz="1400" dirty="0" smtClean="0"/>
                        <a:t> </a:t>
                      </a:r>
                      <a:r>
                        <a:rPr lang="en-US" sz="1400" dirty="0" err="1" smtClean="0"/>
                        <a:t>chí</a:t>
                      </a:r>
                      <a:r>
                        <a:rPr lang="en-US" sz="1400" dirty="0" smtClean="0"/>
                        <a:t> </a:t>
                      </a:r>
                      <a:r>
                        <a:rPr lang="en-US" sz="1400" dirty="0" err="1" smtClean="0"/>
                        <a:t>tạo</a:t>
                      </a:r>
                      <a:r>
                        <a:rPr lang="en-US" sz="1400" dirty="0" smtClean="0"/>
                        <a:t> </a:t>
                      </a:r>
                      <a:r>
                        <a:rPr lang="en-US" sz="1400" dirty="0" err="1" smtClean="0"/>
                        <a:t>nhiễu</a:t>
                      </a:r>
                      <a:r>
                        <a:rPr lang="en-US" sz="1400" dirty="0" smtClean="0"/>
                        <a:t>.</a:t>
                      </a:r>
                    </a:p>
                    <a:p>
                      <a:pPr marL="285750" indent="-285750">
                        <a:buFont typeface="Arial" panose="020B0604020202020204" pitchFamily="34" charset="0"/>
                        <a:buChar char="•"/>
                      </a:pPr>
                      <a:r>
                        <a:rPr lang="en-US" sz="1400" dirty="0" err="1" smtClean="0"/>
                        <a:t>Mỗi</a:t>
                      </a:r>
                      <a:r>
                        <a:rPr lang="en-US" sz="1400" dirty="0" smtClean="0"/>
                        <a:t> </a:t>
                      </a:r>
                      <a:r>
                        <a:rPr lang="en-US" sz="1400" dirty="0" err="1" smtClean="0"/>
                        <a:t>khối</a:t>
                      </a:r>
                      <a:r>
                        <a:rPr lang="en-US" sz="1400" dirty="0" smtClean="0"/>
                        <a:t> </a:t>
                      </a:r>
                      <a:r>
                        <a:rPr lang="en-US" sz="1400" dirty="0" err="1" smtClean="0"/>
                        <a:t>TimesBlock</a:t>
                      </a:r>
                      <a:r>
                        <a:rPr lang="en-US" sz="1400" dirty="0" smtClean="0"/>
                        <a:t> </a:t>
                      </a:r>
                      <a:r>
                        <a:rPr lang="en-US" sz="1400" dirty="0" err="1" smtClean="0"/>
                        <a:t>cần</a:t>
                      </a:r>
                      <a:r>
                        <a:rPr lang="en-US" sz="1400" dirty="0" smtClean="0"/>
                        <a:t> padding </a:t>
                      </a:r>
                      <a:r>
                        <a:rPr lang="en-US" sz="1400" dirty="0" err="1" smtClean="0"/>
                        <a:t>và</a:t>
                      </a:r>
                      <a:r>
                        <a:rPr lang="en-US" sz="1400" dirty="0" smtClean="0"/>
                        <a:t> reshape tensor </a:t>
                      </a:r>
                      <a:r>
                        <a:rPr lang="en-US" sz="1400" dirty="0" err="1" smtClean="0"/>
                        <a:t>thành</a:t>
                      </a:r>
                      <a:r>
                        <a:rPr lang="en-US" sz="1400" dirty="0" smtClean="0"/>
                        <a:t> 2D → </a:t>
                      </a:r>
                      <a:r>
                        <a:rPr lang="en-US" sz="1400" dirty="0" err="1" smtClean="0"/>
                        <a:t>tiêu</a:t>
                      </a:r>
                      <a:r>
                        <a:rPr lang="en-US" sz="1400" dirty="0" smtClean="0"/>
                        <a:t> </a:t>
                      </a:r>
                      <a:r>
                        <a:rPr lang="en-US" sz="1400" dirty="0" err="1" smtClean="0"/>
                        <a:t>tốn</a:t>
                      </a:r>
                      <a:r>
                        <a:rPr lang="en-US" sz="1400" dirty="0" smtClean="0"/>
                        <a:t> </a:t>
                      </a:r>
                      <a:r>
                        <a:rPr lang="en-US" sz="1400" dirty="0" err="1" smtClean="0"/>
                        <a:t>bộ</a:t>
                      </a:r>
                      <a:r>
                        <a:rPr lang="en-US" sz="1400" dirty="0" smtClean="0"/>
                        <a:t> </a:t>
                      </a:r>
                      <a:r>
                        <a:rPr lang="en-US" sz="1400" dirty="0" err="1" smtClean="0"/>
                        <a:t>nhớ</a:t>
                      </a:r>
                      <a:r>
                        <a:rPr lang="en-US" sz="1400" dirty="0" smtClean="0"/>
                        <a:t> </a:t>
                      </a:r>
                      <a:r>
                        <a:rPr lang="en-US" sz="1400" dirty="0" err="1" smtClean="0"/>
                        <a:t>và</a:t>
                      </a:r>
                      <a:r>
                        <a:rPr lang="en-US" sz="1400" dirty="0" smtClean="0"/>
                        <a:t> </a:t>
                      </a:r>
                      <a:r>
                        <a:rPr lang="en-US" sz="1400" dirty="0" err="1" smtClean="0"/>
                        <a:t>thời</a:t>
                      </a:r>
                      <a:r>
                        <a:rPr lang="en-US" sz="1400" dirty="0" smtClean="0"/>
                        <a:t> </a:t>
                      </a:r>
                      <a:r>
                        <a:rPr lang="en-US" sz="1400" dirty="0" err="1" smtClean="0"/>
                        <a:t>gian</a:t>
                      </a:r>
                      <a:r>
                        <a:rPr lang="en-US" sz="1400" dirty="0" smtClean="0"/>
                        <a:t> </a:t>
                      </a:r>
                      <a:r>
                        <a:rPr lang="en-US" sz="1400" dirty="0" err="1" smtClean="0"/>
                        <a:t>khi</a:t>
                      </a:r>
                      <a:r>
                        <a:rPr lang="en-US" sz="1400" dirty="0" smtClean="0"/>
                        <a:t> </a:t>
                      </a:r>
                      <a:r>
                        <a:rPr lang="en-US" sz="1400" dirty="0" err="1" smtClean="0"/>
                        <a:t>độ</a:t>
                      </a:r>
                      <a:r>
                        <a:rPr lang="en-US" sz="1400" dirty="0" smtClean="0"/>
                        <a:t> </a:t>
                      </a:r>
                      <a:r>
                        <a:rPr lang="en-US" sz="1400" dirty="0" err="1" smtClean="0"/>
                        <a:t>dài</a:t>
                      </a:r>
                      <a:r>
                        <a:rPr lang="en-US" sz="1400" dirty="0" smtClean="0"/>
                        <a:t> </a:t>
                      </a:r>
                      <a:r>
                        <a:rPr lang="en-US" sz="1400" dirty="0" err="1" smtClean="0"/>
                        <a:t>chuỗi</a:t>
                      </a:r>
                      <a:r>
                        <a:rPr lang="en-US" sz="1400" dirty="0" smtClean="0"/>
                        <a:t> </a:t>
                      </a:r>
                      <a:r>
                        <a:rPr lang="en-US" sz="1400" dirty="0" err="1" smtClean="0"/>
                        <a:t>rất</a:t>
                      </a:r>
                      <a:r>
                        <a:rPr lang="en-US" sz="1400" dirty="0" smtClean="0"/>
                        <a:t> </a:t>
                      </a:r>
                      <a:r>
                        <a:rPr lang="en-US" sz="1400" dirty="0" err="1" smtClean="0"/>
                        <a:t>lớn</a:t>
                      </a:r>
                      <a:r>
                        <a:rPr lang="en-US" sz="1400" dirty="0" smtClean="0"/>
                        <a:t>.</a:t>
                      </a:r>
                      <a:endParaRPr lang="vi-VN" sz="1400" dirty="0">
                        <a:latin typeface="Calibri" panose="020F0502020204030204" pitchFamily="34" charset="0"/>
                        <a:cs typeface="Calibri" panose="020F0502020204030204" pitchFamily="34" charset="0"/>
                      </a:endParaRPr>
                    </a:p>
                  </a:txBody>
                  <a:tcPr>
                    <a:solidFill>
                      <a:srgbClr val="FFC1C1"/>
                    </a:solidFill>
                  </a:tcPr>
                </a:tc>
                <a:extLst>
                  <a:ext uri="{0D108BD9-81ED-4DB2-BD59-A6C34878D82A}">
                    <a16:rowId xmlns:a16="http://schemas.microsoft.com/office/drawing/2014/main" val="812929521"/>
                  </a:ext>
                </a:extLst>
              </a:tr>
            </a:tbl>
          </a:graphicData>
        </a:graphic>
      </p:graphicFrame>
    </p:spTree>
    <p:extLst>
      <p:ext uri="{BB962C8B-B14F-4D97-AF65-F5344CB8AC3E}">
        <p14:creationId xmlns:p14="http://schemas.microsoft.com/office/powerpoint/2010/main" val="1380388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Learning</a:t>
            </a:r>
          </a:p>
        </p:txBody>
      </p:sp>
      <p:sp>
        <p:nvSpPr>
          <p:cNvPr id="3" name="Text Placeholder 2"/>
          <p:cNvSpPr>
            <a:spLocks noGrp="1"/>
          </p:cNvSpPr>
          <p:nvPr>
            <p:ph type="body" sz="quarter" idx="13"/>
          </p:nvPr>
        </p:nvSpPr>
        <p:spPr/>
        <p:txBody>
          <a:bodyPr/>
          <a:lstStyle/>
          <a:p>
            <a:r>
              <a:rPr lang="en-US" dirty="0" smtClean="0"/>
              <a:t>Graph Deviation Network</a:t>
            </a:r>
            <a:endParaRPr lang="en-US" dirty="0"/>
          </a:p>
        </p:txBody>
      </p:sp>
      <p:sp>
        <p:nvSpPr>
          <p:cNvPr id="4" name="Text Placeholder 3"/>
          <p:cNvSpPr>
            <a:spLocks noGrp="1"/>
          </p:cNvSpPr>
          <p:nvPr>
            <p:ph type="body" sz="quarter" idx="14"/>
          </p:nvPr>
        </p:nvSpPr>
        <p:spPr/>
        <p:txBody>
          <a:bodyPr/>
          <a:lstStyle/>
          <a:p>
            <a:r>
              <a:rPr lang="en-US" dirty="0"/>
              <a:t>4</a:t>
            </a:r>
          </a:p>
        </p:txBody>
      </p:sp>
      <p:sp>
        <p:nvSpPr>
          <p:cNvPr id="6" name="TextBox 5"/>
          <p:cNvSpPr txBox="1"/>
          <p:nvPr/>
        </p:nvSpPr>
        <p:spPr>
          <a:xfrm>
            <a:off x="75413" y="6422827"/>
            <a:ext cx="9181707" cy="523220"/>
          </a:xfrm>
          <a:prstGeom prst="rect">
            <a:avLst/>
          </a:prstGeom>
          <a:noFill/>
        </p:spPr>
        <p:txBody>
          <a:bodyPr wrap="square" rtlCol="0">
            <a:spAutoFit/>
          </a:bodyPr>
          <a:lstStyle/>
          <a:p>
            <a:r>
              <a:rPr lang="en-US" sz="1400" i="1" dirty="0" smtClean="0"/>
              <a:t>Chi </a:t>
            </a:r>
            <a:r>
              <a:rPr lang="en-US" sz="1400" i="1" dirty="0" err="1" smtClean="0"/>
              <a:t>tiết</a:t>
            </a:r>
            <a:r>
              <a:rPr lang="en-US" sz="1400" i="1" dirty="0" smtClean="0"/>
              <a:t> </a:t>
            </a:r>
            <a:r>
              <a:rPr lang="en-US" sz="1400" i="1" dirty="0" err="1" smtClean="0"/>
              <a:t>tham</a:t>
            </a:r>
            <a:r>
              <a:rPr lang="en-US" sz="1400" i="1" dirty="0" smtClean="0"/>
              <a:t> </a:t>
            </a:r>
            <a:r>
              <a:rPr lang="en-US" sz="1400" i="1" dirty="0" err="1" smtClean="0"/>
              <a:t>khảo</a:t>
            </a:r>
            <a:r>
              <a:rPr lang="en-US" sz="1400" i="1" dirty="0" smtClean="0"/>
              <a:t> </a:t>
            </a:r>
            <a:r>
              <a:rPr lang="en-US" sz="1400" i="1" dirty="0" err="1" smtClean="0"/>
              <a:t>tại</a:t>
            </a:r>
            <a:r>
              <a:rPr lang="en-US" sz="1400" i="1" dirty="0"/>
              <a:t>: </a:t>
            </a:r>
            <a:r>
              <a:rPr lang="en-US" sz="1400" i="1" dirty="0">
                <a:hlinkClick r:id="rId3"/>
              </a:rPr>
              <a:t>Graph Neural Network-Based Anomaly Detection in Multivariate Time Series </a:t>
            </a:r>
            <a:endParaRPr lang="en-US" sz="1400" i="1" dirty="0"/>
          </a:p>
          <a:p>
            <a:endParaRPr lang="en-US" sz="1400" i="1" dirty="0"/>
          </a:p>
        </p:txBody>
      </p:sp>
      <p:sp>
        <p:nvSpPr>
          <p:cNvPr id="7" name="Google Shape;367;p13"/>
          <p:cNvSpPr/>
          <p:nvPr/>
        </p:nvSpPr>
        <p:spPr>
          <a:xfrm>
            <a:off x="6172200" y="1519523"/>
            <a:ext cx="4991100" cy="3846466"/>
          </a:xfrm>
          <a:prstGeom prst="rect">
            <a:avLst/>
          </a:prstGeom>
          <a:solidFill>
            <a:srgbClr val="F2F2F2"/>
          </a:solidFill>
          <a:ln>
            <a:noFill/>
          </a:ln>
        </p:spPr>
        <p:txBody>
          <a:bodyPr spcFirstLastPara="1" wrap="square" lIns="91425" tIns="45700" rIns="91425" bIns="45700" anchor="ctr" anchorCtr="0">
            <a:noAutofit/>
          </a:bodyPr>
          <a:lstStyle/>
          <a:p>
            <a:r>
              <a:rPr lang="vi-VN" sz="1400" b="1" dirty="0">
                <a:latin typeface="Calibri" panose="020F0502020204030204" pitchFamily="34" charset="0"/>
                <a:cs typeface="Calibri" panose="020F0502020204030204" pitchFamily="34" charset="0"/>
              </a:rPr>
              <a:t>GDN</a:t>
            </a:r>
            <a:r>
              <a:rPr lang="vi-VN" sz="1400" dirty="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gồm</a:t>
            </a:r>
            <a:r>
              <a:rPr lang="vi-VN" sz="1400" dirty="0" smtClean="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4 thành phần chính:</a:t>
            </a:r>
          </a:p>
          <a:p>
            <a:pPr marL="285750" indent="-285750">
              <a:buFont typeface="Arial" panose="020B0604020202020204" pitchFamily="34" charset="0"/>
              <a:buChar char="•"/>
            </a:pPr>
            <a:r>
              <a:rPr lang="vi-VN" sz="1400" b="1" dirty="0">
                <a:latin typeface="Calibri" panose="020F0502020204030204" pitchFamily="34" charset="0"/>
                <a:cs typeface="Calibri" panose="020F0502020204030204" pitchFamily="34" charset="0"/>
              </a:rPr>
              <a:t>Sensor Embedding</a:t>
            </a:r>
            <a:r>
              <a:rPr lang="vi-VN" sz="1400" dirty="0">
                <a:latin typeface="Calibri" panose="020F0502020204030204" pitchFamily="34" charset="0"/>
                <a:cs typeface="Calibri" panose="020F0502020204030204" pitchFamily="34" charset="0"/>
              </a:rPr>
              <a:t>: ánh xạ đặc trưng cho từng cảm </a:t>
            </a:r>
            <a:r>
              <a:rPr lang="vi-VN" sz="1400" dirty="0" smtClean="0">
                <a:latin typeface="Calibri" panose="020F0502020204030204" pitchFamily="34" charset="0"/>
                <a:cs typeface="Calibri" panose="020F0502020204030204" pitchFamily="34" charset="0"/>
              </a:rPr>
              <a:t>biến</a:t>
            </a:r>
            <a:r>
              <a:rPr lang="en-US" sz="1400" dirty="0" smtClean="0">
                <a:latin typeface="Calibri" panose="020F0502020204030204" pitchFamily="34" charset="0"/>
                <a:cs typeface="Calibri" panose="020F0502020204030204" pitchFamily="34" charset="0"/>
              </a:rPr>
              <a:t> (features)</a:t>
            </a:r>
            <a:r>
              <a:rPr lang="vi-VN" sz="1400" dirty="0" smtClean="0">
                <a:latin typeface="Calibri" panose="020F0502020204030204" pitchFamily="34" charset="0"/>
                <a:cs typeface="Calibri" panose="020F0502020204030204" pitchFamily="34" charset="0"/>
              </a:rPr>
              <a: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Mỗi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cảm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biến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biểu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diễn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bởi</a:t>
            </a:r>
            <a:r>
              <a:rPr lang="en-US" sz="1400" dirty="0" smtClean="0">
                <a:latin typeface="Calibri" panose="020F0502020204030204" pitchFamily="34" charset="0"/>
                <a:cs typeface="Calibri" panose="020F0502020204030204" pitchFamily="34" charset="0"/>
              </a:rPr>
              <a:t> vector embedding </a:t>
            </a:r>
            <a:r>
              <a:rPr lang="en-US" sz="1400" dirty="0" err="1" smtClean="0">
                <a:latin typeface="Calibri" panose="020F0502020204030204" pitchFamily="34" charset="0"/>
                <a:cs typeface="Calibri" panose="020F0502020204030204" pitchFamily="34" charset="0"/>
              </a:rPr>
              <a:t>đặc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trưng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cho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hành</a:t>
            </a:r>
            <a:r>
              <a:rPr lang="en-US" sz="1400" dirty="0" smtClean="0">
                <a:latin typeface="Calibri" panose="020F0502020204030204" pitchFamily="34" charset="0"/>
                <a:cs typeface="Calibri" panose="020F0502020204030204" pitchFamily="34" charset="0"/>
              </a:rPr>
              <a:t> vi </a:t>
            </a:r>
            <a:r>
              <a:rPr lang="en-US" sz="1400" dirty="0" err="1" smtClean="0">
                <a:latin typeface="Calibri" panose="020F0502020204030204" pitchFamily="34" charset="0"/>
                <a:cs typeface="Calibri" panose="020F0502020204030204" pitchFamily="34" charset="0"/>
              </a:rPr>
              <a:t>của</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cảm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biến</a:t>
            </a:r>
            <a:r>
              <a:rPr lang="en-US" sz="1400" dirty="0" smtClean="0">
                <a:latin typeface="Calibri" panose="020F0502020204030204" pitchFamily="34" charset="0"/>
                <a:cs typeface="Calibri" panose="020F0502020204030204" pitchFamily="34" charset="0"/>
              </a:rPr>
              <a:t>.</a:t>
            </a:r>
            <a:endParaRPr lang="vi-VN"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1400" b="1" dirty="0">
                <a:latin typeface="Calibri" panose="020F0502020204030204" pitchFamily="34" charset="0"/>
                <a:cs typeface="Calibri" panose="020F0502020204030204" pitchFamily="34" charset="0"/>
              </a:rPr>
              <a:t>Graph Structure Learning</a:t>
            </a:r>
            <a:r>
              <a:rPr lang="vi-VN" sz="1400" dirty="0">
                <a:latin typeface="Calibri" panose="020F0502020204030204" pitchFamily="34" charset="0"/>
                <a:cs typeface="Calibri" panose="020F0502020204030204" pitchFamily="34" charset="0"/>
              </a:rPr>
              <a:t>: học cấu trúc đồ thị mô tả quan hệ giữa các cảm biến</a:t>
            </a:r>
            <a:r>
              <a:rPr lang="vi-VN" sz="1400" dirty="0" smtClean="0">
                <a:latin typeface="Calibri" panose="020F0502020204030204" pitchFamily="34" charset="0"/>
                <a:cs typeface="Calibri" panose="020F0502020204030204" pitchFamily="34" charset="0"/>
              </a:rPr>
              <a:t>.</a:t>
            </a:r>
            <a:r>
              <a:rPr lang="en-US" sz="1400" dirty="0" smtClean="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Sử dụng các vector </a:t>
            </a:r>
            <a:r>
              <a:rPr lang="en-US" sz="1400" dirty="0" smtClean="0">
                <a:latin typeface="Calibri" panose="020F0502020204030204" pitchFamily="34" charset="0"/>
                <a:cs typeface="Calibri" panose="020F0502020204030204" pitchFamily="34" charset="0"/>
              </a:rPr>
              <a:t>embedding</a:t>
            </a:r>
            <a:r>
              <a:rPr lang="vi-VN" sz="1400" dirty="0" smtClean="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để tính độ tương đồng </a:t>
            </a:r>
            <a:r>
              <a:rPr lang="vi-VN" sz="1400" dirty="0" smtClean="0">
                <a:latin typeface="Calibri" panose="020F0502020204030204" pitchFamily="34" charset="0"/>
                <a:cs typeface="Calibri" panose="020F0502020204030204" pitchFamily="34" charset="0"/>
              </a:rPr>
              <a:t>cosine</a:t>
            </a:r>
            <a:r>
              <a:rPr lang="en-US" sz="1400" dirty="0" smtClean="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Chọn </a:t>
            </a:r>
            <a:r>
              <a:rPr lang="vi-VN" sz="1400" i="1" dirty="0">
                <a:latin typeface="Calibri" panose="020F0502020204030204" pitchFamily="34" charset="0"/>
                <a:cs typeface="Calibri" panose="020F0502020204030204" pitchFamily="34" charset="0"/>
              </a:rPr>
              <a:t>top-k</a:t>
            </a:r>
            <a:r>
              <a:rPr lang="vi-VN" sz="1400" dirty="0">
                <a:latin typeface="Calibri" panose="020F0502020204030204" pitchFamily="34" charset="0"/>
                <a:cs typeface="Calibri" panose="020F0502020204030204" pitchFamily="34" charset="0"/>
              </a:rPr>
              <a:t> cảm biến có độ tương đồng cao nhất làm hàng xóm</a:t>
            </a:r>
            <a:r>
              <a:rPr lang="vi-VN" sz="1400" dirty="0" smtClean="0">
                <a:latin typeface="Calibri" panose="020F0502020204030204" pitchFamily="34" charset="0"/>
                <a:cs typeface="Calibri" panose="020F0502020204030204" pitchFamily="34" charset="0"/>
              </a:rPr>
              <a:t>.</a:t>
            </a:r>
            <a:r>
              <a:rPr lang="en-US" sz="1400" dirty="0" smtClean="0">
                <a:latin typeface="Calibri" panose="020F0502020204030204" pitchFamily="34" charset="0"/>
                <a:cs typeface="Calibri" panose="020F0502020204030204" pitchFamily="34" charset="0"/>
              </a:rPr>
              <a:t> </a:t>
            </a:r>
            <a:r>
              <a:rPr lang="vi-VN" sz="1400" dirty="0" smtClean="0">
                <a:latin typeface="Calibri" panose="020F0502020204030204" pitchFamily="34" charset="0"/>
                <a:cs typeface="Calibri" panose="020F0502020204030204" pitchFamily="34" charset="0"/>
              </a:rPr>
              <a:t>Biểu </a:t>
            </a:r>
            <a:r>
              <a:rPr lang="vi-VN" sz="1400" dirty="0">
                <a:latin typeface="Calibri" panose="020F0502020204030204" pitchFamily="34" charset="0"/>
                <a:cs typeface="Calibri" panose="020F0502020204030204" pitchFamily="34" charset="0"/>
              </a:rPr>
              <a:t>diễn bằng ma trận kề có hướng </a:t>
            </a:r>
            <a:r>
              <a:rPr lang="vi-VN" sz="1400" dirty="0" smtClean="0">
                <a:latin typeface="Calibri" panose="020F0502020204030204" pitchFamily="34" charset="0"/>
                <a:cs typeface="Calibri" panose="020F0502020204030204" pitchFamily="34" charset="0"/>
              </a:rPr>
              <a:t>𝐴, </a:t>
            </a:r>
            <a:r>
              <a:rPr lang="vi-VN" sz="1400" dirty="0">
                <a:latin typeface="Calibri" panose="020F0502020204030204" pitchFamily="34" charset="0"/>
                <a:cs typeface="Calibri" panose="020F0502020204030204" pitchFamily="34" charset="0"/>
              </a:rPr>
              <a:t>cho phép học quan hệ không đối xứng.</a:t>
            </a:r>
          </a:p>
          <a:p>
            <a:pPr marL="285750" indent="-285750">
              <a:buFont typeface="Arial" panose="020B0604020202020204" pitchFamily="34" charset="0"/>
              <a:buChar char="•"/>
            </a:pPr>
            <a:r>
              <a:rPr lang="vi-VN" sz="1400" b="1" dirty="0">
                <a:latin typeface="Calibri" panose="020F0502020204030204" pitchFamily="34" charset="0"/>
                <a:cs typeface="Calibri" panose="020F0502020204030204" pitchFamily="34" charset="0"/>
              </a:rPr>
              <a:t>Graph Attention-Based Forecasting</a:t>
            </a:r>
            <a:r>
              <a:rPr lang="vi-VN" sz="1400" dirty="0">
                <a:latin typeface="Calibri" panose="020F0502020204030204" pitchFamily="34" charset="0"/>
                <a:cs typeface="Calibri" panose="020F0502020204030204" pitchFamily="34" charset="0"/>
              </a:rPr>
              <a:t>: dùng attention </a:t>
            </a:r>
            <a:r>
              <a:rPr lang="vi-VN" sz="1400" dirty="0" smtClean="0">
                <a:latin typeface="Calibri" panose="020F0502020204030204" pitchFamily="34" charset="0"/>
                <a:cs typeface="Calibri" panose="020F0502020204030204" pitchFamily="34" charset="0"/>
              </a:rPr>
              <a:t>để</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lấy</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thông</a:t>
            </a:r>
            <a:r>
              <a:rPr lang="en-US" sz="1400" dirty="0" smtClean="0">
                <a:latin typeface="Calibri" panose="020F0502020204030204" pitchFamily="34" charset="0"/>
                <a:cs typeface="Calibri" panose="020F0502020204030204" pitchFamily="34" charset="0"/>
              </a:rPr>
              <a:t> tin </a:t>
            </a:r>
            <a:r>
              <a:rPr lang="en-US" sz="1400" dirty="0" err="1" smtClean="0">
                <a:latin typeface="Calibri" panose="020F0502020204030204" pitchFamily="34" charset="0"/>
                <a:cs typeface="Calibri" panose="020F0502020204030204" pitchFamily="34" charset="0"/>
              </a:rPr>
              <a:t>từ</a:t>
            </a:r>
            <a:r>
              <a:rPr lang="en-US" sz="1400" dirty="0" smtClean="0">
                <a:latin typeface="Calibri" panose="020F0502020204030204" pitchFamily="34" charset="0"/>
                <a:cs typeface="Calibri" panose="020F0502020204030204" pitchFamily="34" charset="0"/>
              </a:rPr>
              <a:t> node </a:t>
            </a:r>
            <a:r>
              <a:rPr lang="en-US" sz="1400" dirty="0" err="1" smtClean="0">
                <a:latin typeface="Calibri" panose="020F0502020204030204" pitchFamily="34" charset="0"/>
                <a:cs typeface="Calibri" panose="020F0502020204030204" pitchFamily="34" charset="0"/>
              </a:rPr>
              <a:t>hàng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xóm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nhằm</a:t>
            </a:r>
            <a:r>
              <a:rPr lang="vi-VN" sz="1400" dirty="0" smtClean="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dự đoán giá trị cảm biến tiếp theo từ lân cận</a:t>
            </a:r>
            <a:r>
              <a:rPr lang="vi-VN" sz="1400" dirty="0" smtClean="0">
                <a:latin typeface="Calibri" panose="020F0502020204030204" pitchFamily="34" charset="0"/>
                <a:cs typeface="Calibri" panose="020F0502020204030204" pitchFamily="34" charset="0"/>
              </a:rPr>
              <a: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Từ</a:t>
            </a:r>
            <a:r>
              <a:rPr lang="en-US" sz="1400" dirty="0" smtClean="0">
                <a:latin typeface="Calibri" panose="020F0502020204030204" pitchFamily="34" charset="0"/>
                <a:cs typeface="Calibri" panose="020F0502020204030204" pitchFamily="34" charset="0"/>
              </a:rPr>
              <a:t> attention weights </a:t>
            </a:r>
            <a:r>
              <a:rPr lang="en-US" sz="1400" dirty="0" err="1" smtClean="0">
                <a:latin typeface="Calibri" panose="020F0502020204030204" pitchFamily="34" charset="0"/>
                <a:cs typeface="Calibri" panose="020F0502020204030204" pitchFamily="34" charset="0"/>
              </a:rPr>
              <a:t>có</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thể</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xác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định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mối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quan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hệ</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giữa</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cảm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biến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lý</a:t>
            </a:r>
            <a:r>
              <a:rPr lang="en-US" sz="1400" dirty="0" smtClean="0">
                <a:latin typeface="Calibri" panose="020F0502020204030204" pitchFamily="34" charset="0"/>
                <a:cs typeface="Calibri" panose="020F0502020204030204" pitchFamily="34" charset="0"/>
              </a:rPr>
              <a:t> do </a:t>
            </a:r>
            <a:r>
              <a:rPr lang="en-US" sz="1400" dirty="0" err="1" smtClean="0">
                <a:latin typeface="Calibri" panose="020F0502020204030204" pitchFamily="34" charset="0"/>
                <a:cs typeface="Calibri" panose="020F0502020204030204" pitchFamily="34" charset="0"/>
              </a:rPr>
              <a:t>gây</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ra</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bất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thường</a:t>
            </a:r>
            <a:r>
              <a:rPr lang="en-US" sz="1400" dirty="0">
                <a:latin typeface="Calibri" panose="020F0502020204030204" pitchFamily="34" charset="0"/>
                <a:cs typeface="Calibri" panose="020F0502020204030204" pitchFamily="34" charset="0"/>
              </a:rPr>
              <a:t>.</a:t>
            </a:r>
            <a:endParaRPr lang="vi-VN"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1400" b="1" dirty="0">
                <a:latin typeface="Calibri" panose="020F0502020204030204" pitchFamily="34" charset="0"/>
                <a:cs typeface="Calibri" panose="020F0502020204030204" pitchFamily="34" charset="0"/>
              </a:rPr>
              <a:t>Graph Deviation Scoring</a:t>
            </a:r>
            <a:r>
              <a:rPr lang="vi-VN" sz="1400" dirty="0">
                <a:latin typeface="Calibri" panose="020F0502020204030204" pitchFamily="34" charset="0"/>
                <a:cs typeface="Calibri" panose="020F0502020204030204" pitchFamily="34" charset="0"/>
              </a:rPr>
              <a:t>: đánh giá độ lệch giữa dự đoán và thực tế để phát hiện bất thường.</a:t>
            </a:r>
          </a:p>
        </p:txBody>
      </p:sp>
      <p:pic>
        <p:nvPicPr>
          <p:cNvPr id="9" name="Picture 8"/>
          <p:cNvPicPr>
            <a:picLocks noChangeAspect="1"/>
          </p:cNvPicPr>
          <p:nvPr/>
        </p:nvPicPr>
        <p:blipFill>
          <a:blip r:embed="rId4"/>
          <a:stretch>
            <a:fillRect/>
          </a:stretch>
        </p:blipFill>
        <p:spPr>
          <a:xfrm>
            <a:off x="1008770" y="2709491"/>
            <a:ext cx="4326903" cy="3556100"/>
          </a:xfrm>
          <a:prstGeom prst="rect">
            <a:avLst/>
          </a:prstGeom>
        </p:spPr>
      </p:pic>
      <p:pic>
        <p:nvPicPr>
          <p:cNvPr id="8" name="Picture 7"/>
          <p:cNvPicPr>
            <a:picLocks noChangeAspect="1"/>
          </p:cNvPicPr>
          <p:nvPr/>
        </p:nvPicPr>
        <p:blipFill>
          <a:blip r:embed="rId5"/>
          <a:stretch>
            <a:fillRect/>
          </a:stretch>
        </p:blipFill>
        <p:spPr>
          <a:xfrm>
            <a:off x="1495334" y="996803"/>
            <a:ext cx="3129310" cy="1495188"/>
          </a:xfrm>
          <a:prstGeom prst="rect">
            <a:avLst/>
          </a:prstGeom>
        </p:spPr>
      </p:pic>
    </p:spTree>
    <p:extLst>
      <p:ext uri="{BB962C8B-B14F-4D97-AF65-F5344CB8AC3E}">
        <p14:creationId xmlns:p14="http://schemas.microsoft.com/office/powerpoint/2010/main" val="20650033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smtClean="0"/>
              <a:t>Graph Deviation Network</a:t>
            </a:r>
            <a:endParaRPr lang="en-US" dirty="0"/>
          </a:p>
        </p:txBody>
      </p:sp>
      <p:sp>
        <p:nvSpPr>
          <p:cNvPr id="4" name="Text Placeholder 3"/>
          <p:cNvSpPr>
            <a:spLocks noGrp="1"/>
          </p:cNvSpPr>
          <p:nvPr>
            <p:ph type="body" sz="quarter" idx="14"/>
          </p:nvPr>
        </p:nvSpPr>
        <p:spPr/>
        <p:txBody>
          <a:bodyPr/>
          <a:lstStyle/>
          <a:p>
            <a:r>
              <a:rPr lang="en-US" dirty="0"/>
              <a:t>4</a:t>
            </a:r>
          </a:p>
        </p:txBody>
      </p:sp>
      <p:sp>
        <p:nvSpPr>
          <p:cNvPr id="7" name="Google Shape;367;p13"/>
          <p:cNvSpPr/>
          <p:nvPr/>
        </p:nvSpPr>
        <p:spPr>
          <a:xfrm>
            <a:off x="1011908" y="1031969"/>
            <a:ext cx="9913267" cy="1225456"/>
          </a:xfrm>
          <a:prstGeom prst="rect">
            <a:avLst/>
          </a:prstGeom>
          <a:solidFill>
            <a:srgbClr val="F2F2F2"/>
          </a:solidFill>
          <a:ln>
            <a:noFill/>
          </a:ln>
        </p:spPr>
        <p:txBody>
          <a:bodyPr spcFirstLastPara="1" wrap="square" lIns="91425" tIns="45700" rIns="91425" bIns="45700" anchor="ctr" anchorCtr="0">
            <a:noAutofit/>
          </a:bodyPr>
          <a:lstStyle/>
          <a:p>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cũng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được</a:t>
            </a:r>
            <a:r>
              <a:rPr lang="en-US" sz="1400" dirty="0" smtClean="0">
                <a:latin typeface="Calibri" panose="020F0502020204030204" pitchFamily="34" charset="0"/>
                <a:cs typeface="Calibri" panose="020F0502020204030204" pitchFamily="34" charset="0"/>
              </a:rPr>
              <a:t> training </a:t>
            </a:r>
            <a:r>
              <a:rPr lang="en-US" sz="1400" dirty="0" err="1" smtClean="0">
                <a:latin typeface="Calibri" panose="020F0502020204030204" pitchFamily="34" charset="0"/>
                <a:cs typeface="Calibri" panose="020F0502020204030204" pitchFamily="34" charset="0"/>
              </a:rPr>
              <a:t>trên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cửa</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số</a:t>
            </a:r>
            <a:r>
              <a:rPr lang="en-US" sz="1400" dirty="0" smtClean="0">
                <a:latin typeface="Calibri" panose="020F0502020204030204" pitchFamily="34" charset="0"/>
                <a:cs typeface="Calibri" panose="020F0502020204030204" pitchFamily="34" charset="0"/>
              </a:rPr>
              <a:t> 24 </a:t>
            </a:r>
            <a:r>
              <a:rPr lang="en-US" sz="1400" dirty="0" err="1" smtClean="0">
                <a:latin typeface="Calibri" panose="020F0502020204030204" pitchFamily="34" charset="0"/>
                <a:cs typeface="Calibri" panose="020F0502020204030204" pitchFamily="34" charset="0"/>
              </a:rPr>
              <a:t>mẫu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dự</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đoán</a:t>
            </a:r>
            <a:r>
              <a:rPr lang="en-US" sz="1400" dirty="0" smtClean="0">
                <a:latin typeface="Calibri" panose="020F0502020204030204" pitchFamily="34" charset="0"/>
                <a:cs typeface="Calibri" panose="020F0502020204030204" pitchFamily="34" charset="0"/>
              </a:rPr>
              <a:t> 1 </a:t>
            </a:r>
            <a:r>
              <a:rPr lang="en-US" sz="1400" dirty="0" err="1" smtClean="0">
                <a:latin typeface="Calibri" panose="020F0502020204030204" pitchFamily="34" charset="0"/>
                <a:cs typeface="Calibri" panose="020F0502020204030204" pitchFamily="34" charset="0"/>
              </a:rPr>
              <a:t>mẫu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tiếp</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theo.</a:t>
            </a:r>
            <a:endParaRPr lang="en-US" sz="1400" dirty="0" smtClean="0">
              <a:latin typeface="Calibri" panose="020F0502020204030204" pitchFamily="34" charset="0"/>
              <a:cs typeface="Calibri" panose="020F0502020204030204" pitchFamily="34" charset="0"/>
            </a:endParaRPr>
          </a:p>
          <a:p>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có</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độ</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lỗi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lớn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hơn</a:t>
            </a:r>
            <a:r>
              <a:rPr lang="en-US" sz="1400" dirty="0" smtClean="0">
                <a:latin typeface="Calibri" panose="020F0502020204030204" pitchFamily="34" charset="0"/>
                <a:cs typeface="Calibri" panose="020F0502020204030204" pitchFamily="34" charset="0"/>
              </a:rPr>
              <a:t> LSTM-AE.</a:t>
            </a:r>
            <a:br>
              <a:rPr lang="en-US" sz="1400" dirty="0" smtClean="0">
                <a:latin typeface="Calibri" panose="020F0502020204030204" pitchFamily="34" charset="0"/>
                <a:cs typeface="Calibri" panose="020F0502020204030204" pitchFamily="34" charset="0"/>
              </a:rPr>
            </a:br>
            <a:r>
              <a:rPr lang="en-US" sz="1400" dirty="0" err="1" smtClean="0">
                <a:latin typeface="Calibri" panose="020F0502020204030204" pitchFamily="34" charset="0"/>
                <a:cs typeface="Calibri" panose="020F0502020204030204" pitchFamily="34" charset="0"/>
              </a:rPr>
              <a:t>Bên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dưới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kết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quả</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ví</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dụ</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khi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thử</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nghiệm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với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tối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ngày</a:t>
            </a:r>
            <a:r>
              <a:rPr lang="en-US" sz="1400" dirty="0" smtClean="0">
                <a:latin typeface="Calibri" panose="020F0502020204030204" pitchFamily="34" charset="0"/>
                <a:cs typeface="Calibri" panose="020F0502020204030204" pitchFamily="34" charset="0"/>
              </a:rPr>
              <a:t> 3/2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từ</a:t>
            </a:r>
            <a:r>
              <a:rPr lang="en-US" sz="1400" dirty="0" smtClean="0">
                <a:latin typeface="Calibri" panose="020F0502020204030204" pitchFamily="34" charset="0"/>
                <a:cs typeface="Calibri" panose="020F0502020204030204" pitchFamily="34" charset="0"/>
              </a:rPr>
              <a:t> 4/3 - 20/3. </a:t>
            </a:r>
            <a:r>
              <a:rPr lang="en-US" sz="1400" dirty="0" err="1" smtClean="0">
                <a:latin typeface="Calibri" panose="020F0502020204030204" pitchFamily="34" charset="0"/>
                <a:cs typeface="Calibri" panose="020F0502020204030204" pitchFamily="34" charset="0"/>
              </a:rPr>
              <a:t>Từ</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biểu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đồ</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sai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số</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này</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đã</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xác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định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lỗi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tối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ngày</a:t>
            </a:r>
            <a:r>
              <a:rPr lang="en-US" sz="1400" dirty="0" smtClean="0">
                <a:latin typeface="Calibri" panose="020F0502020204030204" pitchFamily="34" charset="0"/>
                <a:cs typeface="Calibri" panose="020F0502020204030204" pitchFamily="34" charset="0"/>
              </a:rPr>
              <a:t> 3/2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ngày</a:t>
            </a:r>
            <a:r>
              <a:rPr lang="en-US" sz="1400" dirty="0" smtClean="0">
                <a:latin typeface="Calibri" panose="020F0502020204030204" pitchFamily="34" charset="0"/>
                <a:cs typeface="Calibri" panose="020F0502020204030204" pitchFamily="34" charset="0"/>
              </a:rPr>
              <a:t> 17/3</a:t>
            </a:r>
          </a:p>
        </p:txBody>
      </p:sp>
      <p:grpSp>
        <p:nvGrpSpPr>
          <p:cNvPr id="5" name="Group 4"/>
          <p:cNvGrpSpPr/>
          <p:nvPr/>
        </p:nvGrpSpPr>
        <p:grpSpPr>
          <a:xfrm>
            <a:off x="6155983" y="2494633"/>
            <a:ext cx="4310164" cy="3643893"/>
            <a:chOff x="1311160" y="2454273"/>
            <a:chExt cx="4310164" cy="3643893"/>
          </a:xfrm>
        </p:grpSpPr>
        <p:pic>
          <p:nvPicPr>
            <p:cNvPr id="11" name="Picture 10"/>
            <p:cNvPicPr>
              <a:picLocks noChangeAspect="1"/>
            </p:cNvPicPr>
            <p:nvPr/>
          </p:nvPicPr>
          <p:blipFill>
            <a:blip r:embed="rId3"/>
            <a:stretch>
              <a:fillRect/>
            </a:stretch>
          </p:blipFill>
          <p:spPr>
            <a:xfrm>
              <a:off x="1311160" y="2454273"/>
              <a:ext cx="4310164" cy="3336116"/>
            </a:xfrm>
            <a:prstGeom prst="rect">
              <a:avLst/>
            </a:prstGeom>
          </p:spPr>
        </p:pic>
        <p:sp>
          <p:nvSpPr>
            <p:cNvPr id="13" name="TextBox 12"/>
            <p:cNvSpPr txBox="1"/>
            <p:nvPr/>
          </p:nvSpPr>
          <p:spPr>
            <a:xfrm>
              <a:off x="1858307" y="5790389"/>
              <a:ext cx="3714478" cy="307777"/>
            </a:xfrm>
            <a:prstGeom prst="rect">
              <a:avLst/>
            </a:prstGeom>
            <a:noFill/>
          </p:spPr>
          <p:txBody>
            <a:bodyPr wrap="none" rtlCol="0">
              <a:spAutoFit/>
            </a:bodyPr>
            <a:lstStyle/>
            <a:p>
              <a:r>
                <a:rPr lang="en-US" sz="1400" dirty="0" smtClean="0"/>
                <a:t>Sai </a:t>
              </a:r>
              <a:r>
                <a:rPr lang="en-US" sz="1400" dirty="0" err="1" smtClean="0"/>
                <a:t>số</a:t>
              </a:r>
              <a:r>
                <a:rPr lang="en-US" sz="1400" dirty="0" smtClean="0"/>
                <a:t> (Anomaly Score) </a:t>
              </a:r>
              <a:r>
                <a:rPr lang="en-US" sz="1400" dirty="0" err="1" smtClean="0"/>
                <a:t>trên</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từ</a:t>
              </a:r>
              <a:r>
                <a:rPr lang="en-US" sz="1400" dirty="0" smtClean="0"/>
                <a:t> 4/3 - 20/3</a:t>
              </a:r>
              <a:endParaRPr lang="en-US" sz="1400" dirty="0"/>
            </a:p>
          </p:txBody>
        </p:sp>
      </p:grpSp>
      <p:grpSp>
        <p:nvGrpSpPr>
          <p:cNvPr id="8" name="Group 7"/>
          <p:cNvGrpSpPr/>
          <p:nvPr/>
        </p:nvGrpSpPr>
        <p:grpSpPr>
          <a:xfrm>
            <a:off x="1222923" y="2510091"/>
            <a:ext cx="4005589" cy="3628435"/>
            <a:chOff x="6504935" y="2469731"/>
            <a:chExt cx="4005589" cy="3628435"/>
          </a:xfrm>
        </p:grpSpPr>
        <p:pic>
          <p:nvPicPr>
            <p:cNvPr id="12" name="Picture 11"/>
            <p:cNvPicPr>
              <a:picLocks noChangeAspect="1"/>
            </p:cNvPicPr>
            <p:nvPr/>
          </p:nvPicPr>
          <p:blipFill>
            <a:blip r:embed="rId4"/>
            <a:stretch>
              <a:fillRect/>
            </a:stretch>
          </p:blipFill>
          <p:spPr>
            <a:xfrm>
              <a:off x="6504935" y="2469731"/>
              <a:ext cx="4005589" cy="3230576"/>
            </a:xfrm>
            <a:prstGeom prst="rect">
              <a:avLst/>
            </a:prstGeom>
          </p:spPr>
        </p:pic>
        <p:sp>
          <p:nvSpPr>
            <p:cNvPr id="15" name="TextBox 14"/>
            <p:cNvSpPr txBox="1"/>
            <p:nvPr/>
          </p:nvSpPr>
          <p:spPr>
            <a:xfrm>
              <a:off x="6690565" y="5790389"/>
              <a:ext cx="3623108" cy="307777"/>
            </a:xfrm>
            <a:prstGeom prst="rect">
              <a:avLst/>
            </a:prstGeom>
            <a:noFill/>
          </p:spPr>
          <p:txBody>
            <a:bodyPr wrap="none" rtlCol="0">
              <a:spAutoFit/>
            </a:bodyPr>
            <a:lstStyle/>
            <a:p>
              <a:r>
                <a:rPr lang="en-US" sz="1400" dirty="0" smtClean="0"/>
                <a:t>Sai </a:t>
              </a:r>
              <a:r>
                <a:rPr lang="en-US" sz="1400" dirty="0" err="1" smtClean="0"/>
                <a:t>số</a:t>
              </a:r>
              <a:r>
                <a:rPr lang="en-US" sz="1400" dirty="0" smtClean="0"/>
                <a:t> (Anomaly Score) </a:t>
              </a:r>
              <a:r>
                <a:rPr lang="en-US" sz="1400" dirty="0" err="1" smtClean="0"/>
                <a:t>trên</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từ</a:t>
              </a:r>
              <a:r>
                <a:rPr lang="en-US" sz="1400" dirty="0" smtClean="0"/>
                <a:t> 3/2 - 4/2</a:t>
              </a:r>
              <a:endParaRPr lang="en-US" sz="1400" dirty="0"/>
            </a:p>
          </p:txBody>
        </p:sp>
      </p:grpSp>
    </p:spTree>
    <p:extLst>
      <p:ext uri="{BB962C8B-B14F-4D97-AF65-F5344CB8AC3E}">
        <p14:creationId xmlns:p14="http://schemas.microsoft.com/office/powerpoint/2010/main" val="8836659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a:t>Graph Deviation Network</a:t>
            </a:r>
          </a:p>
        </p:txBody>
      </p:sp>
      <p:sp>
        <p:nvSpPr>
          <p:cNvPr id="4" name="Text Placeholder 3"/>
          <p:cNvSpPr>
            <a:spLocks noGrp="1"/>
          </p:cNvSpPr>
          <p:nvPr>
            <p:ph type="body" sz="quarter" idx="14"/>
          </p:nvPr>
        </p:nvSpPr>
        <p:spPr/>
        <p:txBody>
          <a:bodyPr/>
          <a:lstStyle/>
          <a:p>
            <a:r>
              <a:rPr lang="en-US" dirty="0"/>
              <a:t>4</a:t>
            </a:r>
          </a:p>
        </p:txBody>
      </p:sp>
      <p:pic>
        <p:nvPicPr>
          <p:cNvPr id="9" name="Picture 8"/>
          <p:cNvPicPr>
            <a:picLocks noChangeAspect="1"/>
          </p:cNvPicPr>
          <p:nvPr/>
        </p:nvPicPr>
        <p:blipFill>
          <a:blip r:embed="rId3"/>
          <a:stretch>
            <a:fillRect/>
          </a:stretch>
        </p:blipFill>
        <p:spPr>
          <a:xfrm>
            <a:off x="6341219" y="2083524"/>
            <a:ext cx="5823458" cy="2331060"/>
          </a:xfrm>
          <a:prstGeom prst="rect">
            <a:avLst/>
          </a:prstGeom>
        </p:spPr>
      </p:pic>
      <p:sp>
        <p:nvSpPr>
          <p:cNvPr id="13" name="TextBox 12"/>
          <p:cNvSpPr txBox="1"/>
          <p:nvPr/>
        </p:nvSpPr>
        <p:spPr>
          <a:xfrm>
            <a:off x="6690249" y="4621263"/>
            <a:ext cx="5306261" cy="307777"/>
          </a:xfrm>
          <a:prstGeom prst="rect">
            <a:avLst/>
          </a:prstGeom>
          <a:noFill/>
        </p:spPr>
        <p:txBody>
          <a:bodyPr wrap="none" rtlCol="0">
            <a:spAutoFit/>
          </a:bodyPr>
          <a:lstStyle/>
          <a:p>
            <a:r>
              <a:rPr lang="en-US" sz="1400" dirty="0" err="1" smtClean="0"/>
              <a:t>Kết</a:t>
            </a:r>
            <a:r>
              <a:rPr lang="en-US" sz="1400" dirty="0" smtClean="0"/>
              <a:t> </a:t>
            </a:r>
            <a:r>
              <a:rPr lang="en-US" sz="1400" dirty="0" err="1" smtClean="0"/>
              <a:t>quả</a:t>
            </a:r>
            <a:r>
              <a:rPr lang="en-US" sz="1400" dirty="0" smtClean="0"/>
              <a:t> </a:t>
            </a:r>
            <a:r>
              <a:rPr lang="en-US" sz="1400" dirty="0" err="1" smtClean="0"/>
              <a:t>dự</a:t>
            </a:r>
            <a:r>
              <a:rPr lang="en-US" sz="1400" dirty="0" smtClean="0"/>
              <a:t> </a:t>
            </a:r>
            <a:r>
              <a:rPr lang="en-US" sz="1400" dirty="0" err="1" smtClean="0"/>
              <a:t>đoán</a:t>
            </a:r>
            <a:r>
              <a:rPr lang="en-US" sz="1400" dirty="0" smtClean="0"/>
              <a:t> </a:t>
            </a:r>
            <a:r>
              <a:rPr lang="en-US" sz="1400" dirty="0" err="1" smtClean="0"/>
              <a:t>phát</a:t>
            </a:r>
            <a:r>
              <a:rPr lang="en-US" sz="1400" dirty="0" smtClean="0"/>
              <a:t> </a:t>
            </a:r>
            <a:r>
              <a:rPr lang="en-US" sz="1400" dirty="0" err="1" smtClean="0"/>
              <a:t>hiện</a:t>
            </a:r>
            <a:r>
              <a:rPr lang="en-US" sz="1400" dirty="0" smtClean="0"/>
              <a:t> </a:t>
            </a:r>
            <a:r>
              <a:rPr lang="en-US" sz="1400" dirty="0" err="1" smtClean="0"/>
              <a:t>bất</a:t>
            </a:r>
            <a:r>
              <a:rPr lang="en-US" sz="1400" dirty="0" smtClean="0"/>
              <a:t> </a:t>
            </a:r>
            <a:r>
              <a:rPr lang="en-US" sz="1400" dirty="0" err="1" smtClean="0"/>
              <a:t>thường</a:t>
            </a:r>
            <a:r>
              <a:rPr lang="en-US" sz="1400" dirty="0" smtClean="0"/>
              <a:t> </a:t>
            </a:r>
            <a:r>
              <a:rPr lang="en-US" sz="1400" dirty="0" err="1" smtClean="0"/>
              <a:t>trên</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từ</a:t>
            </a:r>
            <a:r>
              <a:rPr lang="en-US" sz="1400" dirty="0" smtClean="0"/>
              <a:t> </a:t>
            </a:r>
            <a:r>
              <a:rPr lang="en-US" sz="1400" dirty="0" err="1" smtClean="0"/>
              <a:t>ngày</a:t>
            </a:r>
            <a:r>
              <a:rPr lang="en-US" sz="1400" dirty="0" smtClean="0"/>
              <a:t> 4/3 – 20/3</a:t>
            </a:r>
            <a:endParaRPr lang="en-US" sz="1400" dirty="0"/>
          </a:p>
        </p:txBody>
      </p:sp>
      <p:sp>
        <p:nvSpPr>
          <p:cNvPr id="15" name="TextBox 14"/>
          <p:cNvSpPr txBox="1"/>
          <p:nvPr/>
        </p:nvSpPr>
        <p:spPr>
          <a:xfrm>
            <a:off x="690667" y="1277525"/>
            <a:ext cx="8722260" cy="307777"/>
          </a:xfrm>
          <a:prstGeom prst="rect">
            <a:avLst/>
          </a:prstGeom>
          <a:noFill/>
        </p:spPr>
        <p:txBody>
          <a:bodyPr wrap="none" rtlCol="0">
            <a:spAutoFit/>
          </a:bodyPr>
          <a:lstStyle/>
          <a:p>
            <a:r>
              <a:rPr lang="en-US" sz="1400" dirty="0" err="1" smtClean="0"/>
              <a:t>Mô</a:t>
            </a:r>
            <a:r>
              <a:rPr lang="en-US" sz="1400" dirty="0" smtClean="0"/>
              <a:t> </a:t>
            </a:r>
            <a:r>
              <a:rPr lang="en-US" sz="1400" dirty="0" err="1" smtClean="0"/>
              <a:t>hình</a:t>
            </a:r>
            <a:r>
              <a:rPr lang="en-US" sz="1400" dirty="0" smtClean="0"/>
              <a:t> </a:t>
            </a:r>
            <a:r>
              <a:rPr lang="en-US" sz="1400" dirty="0" err="1" smtClean="0"/>
              <a:t>phát</a:t>
            </a:r>
            <a:r>
              <a:rPr lang="en-US" sz="1400" dirty="0" smtClean="0"/>
              <a:t> </a:t>
            </a:r>
            <a:r>
              <a:rPr lang="en-US" sz="1400" dirty="0" err="1" smtClean="0"/>
              <a:t>hiện</a:t>
            </a:r>
            <a:r>
              <a:rPr lang="en-US" sz="1400" dirty="0" smtClean="0"/>
              <a:t> </a:t>
            </a:r>
            <a:r>
              <a:rPr lang="en-US" sz="1400" dirty="0" err="1" smtClean="0"/>
              <a:t>lỗi</a:t>
            </a:r>
            <a:r>
              <a:rPr lang="en-US" sz="1400" dirty="0" smtClean="0"/>
              <a:t> </a:t>
            </a:r>
            <a:r>
              <a:rPr lang="en-US" sz="1400" dirty="0" err="1" smtClean="0"/>
              <a:t>từ</a:t>
            </a:r>
            <a:r>
              <a:rPr lang="en-US" sz="1400" dirty="0" smtClean="0"/>
              <a:t> </a:t>
            </a:r>
            <a:r>
              <a:rPr lang="en-US" sz="1400" dirty="0" err="1" smtClean="0"/>
              <a:t>sự</a:t>
            </a:r>
            <a:r>
              <a:rPr lang="en-US" sz="1400" dirty="0" smtClean="0"/>
              <a:t> </a:t>
            </a:r>
            <a:r>
              <a:rPr lang="en-US" sz="1400" dirty="0" err="1" smtClean="0"/>
              <a:t>sụt</a:t>
            </a:r>
            <a:r>
              <a:rPr lang="en-US" sz="1400" dirty="0" smtClean="0"/>
              <a:t> </a:t>
            </a:r>
            <a:r>
              <a:rPr lang="en-US" sz="1400" dirty="0" err="1" smtClean="0"/>
              <a:t>giảm</a:t>
            </a:r>
            <a:r>
              <a:rPr lang="en-US" sz="1400" dirty="0" smtClean="0"/>
              <a:t> </a:t>
            </a:r>
            <a:r>
              <a:rPr lang="en-US" sz="1400" dirty="0" err="1" smtClean="0"/>
              <a:t>của</a:t>
            </a:r>
            <a:r>
              <a:rPr lang="en-US" sz="1400" dirty="0" smtClean="0"/>
              <a:t> PGW BEARER SR </a:t>
            </a:r>
            <a:r>
              <a:rPr lang="en-US" sz="1400" dirty="0" err="1" smtClean="0"/>
              <a:t>và</a:t>
            </a:r>
            <a:r>
              <a:rPr lang="en-US" sz="1400" dirty="0" smtClean="0"/>
              <a:t> SGW BEARER SR </a:t>
            </a:r>
            <a:r>
              <a:rPr lang="en-US" sz="1400" dirty="0" err="1" smtClean="0"/>
              <a:t>vào</a:t>
            </a:r>
            <a:r>
              <a:rPr lang="en-US" sz="1400" dirty="0" smtClean="0"/>
              <a:t> </a:t>
            </a:r>
            <a:r>
              <a:rPr lang="en-US" sz="1400" dirty="0" err="1" smtClean="0"/>
              <a:t>tối</a:t>
            </a:r>
            <a:r>
              <a:rPr lang="en-US" sz="1400" dirty="0" smtClean="0"/>
              <a:t> </a:t>
            </a:r>
            <a:r>
              <a:rPr lang="en-US" sz="1400" dirty="0" err="1" smtClean="0"/>
              <a:t>ngày</a:t>
            </a:r>
            <a:r>
              <a:rPr lang="en-US" sz="1400" dirty="0" smtClean="0"/>
              <a:t> 3/2 </a:t>
            </a:r>
            <a:r>
              <a:rPr lang="en-US" sz="1400" dirty="0" err="1" smtClean="0"/>
              <a:t>và</a:t>
            </a:r>
            <a:r>
              <a:rPr lang="en-US" sz="1400" dirty="0" smtClean="0"/>
              <a:t> </a:t>
            </a:r>
            <a:r>
              <a:rPr lang="en-US" sz="1400" dirty="0" err="1" smtClean="0"/>
              <a:t>lúc</a:t>
            </a:r>
            <a:r>
              <a:rPr lang="en-US" sz="1400" dirty="0" smtClean="0"/>
              <a:t> 00:50 </a:t>
            </a:r>
            <a:r>
              <a:rPr lang="en-US" sz="1400" dirty="0" err="1" smtClean="0"/>
              <a:t>ngày</a:t>
            </a:r>
            <a:r>
              <a:rPr lang="en-US" sz="1400" dirty="0" smtClean="0"/>
              <a:t> 17/3.</a:t>
            </a:r>
            <a:endParaRPr lang="en-US" sz="1400" dirty="0"/>
          </a:p>
        </p:txBody>
      </p:sp>
      <p:sp>
        <p:nvSpPr>
          <p:cNvPr id="12" name="TextBox 11"/>
          <p:cNvSpPr txBox="1"/>
          <p:nvPr/>
        </p:nvSpPr>
        <p:spPr>
          <a:xfrm>
            <a:off x="458664" y="4534625"/>
            <a:ext cx="5319085" cy="307777"/>
          </a:xfrm>
          <a:prstGeom prst="rect">
            <a:avLst/>
          </a:prstGeom>
          <a:noFill/>
        </p:spPr>
        <p:txBody>
          <a:bodyPr wrap="none" rtlCol="0">
            <a:spAutoFit/>
          </a:bodyPr>
          <a:lstStyle/>
          <a:p>
            <a:r>
              <a:rPr lang="en-US" sz="1400" dirty="0" err="1" smtClean="0"/>
              <a:t>Kết</a:t>
            </a:r>
            <a:r>
              <a:rPr lang="en-US" sz="1400" dirty="0" smtClean="0"/>
              <a:t> </a:t>
            </a:r>
            <a:r>
              <a:rPr lang="en-US" sz="1400" dirty="0" err="1" smtClean="0"/>
              <a:t>quả</a:t>
            </a:r>
            <a:r>
              <a:rPr lang="en-US" sz="1400" dirty="0" smtClean="0"/>
              <a:t> </a:t>
            </a:r>
            <a:r>
              <a:rPr lang="en-US" sz="1400" dirty="0" err="1" smtClean="0"/>
              <a:t>dự</a:t>
            </a:r>
            <a:r>
              <a:rPr lang="en-US" sz="1400" dirty="0" smtClean="0"/>
              <a:t> </a:t>
            </a:r>
            <a:r>
              <a:rPr lang="en-US" sz="1400" dirty="0" err="1" smtClean="0"/>
              <a:t>đoán</a:t>
            </a:r>
            <a:r>
              <a:rPr lang="en-US" sz="1400" dirty="0" smtClean="0"/>
              <a:t> </a:t>
            </a:r>
            <a:r>
              <a:rPr lang="en-US" sz="1400" dirty="0" err="1" smtClean="0"/>
              <a:t>phát</a:t>
            </a:r>
            <a:r>
              <a:rPr lang="en-US" sz="1400" dirty="0" smtClean="0"/>
              <a:t> </a:t>
            </a:r>
            <a:r>
              <a:rPr lang="en-US" sz="1400" dirty="0" err="1" smtClean="0"/>
              <a:t>hiện</a:t>
            </a:r>
            <a:r>
              <a:rPr lang="en-US" sz="1400" dirty="0" smtClean="0"/>
              <a:t> </a:t>
            </a:r>
            <a:r>
              <a:rPr lang="en-US" sz="1400" dirty="0" err="1" smtClean="0"/>
              <a:t>bất</a:t>
            </a:r>
            <a:r>
              <a:rPr lang="en-US" sz="1400" dirty="0" smtClean="0"/>
              <a:t> </a:t>
            </a:r>
            <a:r>
              <a:rPr lang="en-US" sz="1400" dirty="0" err="1" smtClean="0"/>
              <a:t>thường</a:t>
            </a:r>
            <a:r>
              <a:rPr lang="en-US" sz="1400" dirty="0" smtClean="0"/>
              <a:t> </a:t>
            </a:r>
            <a:r>
              <a:rPr lang="en-US" sz="1400" dirty="0" err="1" smtClean="0"/>
              <a:t>trên</a:t>
            </a:r>
            <a:r>
              <a:rPr lang="en-US" sz="1400" dirty="0" smtClean="0"/>
              <a:t> </a:t>
            </a:r>
            <a:r>
              <a:rPr lang="en-US" sz="1400" dirty="0" err="1" smtClean="0"/>
              <a:t>dữ</a:t>
            </a:r>
            <a:r>
              <a:rPr lang="en-US" sz="1400" dirty="0" smtClean="0"/>
              <a:t> </a:t>
            </a:r>
            <a:r>
              <a:rPr lang="en-US" sz="1400" dirty="0" err="1" smtClean="0"/>
              <a:t>liệu</a:t>
            </a:r>
            <a:r>
              <a:rPr lang="en-US" sz="1400" dirty="0" smtClean="0"/>
              <a:t> </a:t>
            </a:r>
            <a:r>
              <a:rPr lang="en-US" sz="1400" dirty="0" err="1" smtClean="0"/>
              <a:t>từ</a:t>
            </a:r>
            <a:r>
              <a:rPr lang="en-US" sz="1400" dirty="0" smtClean="0"/>
              <a:t> </a:t>
            </a:r>
            <a:r>
              <a:rPr lang="en-US" sz="1400" dirty="0" err="1" smtClean="0"/>
              <a:t>vào</a:t>
            </a:r>
            <a:r>
              <a:rPr lang="en-US" sz="1400" dirty="0" smtClean="0"/>
              <a:t> </a:t>
            </a:r>
            <a:r>
              <a:rPr lang="en-US" sz="1400" dirty="0" err="1" smtClean="0"/>
              <a:t>tối</a:t>
            </a:r>
            <a:r>
              <a:rPr lang="en-US" sz="1400" dirty="0" smtClean="0"/>
              <a:t> </a:t>
            </a:r>
            <a:r>
              <a:rPr lang="en-US" sz="1400" dirty="0" err="1" smtClean="0"/>
              <a:t>ngày</a:t>
            </a:r>
            <a:r>
              <a:rPr lang="en-US" sz="1400" dirty="0" smtClean="0"/>
              <a:t> 3/2</a:t>
            </a:r>
            <a:endParaRPr lang="en-US" sz="1400" dirty="0"/>
          </a:p>
        </p:txBody>
      </p:sp>
      <p:pic>
        <p:nvPicPr>
          <p:cNvPr id="5" name="Picture 4"/>
          <p:cNvPicPr>
            <a:picLocks noChangeAspect="1"/>
          </p:cNvPicPr>
          <p:nvPr/>
        </p:nvPicPr>
        <p:blipFill>
          <a:blip r:embed="rId4"/>
          <a:stretch>
            <a:fillRect/>
          </a:stretch>
        </p:blipFill>
        <p:spPr>
          <a:xfrm>
            <a:off x="197206" y="2094906"/>
            <a:ext cx="5898794" cy="2322092"/>
          </a:xfrm>
          <a:prstGeom prst="rect">
            <a:avLst/>
          </a:prstGeom>
        </p:spPr>
      </p:pic>
    </p:spTree>
    <p:extLst>
      <p:ext uri="{BB962C8B-B14F-4D97-AF65-F5344CB8AC3E}">
        <p14:creationId xmlns:p14="http://schemas.microsoft.com/office/powerpoint/2010/main" val="2213876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a:t>Graph Deviation Network</a:t>
            </a:r>
          </a:p>
        </p:txBody>
      </p:sp>
      <p:sp>
        <p:nvSpPr>
          <p:cNvPr id="4" name="Text Placeholder 3"/>
          <p:cNvSpPr>
            <a:spLocks noGrp="1"/>
          </p:cNvSpPr>
          <p:nvPr>
            <p:ph type="body" sz="quarter" idx="14"/>
          </p:nvPr>
        </p:nvSpPr>
        <p:spPr/>
        <p:txBody>
          <a:bodyPr/>
          <a:lstStyle/>
          <a:p>
            <a:r>
              <a:rPr lang="en-US" dirty="0"/>
              <a:t>4</a:t>
            </a:r>
          </a:p>
        </p:txBody>
      </p:sp>
      <p:sp>
        <p:nvSpPr>
          <p:cNvPr id="11" name="Google Shape;367;p13"/>
          <p:cNvSpPr/>
          <p:nvPr/>
        </p:nvSpPr>
        <p:spPr>
          <a:xfrm>
            <a:off x="6172200" y="1519523"/>
            <a:ext cx="4991100" cy="3846466"/>
          </a:xfrm>
          <a:prstGeom prst="rect">
            <a:avLst/>
          </a:prstGeom>
          <a:solidFill>
            <a:srgbClr val="F2F2F2"/>
          </a:solidFill>
          <a:ln>
            <a:noFill/>
          </a:ln>
        </p:spPr>
        <p:txBody>
          <a:bodyPr spcFirstLastPara="1" wrap="square" lIns="91425" tIns="45700" rIns="91425" bIns="45700" anchor="ctr" anchorCtr="0">
            <a:noAutofit/>
          </a:bodyPr>
          <a:lstStyle/>
          <a:p>
            <a:r>
              <a:rPr lang="en-US" sz="1400" dirty="0" err="1" smtClean="0">
                <a:latin typeface="Calibri" panose="020F0502020204030204" pitchFamily="34" charset="0"/>
                <a:cs typeface="Calibri" panose="020F0502020204030204" pitchFamily="34" charset="0"/>
              </a:rPr>
              <a:t>Kết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hợp</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en-US" sz="1400" dirty="0" smtClean="0">
                <a:latin typeface="Calibri" panose="020F0502020204030204" pitchFamily="34" charset="0"/>
                <a:cs typeface="Calibri" panose="020F0502020204030204" pitchFamily="34" charset="0"/>
              </a:rPr>
              <a:t> KPI </a:t>
            </a:r>
            <a:r>
              <a:rPr lang="en-US" sz="1400" dirty="0" err="1" smtClean="0">
                <a:latin typeface="Calibri" panose="020F0502020204030204" pitchFamily="34" charset="0"/>
                <a:cs typeface="Calibri" panose="020F0502020204030204" pitchFamily="34" charset="0"/>
              </a:rPr>
              <a:t>từ</a:t>
            </a:r>
            <a:r>
              <a:rPr lang="en-US" sz="1400" dirty="0" smtClean="0">
                <a:latin typeface="Calibri" panose="020F0502020204030204" pitchFamily="34" charset="0"/>
                <a:cs typeface="Calibri" panose="020F0502020204030204" pitchFamily="34" charset="0"/>
              </a:rPr>
              <a:t> </a:t>
            </a:r>
            <a:r>
              <a:rPr lang="en-US" sz="1400" b="1" dirty="0" smtClean="0">
                <a:latin typeface="Calibri" panose="020F0502020204030204" pitchFamily="34" charset="0"/>
                <a:cs typeface="Calibri" panose="020F0502020204030204" pitchFamily="34" charset="0"/>
              </a:rPr>
              <a:t>GGPL01</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a:t>
            </a:r>
            <a:r>
              <a:rPr lang="en-US" sz="1400" b="1" dirty="0" smtClean="0">
                <a:latin typeface="Calibri" panose="020F0502020204030204" pitchFamily="34" charset="0"/>
                <a:cs typeface="Calibri" panose="020F0502020204030204" pitchFamily="34" charset="0"/>
              </a:rPr>
              <a:t>SGPL01</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để</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xây</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dựng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đồ</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thị</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trên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chỉ</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số</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của</a:t>
            </a:r>
            <a:r>
              <a:rPr lang="en-US" sz="1400" dirty="0" smtClean="0">
                <a:latin typeface="Calibri" panose="020F0502020204030204" pitchFamily="34" charset="0"/>
                <a:cs typeface="Calibri" panose="020F0502020204030204" pitchFamily="34" charset="0"/>
              </a:rPr>
              <a:t> 2 </a:t>
            </a:r>
            <a:r>
              <a:rPr lang="en-US" sz="1400" dirty="0" err="1" smtClean="0">
                <a:latin typeface="Calibri" panose="020F0502020204030204" pitchFamily="34" charset="0"/>
                <a:cs typeface="Calibri" panose="020F0502020204030204" pitchFamily="34" charset="0"/>
              </a:rPr>
              <a:t>hệ</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thống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này</a:t>
            </a:r>
            <a:r>
              <a:rPr lang="en-US" sz="1400" dirty="0" smtClean="0">
                <a:latin typeface="Calibri" panose="020F0502020204030204" pitchFamily="34" charset="0"/>
                <a:cs typeface="Calibri" panose="020F0502020204030204" pitchFamily="34" charset="0"/>
              </a:rPr>
              <a:t>:</a:t>
            </a:r>
          </a:p>
          <a:p>
            <a:endParaRPr lang="en-US" sz="14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1400" dirty="0" smtClean="0">
                <a:latin typeface="Calibri" panose="020F0502020204030204" pitchFamily="34" charset="0"/>
                <a:cs typeface="Calibri" panose="020F0502020204030204" pitchFamily="34" charset="0"/>
              </a:rPr>
              <a:t>Node </a:t>
            </a:r>
            <a:r>
              <a:rPr lang="vi-VN" sz="1400" dirty="0">
                <a:latin typeface="Calibri" panose="020F0502020204030204" pitchFamily="34" charset="0"/>
                <a:cs typeface="Calibri" panose="020F0502020204030204" pitchFamily="34" charset="0"/>
              </a:rPr>
              <a:t>màu vàng (</a:t>
            </a:r>
            <a:r>
              <a:rPr lang="vi-VN" sz="1400" b="1" dirty="0">
                <a:latin typeface="Calibri" panose="020F0502020204030204" pitchFamily="34" charset="0"/>
                <a:cs typeface="Calibri" panose="020F0502020204030204" pitchFamily="34" charset="0"/>
              </a:rPr>
              <a:t>PGW BEARER SR</a:t>
            </a:r>
            <a:r>
              <a:rPr lang="vi-VN" sz="1400" dirty="0">
                <a:latin typeface="Calibri" panose="020F0502020204030204" pitchFamily="34" charset="0"/>
                <a:cs typeface="Calibri" panose="020F0502020204030204" pitchFamily="34" charset="0"/>
              </a:rPr>
              <a:t>): là node trung tâm – chỉ số có lỗi trung bình cao nhất tại các thời điểm bất thường</a:t>
            </a:r>
            <a:r>
              <a:rPr lang="vi-VN" sz="1400" dirty="0" smtClean="0">
                <a:latin typeface="Calibri" panose="020F0502020204030204" pitchFamily="34" charset="0"/>
                <a:cs typeface="Calibri" panose="020F0502020204030204" pitchFamily="34" charset="0"/>
              </a:rPr>
              <a: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có</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trọng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số</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cao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với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điểm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lân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cận</a:t>
            </a:r>
            <a:r>
              <a:rPr lang="en-US" sz="1400" dirty="0">
                <a:latin typeface="Calibri" panose="020F0502020204030204" pitchFamily="34" charset="0"/>
                <a:cs typeface="Calibri" panose="020F0502020204030204" pitchFamily="34" charset="0"/>
              </a:rPr>
              <a:t> </a:t>
            </a:r>
            <a:r>
              <a:rPr lang="en-US" sz="1400" dirty="0" smtClean="0">
                <a:latin typeface="Calibri" panose="020F0502020204030204" pitchFamily="34" charset="0"/>
                <a:cs typeface="Calibri" panose="020F0502020204030204" pitchFamily="34" charset="0"/>
              </a:rPr>
              <a:t>=&gt;</a:t>
            </a:r>
            <a:r>
              <a:rPr lang="vi-VN" sz="1400" dirty="0" smtClean="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được xác định là nguyên nhân gốc tiềm năng gây ra </a:t>
            </a:r>
            <a:r>
              <a:rPr lang="vi-VN" sz="1400" dirty="0" smtClean="0">
                <a:latin typeface="Calibri" panose="020F0502020204030204" pitchFamily="34" charset="0"/>
                <a:cs typeface="Calibri" panose="020F0502020204030204" pitchFamily="34" charset="0"/>
              </a:rPr>
              <a:t>lỗi</a:t>
            </a:r>
            <a:r>
              <a:rPr lang="en-US" sz="14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vi-VN" sz="1400" dirty="0" smtClean="0">
                <a:latin typeface="Calibri" panose="020F0502020204030204" pitchFamily="34" charset="0"/>
                <a:cs typeface="Calibri" panose="020F0502020204030204" pitchFamily="34" charset="0"/>
              </a:rPr>
              <a:t>Node </a:t>
            </a:r>
            <a:r>
              <a:rPr lang="vi-VN" sz="1400" dirty="0">
                <a:latin typeface="Calibri" panose="020F0502020204030204" pitchFamily="34" charset="0"/>
                <a:cs typeface="Calibri" panose="020F0502020204030204" pitchFamily="34" charset="0"/>
              </a:rPr>
              <a:t>màu đỏ: là các node có liên kết mạnh nhất với node trung tâm, biểu thị những chỉ số có khả năng bị ảnh hưởng hoặc có mối liên hệ nguyên nhân-hệ quả với node trung </a:t>
            </a:r>
            <a:r>
              <a:rPr lang="vi-VN" sz="1400" dirty="0" smtClean="0">
                <a:latin typeface="Calibri" panose="020F0502020204030204" pitchFamily="34" charset="0"/>
                <a:cs typeface="Calibri" panose="020F0502020204030204" pitchFamily="34" charset="0"/>
              </a:rPr>
              <a:t>tâm</a:t>
            </a:r>
            <a:r>
              <a:rPr lang="en-US" sz="14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vi-VN" sz="1400" dirty="0" smtClean="0">
                <a:latin typeface="Calibri" panose="020F0502020204030204" pitchFamily="34" charset="0"/>
                <a:cs typeface="Calibri" panose="020F0502020204030204" pitchFamily="34" charset="0"/>
              </a:rPr>
              <a:t>Cạnh </a:t>
            </a:r>
            <a:r>
              <a:rPr lang="vi-VN" sz="1400" dirty="0">
                <a:latin typeface="Calibri" panose="020F0502020204030204" pitchFamily="34" charset="0"/>
                <a:cs typeface="Calibri" panose="020F0502020204030204" pitchFamily="34" charset="0"/>
              </a:rPr>
              <a:t>màu đỏ đậm: thể hiện trọng số attention </a:t>
            </a:r>
            <a:r>
              <a:rPr lang="vi-VN" sz="1400" dirty="0" smtClean="0">
                <a:latin typeface="Calibri" panose="020F0502020204030204" pitchFamily="34" charset="0"/>
                <a:cs typeface="Calibri" panose="020F0502020204030204" pitchFamily="34" charset="0"/>
              </a:rPr>
              <a:t>lớn, </a:t>
            </a:r>
            <a:r>
              <a:rPr lang="vi-VN" sz="1400" dirty="0">
                <a:latin typeface="Calibri" panose="020F0502020204030204" pitchFamily="34" charset="0"/>
                <a:cs typeface="Calibri" panose="020F0502020204030204" pitchFamily="34" charset="0"/>
              </a:rPr>
              <a:t>tức là mô hình học được rằng sự thay đổi của node trung tâm có liên kết mạnh với các node này</a:t>
            </a:r>
            <a:r>
              <a:rPr lang="vi-VN" sz="1400" dirty="0" smtClean="0">
                <a:latin typeface="Calibri" panose="020F0502020204030204" pitchFamily="34" charset="0"/>
                <a:cs typeface="Calibri" panose="020F0502020204030204" pitchFamily="34" charset="0"/>
              </a:rPr>
              <a:t>.</a:t>
            </a:r>
            <a:r>
              <a:rPr lang="en-US" sz="1400" dirty="0" smtClean="0">
                <a:latin typeface="Calibri" panose="020F0502020204030204" pitchFamily="34" charset="0"/>
                <a:cs typeface="Calibri" panose="020F0502020204030204" pitchFamily="34" charset="0"/>
              </a:rPr>
              <a:t/>
            </a:r>
            <a:br>
              <a:rPr lang="en-US" sz="1400" dirty="0" smtClean="0">
                <a:latin typeface="Calibri" panose="020F0502020204030204" pitchFamily="34" charset="0"/>
                <a:cs typeface="Calibri" panose="020F0502020204030204" pitchFamily="34" charset="0"/>
              </a:rPr>
            </a:br>
            <a:endParaRPr lang="en-US" sz="1400" dirty="0" smtClean="0">
              <a:latin typeface="Calibri" panose="020F0502020204030204" pitchFamily="34" charset="0"/>
              <a:cs typeface="Calibri" panose="020F0502020204030204" pitchFamily="34" charset="0"/>
            </a:endParaRPr>
          </a:p>
          <a:p>
            <a:r>
              <a:rPr lang="en-US" sz="1400" dirty="0" err="1" smtClean="0">
                <a:latin typeface="Calibri" panose="020F0502020204030204" pitchFamily="34" charset="0"/>
                <a:cs typeface="Calibri" panose="020F0502020204030204" pitchFamily="34" charset="0"/>
              </a:rPr>
              <a:t>Đồ</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thị</a:t>
            </a:r>
            <a:r>
              <a:rPr lang="vi-VN" sz="1400" dirty="0" smtClean="0">
                <a:latin typeface="Calibri" panose="020F0502020204030204" pitchFamily="34" charset="0"/>
                <a:cs typeface="Calibri" panose="020F0502020204030204" pitchFamily="34" charset="0"/>
              </a:rPr>
              <a:t> cho </a:t>
            </a:r>
            <a:r>
              <a:rPr lang="vi-VN" sz="1400" dirty="0">
                <a:latin typeface="Calibri" panose="020F0502020204030204" pitchFamily="34" charset="0"/>
                <a:cs typeface="Calibri" panose="020F0502020204030204" pitchFamily="34" charset="0"/>
              </a:rPr>
              <a:t>phép trực quan hóa định hướng nguyên nhân của sự cố trong hệ thống, hỗ trợ </a:t>
            </a:r>
            <a:r>
              <a:rPr lang="vi-VN" sz="1400" dirty="0" smtClean="0">
                <a:latin typeface="Calibri" panose="020F0502020204030204" pitchFamily="34" charset="0"/>
                <a:cs typeface="Calibri" panose="020F0502020204030204" pitchFamily="34" charset="0"/>
              </a:rPr>
              <a:t>phân </a:t>
            </a:r>
            <a:r>
              <a:rPr lang="vi-VN" sz="1400" dirty="0">
                <a:latin typeface="Calibri" panose="020F0502020204030204" pitchFamily="34" charset="0"/>
                <a:cs typeface="Calibri" panose="020F0502020204030204" pitchFamily="34" charset="0"/>
              </a:rPr>
              <a:t>tích nguyên nhân </a:t>
            </a:r>
            <a:r>
              <a:rPr lang="vi-VN" sz="1400" dirty="0" smtClean="0">
                <a:latin typeface="Calibri" panose="020F0502020204030204" pitchFamily="34" charset="0"/>
                <a:cs typeface="Calibri" panose="020F0502020204030204" pitchFamily="34" charset="0"/>
              </a:rPr>
              <a:t>gốc dựa </a:t>
            </a:r>
            <a:r>
              <a:rPr lang="vi-VN" sz="1400" dirty="0">
                <a:latin typeface="Calibri" panose="020F0502020204030204" pitchFamily="34" charset="0"/>
                <a:cs typeface="Calibri" panose="020F0502020204030204" pitchFamily="34" charset="0"/>
              </a:rPr>
              <a:t>trên attention weights học được từ GDN.</a:t>
            </a:r>
          </a:p>
        </p:txBody>
      </p:sp>
      <p:sp>
        <p:nvSpPr>
          <p:cNvPr id="14" name="TextBox 13"/>
          <p:cNvSpPr txBox="1"/>
          <p:nvPr/>
        </p:nvSpPr>
        <p:spPr>
          <a:xfrm>
            <a:off x="1587623" y="5365989"/>
            <a:ext cx="3406702" cy="307777"/>
          </a:xfrm>
          <a:prstGeom prst="rect">
            <a:avLst/>
          </a:prstGeom>
          <a:noFill/>
        </p:spPr>
        <p:txBody>
          <a:bodyPr wrap="none" rtlCol="0">
            <a:spAutoFit/>
          </a:bodyPr>
          <a:lstStyle/>
          <a:p>
            <a:r>
              <a:rPr lang="en-US" sz="1400" dirty="0" smtClean="0"/>
              <a:t>Graph </a:t>
            </a:r>
            <a:r>
              <a:rPr lang="en-US" sz="1400" dirty="0" err="1" smtClean="0"/>
              <a:t>biểu</a:t>
            </a:r>
            <a:r>
              <a:rPr lang="en-US" sz="1400" dirty="0" smtClean="0"/>
              <a:t> </a:t>
            </a:r>
            <a:r>
              <a:rPr lang="en-US" sz="1400" dirty="0" err="1" smtClean="0"/>
              <a:t>diễn</a:t>
            </a:r>
            <a:r>
              <a:rPr lang="en-US" sz="1400" dirty="0" smtClean="0"/>
              <a:t> </a:t>
            </a:r>
            <a:r>
              <a:rPr lang="en-US" sz="1400" dirty="0" err="1" smtClean="0"/>
              <a:t>mối</a:t>
            </a:r>
            <a:r>
              <a:rPr lang="en-US" sz="1400" dirty="0" smtClean="0"/>
              <a:t> </a:t>
            </a:r>
            <a:r>
              <a:rPr lang="en-US" sz="1400" dirty="0" err="1" smtClean="0"/>
              <a:t>quan</a:t>
            </a:r>
            <a:r>
              <a:rPr lang="en-US" sz="1400" dirty="0" smtClean="0"/>
              <a:t> </a:t>
            </a:r>
            <a:r>
              <a:rPr lang="en-US" sz="1400" dirty="0" err="1" smtClean="0"/>
              <a:t>hệ</a:t>
            </a:r>
            <a:r>
              <a:rPr lang="en-US" sz="1400" dirty="0" smtClean="0"/>
              <a:t> </a:t>
            </a:r>
            <a:r>
              <a:rPr lang="en-US" sz="1400" dirty="0" err="1" smtClean="0"/>
              <a:t>giữa</a:t>
            </a:r>
            <a:r>
              <a:rPr lang="en-US" sz="1400" dirty="0" smtClean="0"/>
              <a:t> </a:t>
            </a:r>
            <a:r>
              <a:rPr lang="en-US" sz="1400" dirty="0" err="1" smtClean="0"/>
              <a:t>các</a:t>
            </a:r>
            <a:r>
              <a:rPr lang="en-US" sz="1400" dirty="0" smtClean="0"/>
              <a:t> </a:t>
            </a:r>
            <a:r>
              <a:rPr lang="en-US" sz="1400" dirty="0" err="1" smtClean="0"/>
              <a:t>chỉ</a:t>
            </a:r>
            <a:r>
              <a:rPr lang="en-US" sz="1400" dirty="0" smtClean="0"/>
              <a:t> </a:t>
            </a:r>
            <a:r>
              <a:rPr lang="en-US" sz="1400" dirty="0" err="1" smtClean="0"/>
              <a:t>số</a:t>
            </a:r>
            <a:endParaRPr lang="en-US" sz="1400" dirty="0"/>
          </a:p>
        </p:txBody>
      </p:sp>
      <p:pic>
        <p:nvPicPr>
          <p:cNvPr id="7" name="Picture 6"/>
          <p:cNvPicPr>
            <a:picLocks noChangeAspect="1"/>
          </p:cNvPicPr>
          <p:nvPr/>
        </p:nvPicPr>
        <p:blipFill>
          <a:blip r:embed="rId3"/>
          <a:stretch>
            <a:fillRect/>
          </a:stretch>
        </p:blipFill>
        <p:spPr>
          <a:xfrm>
            <a:off x="1015896" y="1857679"/>
            <a:ext cx="4550156" cy="3131205"/>
          </a:xfrm>
          <a:prstGeom prst="rect">
            <a:avLst/>
          </a:prstGeom>
        </p:spPr>
      </p:pic>
    </p:spTree>
    <p:extLst>
      <p:ext uri="{BB962C8B-B14F-4D97-AF65-F5344CB8AC3E}">
        <p14:creationId xmlns:p14="http://schemas.microsoft.com/office/powerpoint/2010/main" val="269743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a:t>
            </a:r>
            <a:endParaRPr lang="en-US" dirty="0"/>
          </a:p>
        </p:txBody>
      </p:sp>
      <p:sp>
        <p:nvSpPr>
          <p:cNvPr id="3" name="Text Placeholder 2"/>
          <p:cNvSpPr>
            <a:spLocks noGrp="1"/>
          </p:cNvSpPr>
          <p:nvPr>
            <p:ph type="body" sz="quarter" idx="13"/>
          </p:nvPr>
        </p:nvSpPr>
        <p:spPr/>
        <p:txBody>
          <a:bodyPr/>
          <a:lstStyle/>
          <a:p>
            <a:r>
              <a:rPr lang="en-US" dirty="0" smtClean="0"/>
              <a:t>Graph Neural Network</a:t>
            </a:r>
            <a:endParaRPr lang="en-US" dirty="0"/>
          </a:p>
        </p:txBody>
      </p:sp>
      <p:sp>
        <p:nvSpPr>
          <p:cNvPr id="4" name="Text Placeholder 3"/>
          <p:cNvSpPr>
            <a:spLocks noGrp="1"/>
          </p:cNvSpPr>
          <p:nvPr>
            <p:ph type="body" sz="quarter" idx="14"/>
          </p:nvPr>
        </p:nvSpPr>
        <p:spPr/>
        <p:txBody>
          <a:bodyPr/>
          <a:lstStyle/>
          <a:p>
            <a:r>
              <a:rPr lang="en-US" dirty="0"/>
              <a:t>4</a:t>
            </a:r>
          </a:p>
        </p:txBody>
      </p:sp>
      <p:graphicFrame>
        <p:nvGraphicFramePr>
          <p:cNvPr id="6" name="Table 5"/>
          <p:cNvGraphicFramePr>
            <a:graphicFrameLocks noGrp="1"/>
          </p:cNvGraphicFramePr>
          <p:nvPr>
            <p:extLst/>
          </p:nvPr>
        </p:nvGraphicFramePr>
        <p:xfrm>
          <a:off x="1890598" y="2080003"/>
          <a:ext cx="8128000" cy="2587773"/>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040530513"/>
                    </a:ext>
                  </a:extLst>
                </a:gridCol>
                <a:gridCol w="4064000">
                  <a:extLst>
                    <a:ext uri="{9D8B030D-6E8A-4147-A177-3AD203B41FA5}">
                      <a16:colId xmlns:a16="http://schemas.microsoft.com/office/drawing/2014/main" val="3408046161"/>
                    </a:ext>
                  </a:extLst>
                </a:gridCol>
              </a:tblGrid>
              <a:tr h="362733">
                <a:tc>
                  <a:txBody>
                    <a:bodyPr/>
                    <a:lstStyle/>
                    <a:p>
                      <a:pPr algn="ctr"/>
                      <a:r>
                        <a:rPr lang="en-US" sz="1600" b="1" dirty="0" err="1" smtClean="0">
                          <a:latin typeface="Calibri" panose="020F0502020204030204" pitchFamily="34" charset="0"/>
                          <a:cs typeface="Calibri" panose="020F0502020204030204" pitchFamily="34" charset="0"/>
                        </a:rPr>
                        <a:t>Ưu</a:t>
                      </a:r>
                      <a:r>
                        <a:rPr lang="en-US" sz="1600" b="1" baseline="0" dirty="0" smtClean="0">
                          <a:latin typeface="Calibri" panose="020F0502020204030204" pitchFamily="34" charset="0"/>
                          <a:cs typeface="Calibri" panose="020F0502020204030204" pitchFamily="34" charset="0"/>
                        </a:rPr>
                        <a:t> </a:t>
                      </a:r>
                      <a:r>
                        <a:rPr lang="en-US" sz="1600" b="1" baseline="0" dirty="0" err="1" smtClean="0">
                          <a:latin typeface="Calibri" panose="020F0502020204030204" pitchFamily="34" charset="0"/>
                          <a:cs typeface="Calibri" panose="020F0502020204030204" pitchFamily="34" charset="0"/>
                        </a:rPr>
                        <a:t>điểm</a:t>
                      </a:r>
                      <a:endParaRPr lang="en-US" sz="1600" b="1" dirty="0">
                        <a:latin typeface="Calibri" panose="020F0502020204030204" pitchFamily="34" charset="0"/>
                        <a:cs typeface="Calibri" panose="020F0502020204030204" pitchFamily="34" charset="0"/>
                      </a:endParaRPr>
                    </a:p>
                  </a:txBody>
                  <a:tcPr/>
                </a:tc>
                <a:tc>
                  <a:txBody>
                    <a:bodyPr/>
                    <a:lstStyle/>
                    <a:p>
                      <a:pPr algn="ctr"/>
                      <a:r>
                        <a:rPr lang="en-US" sz="1600" b="1" dirty="0" err="1" smtClean="0">
                          <a:latin typeface="Calibri" panose="020F0502020204030204" pitchFamily="34" charset="0"/>
                          <a:cs typeface="Calibri" panose="020F0502020204030204" pitchFamily="34" charset="0"/>
                        </a:rPr>
                        <a:t>Nhược</a:t>
                      </a:r>
                      <a:r>
                        <a:rPr lang="en-US" sz="1600" b="1" baseline="0" dirty="0" smtClean="0">
                          <a:latin typeface="Calibri" panose="020F0502020204030204" pitchFamily="34" charset="0"/>
                          <a:cs typeface="Calibri" panose="020F0502020204030204" pitchFamily="34" charset="0"/>
                        </a:rPr>
                        <a:t> </a:t>
                      </a:r>
                      <a:r>
                        <a:rPr lang="en-US" sz="1600" b="1" baseline="0" dirty="0" err="1" smtClean="0">
                          <a:latin typeface="Calibri" panose="020F0502020204030204" pitchFamily="34" charset="0"/>
                          <a:cs typeface="Calibri" panose="020F0502020204030204" pitchFamily="34" charset="0"/>
                        </a:rPr>
                        <a:t>điểm</a:t>
                      </a:r>
                      <a:endParaRPr lang="en-US" sz="16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95077448"/>
                  </a:ext>
                </a:extLst>
              </a:tr>
              <a:tr h="2176398">
                <a:tc>
                  <a:txBody>
                    <a:bodyPr/>
                    <a:lstStyle/>
                    <a:p>
                      <a:pPr marL="285750" indent="-285750">
                        <a:buFont typeface="Arial" panose="020B0604020202020204" pitchFamily="34" charset="0"/>
                        <a:buChar char="•"/>
                      </a:pPr>
                      <a:r>
                        <a:rPr lang="vi-VN" sz="1400" b="1" dirty="0" smtClean="0">
                          <a:latin typeface="Calibri" panose="020F0502020204030204" pitchFamily="34" charset="0"/>
                          <a:cs typeface="Calibri" panose="020F0502020204030204" pitchFamily="34" charset="0"/>
                        </a:rPr>
                        <a:t>Mô hình hóa quan hệ phức tạp</a:t>
                      </a:r>
                      <a:r>
                        <a:rPr lang="vi-VN" sz="1400" dirty="0" smtClean="0">
                          <a:latin typeface="Calibri" panose="020F0502020204030204" pitchFamily="34" charset="0"/>
                          <a:cs typeface="Calibri" panose="020F0502020204030204" pitchFamily="34" charset="0"/>
                        </a:rPr>
                        <a:t>: Phù hợp với dữ liệu phi cấu trúc có quan hệ như đồ thị (mạng xã hội, mạng viễn thông...).</a:t>
                      </a:r>
                    </a:p>
                    <a:p>
                      <a:pPr marL="285750" indent="-285750">
                        <a:buFont typeface="Arial" panose="020B0604020202020204" pitchFamily="34" charset="0"/>
                        <a:buChar char="•"/>
                      </a:pPr>
                      <a:r>
                        <a:rPr lang="vi-VN" sz="1400" b="1" dirty="0" smtClean="0">
                          <a:latin typeface="Calibri" panose="020F0502020204030204" pitchFamily="34" charset="0"/>
                          <a:cs typeface="Calibri" panose="020F0502020204030204" pitchFamily="34" charset="0"/>
                        </a:rPr>
                        <a:t>Học đặc trưng theo ngữ cảnh</a:t>
                      </a:r>
                      <a:r>
                        <a:rPr lang="vi-VN" sz="1400" dirty="0" smtClean="0">
                          <a:latin typeface="Calibri" panose="020F0502020204030204" pitchFamily="34" charset="0"/>
                          <a:cs typeface="Calibri" panose="020F0502020204030204" pitchFamily="34" charset="0"/>
                        </a:rPr>
                        <a:t>: Sử dụng message passing để truyền thông tin giữa các nút → phản ánh quan hệ lân cận tự nhiên.</a:t>
                      </a:r>
                    </a:p>
                    <a:p>
                      <a:pPr marL="285750" indent="-285750">
                        <a:buFont typeface="Arial" panose="020B0604020202020204" pitchFamily="34" charset="0"/>
                        <a:buChar char="•"/>
                      </a:pPr>
                      <a:r>
                        <a:rPr lang="vi-VN" sz="1400" b="1" dirty="0" smtClean="0">
                          <a:latin typeface="Calibri" panose="020F0502020204030204" pitchFamily="34" charset="0"/>
                          <a:cs typeface="Calibri" panose="020F0502020204030204" pitchFamily="34" charset="0"/>
                        </a:rPr>
                        <a:t>Khả năng tổng quát hóa tốt</a:t>
                      </a:r>
                      <a:r>
                        <a:rPr lang="vi-VN" sz="1400" dirty="0" smtClean="0">
                          <a:latin typeface="Calibri" panose="020F0502020204030204" pitchFamily="34" charset="0"/>
                          <a:cs typeface="Calibri" panose="020F0502020204030204" pitchFamily="34" charset="0"/>
                        </a:rPr>
                        <a:t>: Có thể áp dụng cho node-level, edge-level hoặc graph-level prediction.</a:t>
                      </a:r>
                    </a:p>
                    <a:p>
                      <a:endParaRPr lang="en-US" sz="1400" dirty="0">
                        <a:latin typeface="Calibri" panose="020F0502020204030204" pitchFamily="34" charset="0"/>
                        <a:cs typeface="Calibri" panose="020F0502020204030204" pitchFamily="34" charset="0"/>
                      </a:endParaRPr>
                    </a:p>
                  </a:txBody>
                  <a:tcPr>
                    <a:solidFill>
                      <a:srgbClr val="D0E5C1"/>
                    </a:solidFill>
                  </a:tcPr>
                </a:tc>
                <a:tc>
                  <a:txBody>
                    <a:bodyPr/>
                    <a:lstStyle/>
                    <a:p>
                      <a:pPr marL="285750" indent="-285750">
                        <a:buFont typeface="Arial" panose="020B0604020202020204" pitchFamily="34" charset="0"/>
                        <a:buChar char="•"/>
                      </a:pPr>
                      <a:r>
                        <a:rPr lang="vi-VN" sz="1400" b="1" dirty="0" smtClean="0">
                          <a:latin typeface="Calibri" panose="020F0502020204030204" pitchFamily="34" charset="0"/>
                          <a:cs typeface="Calibri" panose="020F0502020204030204" pitchFamily="34" charset="0"/>
                        </a:rPr>
                        <a:t>Khó mở rộng với đồ thị lớn</a:t>
                      </a:r>
                      <a:r>
                        <a:rPr lang="vi-VN" sz="1400" dirty="0" smtClean="0">
                          <a:latin typeface="Calibri" panose="020F0502020204030204" pitchFamily="34" charset="0"/>
                          <a:cs typeface="Calibri" panose="020F0502020204030204" pitchFamily="34" charset="0"/>
                        </a:rPr>
                        <a:t>: Tính toán chậm và tốn bộ nhớ nếu đồ thị có nhiều nút/cạnh.</a:t>
                      </a:r>
                    </a:p>
                    <a:p>
                      <a:pPr marL="285750" indent="-285750">
                        <a:buFont typeface="Arial" panose="020B0604020202020204" pitchFamily="34" charset="0"/>
                        <a:buChar char="•"/>
                      </a:pPr>
                      <a:r>
                        <a:rPr lang="vi-VN" sz="1400" b="1" dirty="0" smtClean="0">
                          <a:latin typeface="Calibri" panose="020F0502020204030204" pitchFamily="34" charset="0"/>
                          <a:cs typeface="Calibri" panose="020F0502020204030204" pitchFamily="34" charset="0"/>
                        </a:rPr>
                        <a:t>Thông tin lan truyền bị pha loãng</a:t>
                      </a:r>
                      <a:r>
                        <a:rPr lang="vi-VN" sz="1400" dirty="0" smtClean="0">
                          <a:latin typeface="Calibri" panose="020F0502020204030204" pitchFamily="34" charset="0"/>
                          <a:cs typeface="Calibri" panose="020F0502020204030204" pitchFamily="34" charset="0"/>
                        </a:rPr>
                        <a:t> (</a:t>
                      </a:r>
                      <a:r>
                        <a:rPr lang="vi-VN" sz="1400" i="1" dirty="0" smtClean="0">
                          <a:latin typeface="Calibri" panose="020F0502020204030204" pitchFamily="34" charset="0"/>
                          <a:cs typeface="Calibri" panose="020F0502020204030204" pitchFamily="34" charset="0"/>
                        </a:rPr>
                        <a:t>over-smoothing</a:t>
                      </a:r>
                      <a:r>
                        <a:rPr lang="vi-VN" sz="1400" dirty="0" smtClean="0">
                          <a:latin typeface="Calibri" panose="020F0502020204030204" pitchFamily="34" charset="0"/>
                          <a:cs typeface="Calibri" panose="020F0502020204030204" pitchFamily="34" charset="0"/>
                        </a:rPr>
                        <a:t>): Các đặc trưng nút có thể trở nên giống nhau sau nhiều lớp GNN.</a:t>
                      </a:r>
                    </a:p>
                    <a:p>
                      <a:pPr marL="285750" indent="-285750">
                        <a:buFont typeface="Arial" panose="020B0604020202020204" pitchFamily="34" charset="0"/>
                        <a:buChar char="•"/>
                      </a:pPr>
                      <a:r>
                        <a:rPr lang="vi-VN" sz="1400" b="1" dirty="0" smtClean="0">
                          <a:latin typeface="Calibri" panose="020F0502020204030204" pitchFamily="34" charset="0"/>
                          <a:cs typeface="Calibri" panose="020F0502020204030204" pitchFamily="34" charset="0"/>
                        </a:rPr>
                        <a:t>Khó học thông tin thời gian</a:t>
                      </a:r>
                      <a:r>
                        <a:rPr lang="vi-VN" sz="1400" dirty="0" smtClean="0">
                          <a:latin typeface="Calibri" panose="020F0502020204030204" pitchFamily="34" charset="0"/>
                          <a:cs typeface="Calibri" panose="020F0502020204030204" pitchFamily="34" charset="0"/>
                        </a:rPr>
                        <a:t>: GNN không xử lý tốt chuỗi thời gian nếu không kết hợp thêm mô hình như RNN hoặc Transformer.</a:t>
                      </a:r>
                    </a:p>
                  </a:txBody>
                  <a:tcPr>
                    <a:solidFill>
                      <a:srgbClr val="FFC1C1"/>
                    </a:solidFill>
                  </a:tcPr>
                </a:tc>
                <a:extLst>
                  <a:ext uri="{0D108BD9-81ED-4DB2-BD59-A6C34878D82A}">
                    <a16:rowId xmlns:a16="http://schemas.microsoft.com/office/drawing/2014/main" val="812929521"/>
                  </a:ext>
                </a:extLst>
              </a:tr>
            </a:tbl>
          </a:graphicData>
        </a:graphic>
      </p:graphicFrame>
    </p:spTree>
    <p:extLst>
      <p:ext uri="{BB962C8B-B14F-4D97-AF65-F5344CB8AC3E}">
        <p14:creationId xmlns:p14="http://schemas.microsoft.com/office/powerpoint/2010/main" val="7099445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Kết</a:t>
            </a:r>
            <a:r>
              <a:rPr lang="en-US" dirty="0" smtClean="0"/>
              <a:t> </a:t>
            </a:r>
            <a:r>
              <a:rPr lang="en-US" dirty="0" err="1" smtClean="0"/>
              <a:t>quả</a:t>
            </a:r>
            <a:r>
              <a:rPr lang="en-US" dirty="0" smtClean="0"/>
              <a:t> Time series forecasting</a:t>
            </a:r>
            <a:endParaRPr lang="en-US" dirty="0"/>
          </a:p>
        </p:txBody>
      </p:sp>
      <p:sp>
        <p:nvSpPr>
          <p:cNvPr id="3" name="Text Placeholder 2"/>
          <p:cNvSpPr>
            <a:spLocks noGrp="1"/>
          </p:cNvSpPr>
          <p:nvPr>
            <p:ph type="body" sz="quarter" idx="13"/>
          </p:nvPr>
        </p:nvSpPr>
        <p:spPr/>
        <p:txBody>
          <a:bodyPr/>
          <a:lstStyle/>
          <a:p>
            <a:r>
              <a:rPr lang="en-US" dirty="0" err="1" smtClean="0"/>
              <a:t>Kết</a:t>
            </a:r>
            <a:r>
              <a:rPr lang="en-US" dirty="0" smtClean="0"/>
              <a:t> </a:t>
            </a:r>
            <a:r>
              <a:rPr lang="en-US" dirty="0" err="1" smtClean="0"/>
              <a:t>quả</a:t>
            </a:r>
            <a:r>
              <a:rPr lang="en-US"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cho</a:t>
            </a:r>
            <a:r>
              <a:rPr lang="en-US" dirty="0" smtClean="0"/>
              <a:t> </a:t>
            </a:r>
            <a:r>
              <a:rPr lang="en-US" dirty="0" err="1" smtClean="0"/>
              <a:t>bài</a:t>
            </a:r>
            <a:r>
              <a:rPr lang="en-US" dirty="0" smtClean="0"/>
              <a:t> </a:t>
            </a:r>
            <a:r>
              <a:rPr lang="en-US" dirty="0" err="1" smtClean="0"/>
              <a:t>toán</a:t>
            </a:r>
            <a:r>
              <a:rPr lang="en-US" dirty="0" smtClean="0"/>
              <a:t> </a:t>
            </a:r>
            <a:r>
              <a:rPr lang="en-US" dirty="0" err="1" smtClean="0"/>
              <a:t>dự</a:t>
            </a:r>
            <a:r>
              <a:rPr lang="en-US" dirty="0" smtClean="0"/>
              <a:t> </a:t>
            </a:r>
            <a:r>
              <a:rPr lang="en-US" dirty="0" err="1" smtClean="0"/>
              <a:t>báo</a:t>
            </a:r>
            <a:r>
              <a:rPr lang="en-US" dirty="0" smtClean="0"/>
              <a:t> </a:t>
            </a:r>
            <a:r>
              <a:rPr lang="en-US" dirty="0" err="1" smtClean="0"/>
              <a:t>chuỗi</a:t>
            </a:r>
            <a:r>
              <a:rPr lang="en-US" dirty="0" smtClean="0"/>
              <a:t> </a:t>
            </a:r>
            <a:r>
              <a:rPr lang="en-US" dirty="0" err="1" smtClean="0"/>
              <a:t>thời</a:t>
            </a:r>
            <a:r>
              <a:rPr lang="en-US" dirty="0" smtClean="0"/>
              <a:t> </a:t>
            </a:r>
            <a:r>
              <a:rPr lang="en-US" dirty="0" err="1" smtClean="0"/>
              <a:t>gian</a:t>
            </a:r>
            <a:endParaRPr lang="en-US" dirty="0" smtClean="0"/>
          </a:p>
          <a:p>
            <a:endParaRPr lang="en-US" dirty="0"/>
          </a:p>
        </p:txBody>
      </p:sp>
      <p:sp>
        <p:nvSpPr>
          <p:cNvPr id="4" name="Text Placeholder 3"/>
          <p:cNvSpPr>
            <a:spLocks noGrp="1"/>
          </p:cNvSpPr>
          <p:nvPr>
            <p:ph type="body" sz="quarter" idx="14"/>
          </p:nvPr>
        </p:nvSpPr>
        <p:spPr/>
        <p:txBody>
          <a:bodyPr/>
          <a:lstStyle/>
          <a:p>
            <a:r>
              <a:rPr lang="en-US" dirty="0"/>
              <a:t>4</a:t>
            </a:r>
          </a:p>
        </p:txBody>
      </p:sp>
      <p:sp>
        <p:nvSpPr>
          <p:cNvPr id="7" name="TextBox 6"/>
          <p:cNvSpPr txBox="1"/>
          <p:nvPr/>
        </p:nvSpPr>
        <p:spPr>
          <a:xfrm>
            <a:off x="1368525" y="4615011"/>
            <a:ext cx="9610323" cy="307777"/>
          </a:xfrm>
          <a:prstGeom prst="rect">
            <a:avLst/>
          </a:prstGeom>
          <a:noFill/>
        </p:spPr>
        <p:txBody>
          <a:bodyPr wrap="none" rtlCol="0">
            <a:spAutoFit/>
          </a:bodyPr>
          <a:lstStyle/>
          <a:p>
            <a:r>
              <a:rPr lang="en-US" sz="1400" dirty="0" err="1" smtClean="0"/>
              <a:t>Bảng</a:t>
            </a:r>
            <a:r>
              <a:rPr lang="en-US" sz="1400" dirty="0" smtClean="0"/>
              <a:t> </a:t>
            </a:r>
            <a:r>
              <a:rPr lang="en-US" sz="1400" dirty="0" err="1" smtClean="0"/>
              <a:t>thống</a:t>
            </a:r>
            <a:r>
              <a:rPr lang="en-US" sz="1400" dirty="0" smtClean="0"/>
              <a:t> </a:t>
            </a:r>
            <a:r>
              <a:rPr lang="en-US" sz="1400" dirty="0" err="1" smtClean="0"/>
              <a:t>kê</a:t>
            </a:r>
            <a:r>
              <a:rPr lang="en-US" sz="1400" dirty="0" smtClean="0"/>
              <a:t> </a:t>
            </a:r>
            <a:r>
              <a:rPr lang="en-US" sz="1400" dirty="0" err="1" smtClean="0"/>
              <a:t>sai</a:t>
            </a:r>
            <a:r>
              <a:rPr lang="en-US" sz="1400" dirty="0" smtClean="0"/>
              <a:t> </a:t>
            </a:r>
            <a:r>
              <a:rPr lang="en-US" sz="1400" dirty="0" err="1" smtClean="0"/>
              <a:t>số</a:t>
            </a:r>
            <a:r>
              <a:rPr lang="en-US" sz="1400" dirty="0" smtClean="0"/>
              <a:t> </a:t>
            </a:r>
            <a:r>
              <a:rPr lang="en-US" sz="1400" dirty="0" err="1" smtClean="0"/>
              <a:t>của</a:t>
            </a:r>
            <a:r>
              <a:rPr lang="en-US" sz="1400" dirty="0" smtClean="0"/>
              <a:t> </a:t>
            </a:r>
            <a:r>
              <a:rPr lang="en-US" sz="1400" dirty="0" err="1" smtClean="0"/>
              <a:t>các</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khi</a:t>
            </a:r>
            <a:r>
              <a:rPr lang="en-US" sz="1400" dirty="0" smtClean="0"/>
              <a:t> </a:t>
            </a:r>
            <a:r>
              <a:rPr lang="en-US" sz="1400" dirty="0" err="1" smtClean="0"/>
              <a:t>thực</a:t>
            </a:r>
            <a:r>
              <a:rPr lang="en-US" sz="1400" dirty="0" smtClean="0"/>
              <a:t> </a:t>
            </a:r>
            <a:r>
              <a:rPr lang="en-US" sz="1400" dirty="0" err="1" smtClean="0"/>
              <a:t>hiện</a:t>
            </a:r>
            <a:r>
              <a:rPr lang="en-US" sz="1400" dirty="0" smtClean="0"/>
              <a:t> </a:t>
            </a:r>
            <a:r>
              <a:rPr lang="en-US" sz="1400" dirty="0" err="1" smtClean="0"/>
              <a:t>dự</a:t>
            </a:r>
            <a:r>
              <a:rPr lang="en-US" sz="1400" dirty="0" smtClean="0"/>
              <a:t> </a:t>
            </a:r>
            <a:r>
              <a:rPr lang="en-US" sz="1400" dirty="0" err="1" smtClean="0"/>
              <a:t>báo</a:t>
            </a:r>
            <a:r>
              <a:rPr lang="en-US" sz="1400" dirty="0" smtClean="0"/>
              <a:t> </a:t>
            </a:r>
            <a:r>
              <a:rPr lang="en-US" sz="1400" dirty="0" err="1" smtClean="0"/>
              <a:t>chuỗi</a:t>
            </a:r>
            <a:r>
              <a:rPr lang="en-US" sz="1400" dirty="0" smtClean="0"/>
              <a:t> </a:t>
            </a:r>
            <a:r>
              <a:rPr lang="en-US" sz="1400" dirty="0" err="1" smtClean="0"/>
              <a:t>thời</a:t>
            </a:r>
            <a:r>
              <a:rPr lang="en-US" sz="1400" dirty="0" smtClean="0"/>
              <a:t> </a:t>
            </a:r>
            <a:r>
              <a:rPr lang="en-US" sz="1400" dirty="0" err="1" smtClean="0"/>
              <a:t>gian</a:t>
            </a:r>
            <a:r>
              <a:rPr lang="en-US" sz="1400" dirty="0" smtClean="0"/>
              <a:t> (</a:t>
            </a:r>
            <a:r>
              <a:rPr lang="en-US" sz="1400" dirty="0" err="1" smtClean="0"/>
              <a:t>chuỗi</a:t>
            </a:r>
            <a:r>
              <a:rPr lang="en-US" sz="1400" dirty="0" smtClean="0"/>
              <a:t> </a:t>
            </a:r>
            <a:r>
              <a:rPr lang="en-US" sz="1400" dirty="0" err="1" smtClean="0"/>
              <a:t>đầu</a:t>
            </a:r>
            <a:r>
              <a:rPr lang="en-US" sz="1400" dirty="0" smtClean="0"/>
              <a:t> </a:t>
            </a:r>
            <a:r>
              <a:rPr lang="en-US" sz="1400" dirty="0" err="1" smtClean="0"/>
              <a:t>vào</a:t>
            </a:r>
            <a:r>
              <a:rPr lang="en-US" sz="1400" dirty="0" smtClean="0"/>
              <a:t> 72 samples, </a:t>
            </a:r>
            <a:r>
              <a:rPr lang="en-US" sz="1400" dirty="0" err="1" smtClean="0"/>
              <a:t>chuỗi</a:t>
            </a:r>
            <a:r>
              <a:rPr lang="en-US" sz="1400" dirty="0" smtClean="0"/>
              <a:t> </a:t>
            </a:r>
            <a:r>
              <a:rPr lang="en-US" sz="1400" dirty="0" err="1" smtClean="0"/>
              <a:t>dữ</a:t>
            </a:r>
            <a:r>
              <a:rPr lang="en-US" sz="1400" dirty="0" smtClean="0"/>
              <a:t> </a:t>
            </a:r>
            <a:r>
              <a:rPr lang="en-US" sz="1400" dirty="0" err="1" smtClean="0"/>
              <a:t>đoán</a:t>
            </a:r>
            <a:r>
              <a:rPr lang="en-US" sz="1400" dirty="0" smtClean="0"/>
              <a:t> 24 samples) </a:t>
            </a:r>
          </a:p>
        </p:txBody>
      </p:sp>
      <p:pic>
        <p:nvPicPr>
          <p:cNvPr id="8" name="Picture 7"/>
          <p:cNvPicPr>
            <a:picLocks noChangeAspect="1"/>
          </p:cNvPicPr>
          <p:nvPr/>
        </p:nvPicPr>
        <p:blipFill>
          <a:blip r:embed="rId2"/>
          <a:stretch>
            <a:fillRect/>
          </a:stretch>
        </p:blipFill>
        <p:spPr>
          <a:xfrm>
            <a:off x="1423345" y="1677841"/>
            <a:ext cx="9192908" cy="2772162"/>
          </a:xfrm>
          <a:prstGeom prst="rect">
            <a:avLst/>
          </a:prstGeom>
        </p:spPr>
      </p:pic>
    </p:spTree>
    <p:extLst>
      <p:ext uri="{BB962C8B-B14F-4D97-AF65-F5344CB8AC3E}">
        <p14:creationId xmlns:p14="http://schemas.microsoft.com/office/powerpoint/2010/main" val="14825676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227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Phát</a:t>
            </a:r>
            <a:r>
              <a:rPr lang="en-US" dirty="0" smtClean="0"/>
              <a:t> </a:t>
            </a:r>
            <a:r>
              <a:rPr lang="en-US" dirty="0" err="1" smtClean="0"/>
              <a:t>hiện</a:t>
            </a:r>
            <a:r>
              <a:rPr lang="en-US" dirty="0" smtClean="0"/>
              <a:t> </a:t>
            </a:r>
            <a:r>
              <a:rPr lang="en-US" dirty="0" err="1" smtClean="0"/>
              <a:t>bất</a:t>
            </a:r>
            <a:r>
              <a:rPr lang="en-US" dirty="0" smtClean="0"/>
              <a:t> </a:t>
            </a:r>
            <a:r>
              <a:rPr lang="en-US" dirty="0" err="1" smtClean="0"/>
              <a:t>thường</a:t>
            </a:r>
            <a:endParaRPr lang="en-US" dirty="0"/>
          </a:p>
        </p:txBody>
      </p:sp>
      <p:sp>
        <p:nvSpPr>
          <p:cNvPr id="3" name="Text Placeholder 2"/>
          <p:cNvSpPr>
            <a:spLocks noGrp="1"/>
          </p:cNvSpPr>
          <p:nvPr>
            <p:ph type="body" sz="quarter" idx="13"/>
          </p:nvPr>
        </p:nvSpPr>
        <p:spPr/>
        <p:txBody>
          <a:bodyPr/>
          <a:lstStyle/>
          <a:p>
            <a:r>
              <a:rPr lang="en-US" dirty="0" err="1" smtClean="0"/>
              <a:t>Dữ</a:t>
            </a:r>
            <a:r>
              <a:rPr lang="en-US" dirty="0" smtClean="0"/>
              <a:t> </a:t>
            </a:r>
            <a:r>
              <a:rPr lang="en-US" dirty="0" err="1" smtClean="0"/>
              <a:t>liệu</a:t>
            </a:r>
            <a:endParaRPr lang="en-US" dirty="0"/>
          </a:p>
        </p:txBody>
      </p:sp>
      <p:sp>
        <p:nvSpPr>
          <p:cNvPr id="4" name="Text Placeholder 3"/>
          <p:cNvSpPr>
            <a:spLocks noGrp="1"/>
          </p:cNvSpPr>
          <p:nvPr>
            <p:ph type="body" sz="quarter" idx="14"/>
          </p:nvPr>
        </p:nvSpPr>
        <p:spPr/>
        <p:txBody>
          <a:bodyPr/>
          <a:lstStyle/>
          <a:p>
            <a:r>
              <a:rPr lang="en-US" dirty="0"/>
              <a:t>4</a:t>
            </a:r>
          </a:p>
        </p:txBody>
      </p:sp>
      <p:sp>
        <p:nvSpPr>
          <p:cNvPr id="6" name="TextBox 5"/>
          <p:cNvSpPr txBox="1"/>
          <p:nvPr/>
        </p:nvSpPr>
        <p:spPr>
          <a:xfrm>
            <a:off x="1468380" y="2427854"/>
            <a:ext cx="9264580" cy="1015663"/>
          </a:xfrm>
          <a:prstGeom prst="rect">
            <a:avLst/>
          </a:prstGeom>
          <a:solidFill>
            <a:schemeClr val="bg2"/>
          </a:solidFill>
        </p:spPr>
        <p:txBody>
          <a:bodyPr wrap="square" rtlCol="0">
            <a:spAutoFit/>
          </a:bodyPr>
          <a:lstStyle/>
          <a:p>
            <a:pPr marL="285750" indent="-285750">
              <a:buFont typeface="Arial" panose="020B0604020202020204" pitchFamily="34" charset="0"/>
              <a:buChar char="•"/>
            </a:pPr>
            <a:r>
              <a:rPr lang="en-US" sz="1200" dirty="0" err="1" smtClean="0">
                <a:latin typeface="Arial" panose="020B0604020202020204" pitchFamily="34" charset="0"/>
                <a:cs typeface="Arial" panose="020B0604020202020204" pitchFamily="34" charset="0"/>
              </a:rPr>
              <a:t>Thời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gian</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thu</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thập</a:t>
            </a:r>
            <a:r>
              <a:rPr lang="en-US" sz="1200" smtClean="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9/5-9/8/2025</a:t>
            </a:r>
            <a:endParaRPr lang="en-US" sz="12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smtClean="0">
                <a:latin typeface="Arial" panose="020B0604020202020204" pitchFamily="34" charset="0"/>
                <a:cs typeface="Arial" panose="020B0604020202020204" pitchFamily="34" charset="0"/>
              </a:rPr>
              <a:t>Chu </a:t>
            </a:r>
            <a:r>
              <a:rPr lang="en-US" sz="1200" dirty="0" err="1" smtClean="0">
                <a:latin typeface="Arial" panose="020B0604020202020204" pitchFamily="34" charset="0"/>
                <a:cs typeface="Arial" panose="020B0604020202020204" pitchFamily="34" charset="0"/>
              </a:rPr>
              <a:t>kỳ</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ghi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dirty="0" smtClean="0">
                <a:latin typeface="Arial" panose="020B0604020202020204" pitchFamily="34" charset="0"/>
                <a:cs typeface="Arial" panose="020B0604020202020204" pitchFamily="34" charset="0"/>
              </a:rPr>
              <a:t>: 5 </a:t>
            </a:r>
            <a:r>
              <a:rPr lang="en-US" sz="1200" dirty="0" err="1" smtClean="0">
                <a:latin typeface="Arial" panose="020B0604020202020204" pitchFamily="34" charset="0"/>
                <a:cs typeface="Arial" panose="020B0604020202020204" pitchFamily="34" charset="0"/>
              </a:rPr>
              <a:t>phút</a:t>
            </a:r>
            <a:endParaRPr lang="en-US" sz="12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err="1" smtClean="0">
                <a:latin typeface="Arial" panose="020B0604020202020204" pitchFamily="34" charset="0"/>
                <a:cs typeface="Arial" panose="020B0604020202020204" pitchFamily="34" charset="0"/>
              </a:rPr>
              <a:t>Thông</a:t>
            </a:r>
            <a:r>
              <a:rPr lang="en-US" sz="1200" dirty="0" smtClean="0">
                <a:latin typeface="Arial" panose="020B0604020202020204" pitchFamily="34" charset="0"/>
                <a:cs typeface="Arial" panose="020B0604020202020204" pitchFamily="34" charset="0"/>
              </a:rPr>
              <a:t> tin </a:t>
            </a:r>
            <a:r>
              <a:rPr lang="en-US" sz="1200" dirty="0" err="1" smtClean="0">
                <a:latin typeface="Arial" panose="020B0604020202020204" pitchFamily="34" charset="0"/>
                <a:cs typeface="Arial" panose="020B0604020202020204" pitchFamily="34" charset="0"/>
              </a:rPr>
              <a:t>trong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dữ</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liệu</a:t>
            </a:r>
            <a:r>
              <a:rPr lang="en-US" sz="1200" smtClean="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Băng thông ra vào qua cổng xe1/2</a:t>
            </a:r>
          </a:p>
          <a:p>
            <a:pPr marL="285750" indent="-285750">
              <a:buFont typeface="Arial" panose="020B0604020202020204" pitchFamily="34" charset="0"/>
              <a:buChar char="•"/>
            </a:pPr>
            <a:r>
              <a:rPr lang="en-US" sz="1200" smtClean="0">
                <a:latin typeface="Arial" panose="020B0604020202020204" pitchFamily="34" charset="0"/>
                <a:cs typeface="Arial" panose="020B0604020202020204" pitchFamily="34" charset="0"/>
              </a:rPr>
              <a:t>Dữ liệu được lấy tại trạm SLA0338SRT03</a:t>
            </a:r>
          </a:p>
          <a:p>
            <a:pPr marL="285750" indent="-285750">
              <a:buFont typeface="Arial" panose="020B0604020202020204" pitchFamily="34" charset="0"/>
              <a:buChar char="•"/>
            </a:pPr>
            <a:r>
              <a:rPr lang="en-US" sz="1200" smtClean="0">
                <a:latin typeface="Arial" panose="020B0604020202020204" pitchFamily="34" charset="0"/>
                <a:cs typeface="Arial" panose="020B0604020202020204" pitchFamily="34" charset="0"/>
              </a:rPr>
              <a:t>=&gt; Mục tiêu là phát hiện các lưu lượng băng thông bất thường trên cổng xe1/2, từ đó nhận diện, khoanh vùng lỗi</a:t>
            </a:r>
            <a:endParaRPr lang="en-US" sz="1200" dirty="0" smtClean="0">
              <a:latin typeface="Arial" panose="020B0604020202020204" pitchFamily="34" charset="0"/>
              <a:cs typeface="Arial" panose="020B0604020202020204" pitchFamily="34" charset="0"/>
            </a:endParaRPr>
          </a:p>
        </p:txBody>
      </p:sp>
      <p:sp>
        <p:nvSpPr>
          <p:cNvPr id="7" name="Rectangle 6"/>
          <p:cNvSpPr/>
          <p:nvPr/>
        </p:nvSpPr>
        <p:spPr>
          <a:xfrm>
            <a:off x="614771" y="1851649"/>
            <a:ext cx="10662829" cy="30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5833905" y="3542982"/>
            <a:ext cx="371789" cy="523349"/>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949086" y="1057401"/>
            <a:ext cx="10303168" cy="1127683"/>
          </a:xfrm>
          <a:prstGeom prst="rect">
            <a:avLst/>
          </a:prstGeom>
        </p:spPr>
      </p:pic>
      <p:pic>
        <p:nvPicPr>
          <p:cNvPr id="9" name="Picture 8"/>
          <p:cNvPicPr>
            <a:picLocks noChangeAspect="1"/>
          </p:cNvPicPr>
          <p:nvPr/>
        </p:nvPicPr>
        <p:blipFill>
          <a:blip r:embed="rId3"/>
          <a:stretch>
            <a:fillRect/>
          </a:stretch>
        </p:blipFill>
        <p:spPr>
          <a:xfrm>
            <a:off x="3122234" y="4154135"/>
            <a:ext cx="5795129" cy="2071914"/>
          </a:xfrm>
          <a:prstGeom prst="rect">
            <a:avLst/>
          </a:prstGeom>
        </p:spPr>
      </p:pic>
    </p:spTree>
    <p:extLst>
      <p:ext uri="{BB962C8B-B14F-4D97-AF65-F5344CB8AC3E}">
        <p14:creationId xmlns:p14="http://schemas.microsoft.com/office/powerpoint/2010/main" val="4159410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Phát</a:t>
            </a:r>
            <a:r>
              <a:rPr lang="en-US" dirty="0" smtClean="0"/>
              <a:t> </a:t>
            </a:r>
            <a:r>
              <a:rPr lang="en-US" dirty="0" err="1" smtClean="0"/>
              <a:t>hiện</a:t>
            </a:r>
            <a:r>
              <a:rPr lang="en-US" dirty="0" smtClean="0"/>
              <a:t> </a:t>
            </a:r>
            <a:r>
              <a:rPr lang="en-US" dirty="0" err="1" smtClean="0"/>
              <a:t>bất</a:t>
            </a:r>
            <a:r>
              <a:rPr lang="en-US" dirty="0" smtClean="0"/>
              <a:t> </a:t>
            </a:r>
            <a:r>
              <a:rPr lang="en-US" dirty="0" err="1" smtClean="0"/>
              <a:t>thường</a:t>
            </a:r>
            <a:endParaRPr lang="en-US" dirty="0"/>
          </a:p>
        </p:txBody>
      </p:sp>
      <p:sp>
        <p:nvSpPr>
          <p:cNvPr id="3" name="Text Placeholder 2"/>
          <p:cNvSpPr>
            <a:spLocks noGrp="1"/>
          </p:cNvSpPr>
          <p:nvPr>
            <p:ph type="body" sz="quarter" idx="13"/>
          </p:nvPr>
        </p:nvSpPr>
        <p:spPr/>
        <p:txBody>
          <a:bodyPr/>
          <a:lstStyle/>
          <a:p>
            <a:r>
              <a:rPr lang="en-US" dirty="0" err="1" smtClean="0"/>
              <a:t>Mô</a:t>
            </a:r>
            <a:r>
              <a:rPr lang="en-US" dirty="0" smtClean="0"/>
              <a:t> </a:t>
            </a:r>
            <a:r>
              <a:rPr lang="en-US" dirty="0" err="1" smtClean="0"/>
              <a:t>hình</a:t>
            </a:r>
            <a:r>
              <a:rPr lang="en-US" dirty="0" smtClean="0"/>
              <a:t> </a:t>
            </a:r>
            <a:r>
              <a:rPr lang="en-US" dirty="0" err="1" smtClean="0"/>
              <a:t>thử</a:t>
            </a:r>
            <a:r>
              <a:rPr lang="en-US" dirty="0" smtClean="0"/>
              <a:t> </a:t>
            </a:r>
            <a:r>
              <a:rPr lang="en-US" dirty="0" err="1" smtClean="0"/>
              <a:t>nghiệm</a:t>
            </a:r>
            <a:endParaRPr lang="en-US" dirty="0"/>
          </a:p>
        </p:txBody>
      </p:sp>
      <p:sp>
        <p:nvSpPr>
          <p:cNvPr id="4" name="Text Placeholder 3"/>
          <p:cNvSpPr>
            <a:spLocks noGrp="1"/>
          </p:cNvSpPr>
          <p:nvPr>
            <p:ph type="body" sz="quarter" idx="14"/>
          </p:nvPr>
        </p:nvSpPr>
        <p:spPr/>
        <p:txBody>
          <a:bodyPr/>
          <a:lstStyle/>
          <a:p>
            <a:r>
              <a:rPr lang="en-US" dirty="0"/>
              <a:t>4</a:t>
            </a:r>
          </a:p>
        </p:txBody>
      </p:sp>
      <p:graphicFrame>
        <p:nvGraphicFramePr>
          <p:cNvPr id="5" name="Table 4"/>
          <p:cNvGraphicFramePr>
            <a:graphicFrameLocks noGrp="1"/>
          </p:cNvGraphicFramePr>
          <p:nvPr>
            <p:extLst>
              <p:ext uri="{D42A27DB-BD31-4B8C-83A1-F6EECF244321}">
                <p14:modId xmlns:p14="http://schemas.microsoft.com/office/powerpoint/2010/main" val="103707947"/>
              </p:ext>
            </p:extLst>
          </p:nvPr>
        </p:nvGraphicFramePr>
        <p:xfrm>
          <a:off x="1118716" y="1222083"/>
          <a:ext cx="10158884" cy="1854200"/>
        </p:xfrm>
        <a:graphic>
          <a:graphicData uri="http://schemas.openxmlformats.org/drawingml/2006/table">
            <a:tbl>
              <a:tblPr firstRow="1" bandRow="1">
                <a:tableStyleId>{5940675A-B579-460E-94D1-54222C63F5DA}</a:tableStyleId>
              </a:tblPr>
              <a:tblGrid>
                <a:gridCol w="3929084">
                  <a:extLst>
                    <a:ext uri="{9D8B030D-6E8A-4147-A177-3AD203B41FA5}">
                      <a16:colId xmlns:a16="http://schemas.microsoft.com/office/drawing/2014/main" val="289192765"/>
                    </a:ext>
                  </a:extLst>
                </a:gridCol>
                <a:gridCol w="3242090">
                  <a:extLst>
                    <a:ext uri="{9D8B030D-6E8A-4147-A177-3AD203B41FA5}">
                      <a16:colId xmlns:a16="http://schemas.microsoft.com/office/drawing/2014/main" val="899240380"/>
                    </a:ext>
                  </a:extLst>
                </a:gridCol>
                <a:gridCol w="2987710">
                  <a:extLst>
                    <a:ext uri="{9D8B030D-6E8A-4147-A177-3AD203B41FA5}">
                      <a16:colId xmlns:a16="http://schemas.microsoft.com/office/drawing/2014/main" val="2429232543"/>
                    </a:ext>
                  </a:extLst>
                </a:gridCol>
              </a:tblGrid>
              <a:tr h="370840">
                <a:tc>
                  <a:txBody>
                    <a:bodyPr/>
                    <a:lstStyle/>
                    <a:p>
                      <a:pPr algn="ctr"/>
                      <a:r>
                        <a:rPr lang="en-US" sz="1600" b="1" dirty="0" err="1" smtClean="0"/>
                        <a:t>Mô</a:t>
                      </a:r>
                      <a:r>
                        <a:rPr lang="en-US" sz="1600" b="1" baseline="0" dirty="0" smtClean="0"/>
                        <a:t> </a:t>
                      </a:r>
                      <a:r>
                        <a:rPr lang="en-US" sz="1600" b="1" baseline="0" dirty="0" err="1" smtClean="0"/>
                        <a:t>hình</a:t>
                      </a:r>
                      <a:endParaRPr lang="en-US" sz="1600" b="1" dirty="0"/>
                    </a:p>
                  </a:txBody>
                  <a:tcPr>
                    <a:solidFill>
                      <a:schemeClr val="accent4"/>
                    </a:solidFill>
                  </a:tcPr>
                </a:tc>
                <a:tc>
                  <a:txBody>
                    <a:bodyPr/>
                    <a:lstStyle/>
                    <a:p>
                      <a:pPr algn="ctr"/>
                      <a:r>
                        <a:rPr lang="en-US" sz="1600" b="1" dirty="0" err="1" smtClean="0"/>
                        <a:t>Mục</a:t>
                      </a:r>
                      <a:r>
                        <a:rPr lang="en-US" sz="1600" b="1" baseline="0" dirty="0" smtClean="0"/>
                        <a:t> </a:t>
                      </a:r>
                      <a:r>
                        <a:rPr lang="en-US" sz="1600" b="1" baseline="0" dirty="0" err="1" smtClean="0"/>
                        <a:t>tiêu</a:t>
                      </a:r>
                      <a:endParaRPr lang="en-US" sz="1600" b="1" dirty="0"/>
                    </a:p>
                  </a:txBody>
                  <a:tcPr>
                    <a:solidFill>
                      <a:schemeClr val="accent4"/>
                    </a:solidFill>
                  </a:tcPr>
                </a:tc>
                <a:tc>
                  <a:txBody>
                    <a:bodyPr/>
                    <a:lstStyle/>
                    <a:p>
                      <a:pPr algn="ctr"/>
                      <a:r>
                        <a:rPr lang="en-US" sz="1600" b="1" dirty="0" smtClean="0"/>
                        <a:t>Note</a:t>
                      </a:r>
                      <a:endParaRPr lang="en-US" sz="1600" b="1" dirty="0"/>
                    </a:p>
                  </a:txBody>
                  <a:tcPr>
                    <a:solidFill>
                      <a:schemeClr val="accent4"/>
                    </a:solidFill>
                  </a:tcPr>
                </a:tc>
                <a:extLst>
                  <a:ext uri="{0D108BD9-81ED-4DB2-BD59-A6C34878D82A}">
                    <a16:rowId xmlns:a16="http://schemas.microsoft.com/office/drawing/2014/main" val="892009528"/>
                  </a:ext>
                </a:extLst>
              </a:tr>
              <a:tr h="370840">
                <a:tc>
                  <a:txBody>
                    <a:bodyPr/>
                    <a:lstStyle/>
                    <a:p>
                      <a:r>
                        <a:rPr lang="en-US" sz="1600" smtClean="0"/>
                        <a:t>TimesNet</a:t>
                      </a:r>
                      <a:endParaRPr lang="en-US" sz="1600" dirty="0"/>
                    </a:p>
                  </a:txBody>
                  <a:tcPr>
                    <a:solidFill>
                      <a:schemeClr val="accent1">
                        <a:lumMod val="40000"/>
                        <a:lumOff val="60000"/>
                      </a:schemeClr>
                    </a:solidFill>
                  </a:tcPr>
                </a:tc>
                <a:tc>
                  <a:txBody>
                    <a:bodyPr/>
                    <a:lstStyle/>
                    <a:p>
                      <a:r>
                        <a:rPr lang="en-US" sz="1600" dirty="0" err="1" smtClean="0"/>
                        <a:t>Dự</a:t>
                      </a:r>
                      <a:r>
                        <a:rPr lang="en-US" sz="1600" baseline="0" dirty="0" smtClean="0"/>
                        <a:t> </a:t>
                      </a:r>
                      <a:r>
                        <a:rPr lang="en-US" sz="1600" baseline="0" dirty="0" err="1" smtClean="0"/>
                        <a:t>đoán</a:t>
                      </a:r>
                      <a:endParaRPr lang="en-US" sz="1600" dirty="0"/>
                    </a:p>
                  </a:txBody>
                  <a:tcPr>
                    <a:solidFill>
                      <a:schemeClr val="accent1">
                        <a:lumMod val="40000"/>
                        <a:lumOff val="60000"/>
                      </a:schemeClr>
                    </a:solidFill>
                  </a:tcPr>
                </a:tc>
                <a:tc>
                  <a:txBody>
                    <a:bodyPr/>
                    <a:lstStyle/>
                    <a:p>
                      <a:r>
                        <a:rPr lang="en-US" sz="1600" smtClean="0"/>
                        <a:t>Đơn</a:t>
                      </a:r>
                      <a:r>
                        <a:rPr lang="en-US" sz="1600" baseline="0" smtClean="0"/>
                        <a:t> biến &amp; Đa biến</a:t>
                      </a:r>
                      <a:endParaRPr lang="en-US" sz="1600" dirty="0"/>
                    </a:p>
                  </a:txBody>
                  <a:tcPr>
                    <a:solidFill>
                      <a:schemeClr val="accent1">
                        <a:lumMod val="40000"/>
                        <a:lumOff val="60000"/>
                      </a:schemeClr>
                    </a:solidFill>
                  </a:tcPr>
                </a:tc>
                <a:extLst>
                  <a:ext uri="{0D108BD9-81ED-4DB2-BD59-A6C34878D82A}">
                    <a16:rowId xmlns:a16="http://schemas.microsoft.com/office/drawing/2014/main" val="1568940509"/>
                  </a:ext>
                </a:extLst>
              </a:tr>
              <a:tr h="370840">
                <a:tc>
                  <a:txBody>
                    <a:bodyPr/>
                    <a:lstStyle/>
                    <a:p>
                      <a:r>
                        <a:rPr lang="en-US" sz="1600" smtClean="0"/>
                        <a:t>PatchTST</a:t>
                      </a:r>
                      <a:endParaRPr lang="en-US" sz="1600" baseline="0" dirty="0" smtClean="0"/>
                    </a:p>
                  </a:txBody>
                  <a:tcPr/>
                </a:tc>
                <a:tc>
                  <a:txBody>
                    <a:bodyPr/>
                    <a:lstStyle/>
                    <a:p>
                      <a:r>
                        <a:rPr lang="en-US" sz="1600" dirty="0" err="1" smtClean="0"/>
                        <a:t>Phát</a:t>
                      </a:r>
                      <a:r>
                        <a:rPr lang="en-US" sz="1600" baseline="0" dirty="0" smtClean="0"/>
                        <a:t> </a:t>
                      </a:r>
                      <a:r>
                        <a:rPr lang="en-US" sz="1600" baseline="0" dirty="0" err="1" smtClean="0"/>
                        <a:t>hiện</a:t>
                      </a:r>
                      <a:endParaRPr lang="en-US" sz="1600" dirty="0"/>
                    </a:p>
                  </a:txBody>
                  <a:tcPr/>
                </a:tc>
                <a:tc>
                  <a:txBody>
                    <a:bodyPr/>
                    <a:lstStyle/>
                    <a:p>
                      <a:r>
                        <a:rPr lang="en-US" sz="1600" smtClean="0"/>
                        <a:t>Đơn</a:t>
                      </a:r>
                      <a:r>
                        <a:rPr lang="en-US" sz="1600" baseline="0" smtClean="0"/>
                        <a:t> biến &amp; Đa biến</a:t>
                      </a:r>
                      <a:endParaRPr lang="en-US" sz="1600" dirty="0"/>
                    </a:p>
                  </a:txBody>
                  <a:tcPr/>
                </a:tc>
                <a:extLst>
                  <a:ext uri="{0D108BD9-81ED-4DB2-BD59-A6C34878D82A}">
                    <a16:rowId xmlns:a16="http://schemas.microsoft.com/office/drawing/2014/main" val="224930868"/>
                  </a:ext>
                </a:extLst>
              </a:tr>
              <a:tr h="370840">
                <a:tc>
                  <a:txBody>
                    <a:bodyPr/>
                    <a:lstStyle/>
                    <a:p>
                      <a:r>
                        <a:rPr lang="en-US" sz="1600" smtClean="0"/>
                        <a:t>N-HITS</a:t>
                      </a:r>
                      <a:endParaRPr lang="en-US" sz="1600" dirty="0"/>
                    </a:p>
                  </a:txBody>
                  <a:tcPr>
                    <a:solidFill>
                      <a:schemeClr val="accent1">
                        <a:lumMod val="40000"/>
                        <a:lumOff val="60000"/>
                      </a:schemeClr>
                    </a:solidFill>
                  </a:tcPr>
                </a:tc>
                <a:tc>
                  <a:txBody>
                    <a:bodyPr/>
                    <a:lstStyle/>
                    <a:p>
                      <a:r>
                        <a:rPr lang="en-US" sz="1600" dirty="0" err="1" smtClean="0"/>
                        <a:t>Phát</a:t>
                      </a:r>
                      <a:r>
                        <a:rPr lang="en-US" sz="1600" baseline="0" dirty="0" smtClean="0"/>
                        <a:t> </a:t>
                      </a:r>
                      <a:r>
                        <a:rPr lang="en-US" sz="1600" baseline="0" dirty="0" err="1" smtClean="0"/>
                        <a:t>hiện</a:t>
                      </a:r>
                      <a:endParaRPr lang="en-US" sz="1600" dirty="0"/>
                    </a:p>
                  </a:txBody>
                  <a:tcPr>
                    <a:solidFill>
                      <a:schemeClr val="accent1">
                        <a:lumMod val="40000"/>
                        <a:lumOff val="60000"/>
                      </a:schemeClr>
                    </a:solidFill>
                  </a:tcPr>
                </a:tc>
                <a:tc>
                  <a:txBody>
                    <a:bodyPr/>
                    <a:lstStyle/>
                    <a:p>
                      <a:r>
                        <a:rPr lang="en-US" sz="1600" smtClean="0"/>
                        <a:t>Thiết</a:t>
                      </a:r>
                      <a:r>
                        <a:rPr lang="en-US" sz="1600" baseline="0" smtClean="0"/>
                        <a:t> kế cho đơn biến</a:t>
                      </a:r>
                      <a:endParaRPr lang="en-US" sz="1600" dirty="0"/>
                    </a:p>
                  </a:txBody>
                  <a:tcPr>
                    <a:solidFill>
                      <a:schemeClr val="accent1">
                        <a:lumMod val="40000"/>
                        <a:lumOff val="60000"/>
                      </a:schemeClr>
                    </a:solidFill>
                  </a:tcPr>
                </a:tc>
                <a:extLst>
                  <a:ext uri="{0D108BD9-81ED-4DB2-BD59-A6C34878D82A}">
                    <a16:rowId xmlns:a16="http://schemas.microsoft.com/office/drawing/2014/main" val="406151772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LSTM</a:t>
                      </a:r>
                      <a:endParaRPr lang="en-US" sz="1600" dirty="0" smtClean="0"/>
                    </a:p>
                  </a:txBody>
                  <a:tcPr/>
                </a:tc>
                <a:tc>
                  <a:txBody>
                    <a:bodyPr/>
                    <a:lstStyle/>
                    <a:p>
                      <a:r>
                        <a:rPr lang="en-US" sz="1600" dirty="0" err="1" smtClean="0"/>
                        <a:t>Phát</a:t>
                      </a:r>
                      <a:r>
                        <a:rPr lang="en-US" sz="1600" baseline="0" dirty="0" smtClean="0"/>
                        <a:t> </a:t>
                      </a:r>
                      <a:r>
                        <a:rPr lang="en-US" sz="1600" baseline="0" dirty="0" err="1" smtClean="0"/>
                        <a:t>hiện</a:t>
                      </a:r>
                      <a:endParaRPr lang="en-US" sz="1600" dirty="0"/>
                    </a:p>
                  </a:txBody>
                  <a:tcPr/>
                </a:tc>
                <a:tc>
                  <a:txBody>
                    <a:bodyPr/>
                    <a:lstStyle/>
                    <a:p>
                      <a:r>
                        <a:rPr lang="en-US" sz="1600" smtClean="0"/>
                        <a:t>Đơn</a:t>
                      </a:r>
                      <a:r>
                        <a:rPr lang="en-US" sz="1600" baseline="0" smtClean="0"/>
                        <a:t> biến &amp; Đa biến</a:t>
                      </a:r>
                      <a:endParaRPr lang="en-US" sz="1600" dirty="0"/>
                    </a:p>
                  </a:txBody>
                  <a:tcPr/>
                </a:tc>
                <a:extLst>
                  <a:ext uri="{0D108BD9-81ED-4DB2-BD59-A6C34878D82A}">
                    <a16:rowId xmlns:a16="http://schemas.microsoft.com/office/drawing/2014/main" val="3950557624"/>
                  </a:ext>
                </a:extLst>
              </a:tr>
            </a:tbl>
          </a:graphicData>
        </a:graphic>
      </p:graphicFrame>
    </p:spTree>
    <p:extLst>
      <p:ext uri="{BB962C8B-B14F-4D97-AF65-F5344CB8AC3E}">
        <p14:creationId xmlns:p14="http://schemas.microsoft.com/office/powerpoint/2010/main" val="2949088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smtClean="0"/>
              <a:t>TimesNet</a:t>
            </a:r>
            <a:endParaRPr lang="en-US" dirty="0"/>
          </a:p>
        </p:txBody>
      </p:sp>
      <p:sp>
        <p:nvSpPr>
          <p:cNvPr id="4" name="Text Placeholder 3"/>
          <p:cNvSpPr>
            <a:spLocks noGrp="1"/>
          </p:cNvSpPr>
          <p:nvPr>
            <p:ph type="body" sz="quarter" idx="14"/>
          </p:nvPr>
        </p:nvSpPr>
        <p:spPr/>
        <p:txBody>
          <a:bodyPr/>
          <a:lstStyle/>
          <a:p>
            <a:r>
              <a:rPr lang="en-US" dirty="0"/>
              <a:t>4</a:t>
            </a:r>
          </a:p>
        </p:txBody>
      </p:sp>
      <p:sp>
        <p:nvSpPr>
          <p:cNvPr id="6" name="Google Shape;346;p12"/>
          <p:cNvSpPr/>
          <p:nvPr/>
        </p:nvSpPr>
        <p:spPr>
          <a:xfrm>
            <a:off x="987476" y="880342"/>
            <a:ext cx="5732434" cy="2845673"/>
          </a:xfrm>
          <a:prstGeom prst="rect">
            <a:avLst/>
          </a:prstGeom>
          <a:solidFill>
            <a:srgbClr val="F2F2F2"/>
          </a:solidFill>
          <a:ln>
            <a:noFill/>
          </a:ln>
        </p:spPr>
        <p:txBody>
          <a:bodyPr spcFirstLastPara="1" wrap="square" lIns="91425" tIns="45700" rIns="91425" bIns="45700" anchor="ctr" anchorCtr="0">
            <a:noAutofit/>
          </a:bodyPr>
          <a:lstStyle/>
          <a:p>
            <a:r>
              <a:rPr lang="vi-VN" sz="1300" smtClean="0">
                <a:latin typeface="Calibri" panose="020F0502020204030204" pitchFamily="34" charset="0"/>
                <a:cs typeface="Calibri" panose="020F0502020204030204" pitchFamily="34" charset="0"/>
              </a:rPr>
              <a:t>TimesNe</a:t>
            </a:r>
            <a:r>
              <a:rPr lang="en-US" sz="1300" smtClean="0">
                <a:latin typeface="Calibri" panose="020F0502020204030204" pitchFamily="34" charset="0"/>
                <a:cs typeface="Calibri" panose="020F0502020204030204" pitchFamily="34" charset="0"/>
              </a:rPr>
              <a:t>t</a:t>
            </a:r>
            <a:r>
              <a:rPr lang="vi-VN" sz="1300" smtClean="0">
                <a:latin typeface="Calibri" panose="020F0502020204030204" pitchFamily="34" charset="0"/>
                <a:cs typeface="Calibri" panose="020F0502020204030204" pitchFamily="34" charset="0"/>
              </a:rPr>
              <a:t> </a:t>
            </a:r>
            <a:r>
              <a:rPr lang="vi-VN" sz="1300">
                <a:latin typeface="Calibri" panose="020F0502020204030204" pitchFamily="34" charset="0"/>
                <a:cs typeface="Calibri" panose="020F0502020204030204" pitchFamily="34" charset="0"/>
              </a:rPr>
              <a:t>đưa ra một góc nhìn hoàn toàn mới bằng cách biến đổi chuỗi thời gian 1 chiều thành các biểu diễn 2 chiều. Mô hình dựa trên giả định rằng chuỗi thời gian thường có nhiều chu kỳ chồng lấp nhau (như chu kỳ ngày, tuần, năm). Bằng cách áp dụng Biến đổi Fourier Nhanh (FFT), TimesNet xác định các chu kỳ quan trọng nhất và chuyển chuỗi thời gian 1D thành ma trận 2D tương ứng với các chu kỳ này.Tiếp theo, mạng CNN 2D (lấy cảm hứng từ kiến trúc Inception) được sử dụng để trích xuất đặc trưng từ biểu diễn 2D. Phương pháp này giúp TimesNet nắm bắt hiệu quả các biến động nội kỳ và liên kỳ, cung cấp một cơ chế mạnh để mô hình hóa các mẫu thời gian phức tạp.</a:t>
            </a:r>
            <a:r>
              <a:rPr lang="vi-VN" sz="1300" smtClean="0">
                <a:latin typeface="Calibri" panose="020F0502020204030204" pitchFamily="34" charset="0"/>
                <a:cs typeface="Calibri" panose="020F0502020204030204" pitchFamily="34" charset="0"/>
              </a:rPr>
              <a:t>.</a:t>
            </a:r>
            <a:endParaRPr lang="vi-VN" sz="1300" dirty="0">
              <a:latin typeface="Calibri" panose="020F0502020204030204" pitchFamily="34" charset="0"/>
              <a:cs typeface="Calibri" panose="020F0502020204030204" pitchFamily="34" charset="0"/>
            </a:endParaRPr>
          </a:p>
        </p:txBody>
      </p:sp>
      <p:sp>
        <p:nvSpPr>
          <p:cNvPr id="24" name="Rectangle 23"/>
          <p:cNvSpPr/>
          <p:nvPr/>
        </p:nvSpPr>
        <p:spPr>
          <a:xfrm>
            <a:off x="7273332" y="1406768"/>
            <a:ext cx="4340887" cy="19192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27054"/>
            <a:ext cx="12192000" cy="2032000"/>
          </a:xfrm>
          <a:prstGeom prst="rect">
            <a:avLst/>
          </a:prstGeom>
        </p:spPr>
      </p:pic>
      <p:pic>
        <p:nvPicPr>
          <p:cNvPr id="16" name="Picture 15"/>
          <p:cNvPicPr>
            <a:picLocks noChangeAspect="1"/>
          </p:cNvPicPr>
          <p:nvPr/>
        </p:nvPicPr>
        <p:blipFill>
          <a:blip r:embed="rId4"/>
          <a:stretch>
            <a:fillRect/>
          </a:stretch>
        </p:blipFill>
        <p:spPr>
          <a:xfrm>
            <a:off x="7872023" y="1617283"/>
            <a:ext cx="2610214" cy="457264"/>
          </a:xfrm>
          <a:prstGeom prst="rect">
            <a:avLst/>
          </a:prstGeom>
        </p:spPr>
      </p:pic>
      <p:pic>
        <p:nvPicPr>
          <p:cNvPr id="17" name="Picture 16"/>
          <p:cNvPicPr>
            <a:picLocks noChangeAspect="1"/>
          </p:cNvPicPr>
          <p:nvPr/>
        </p:nvPicPr>
        <p:blipFill>
          <a:blip r:embed="rId5"/>
          <a:stretch>
            <a:fillRect/>
          </a:stretch>
        </p:blipFill>
        <p:spPr>
          <a:xfrm>
            <a:off x="7498080" y="2049172"/>
            <a:ext cx="3944684" cy="526426"/>
          </a:xfrm>
          <a:prstGeom prst="rect">
            <a:avLst/>
          </a:prstGeom>
        </p:spPr>
      </p:pic>
      <p:pic>
        <p:nvPicPr>
          <p:cNvPr id="18" name="Picture 17"/>
          <p:cNvPicPr>
            <a:picLocks noChangeAspect="1"/>
          </p:cNvPicPr>
          <p:nvPr/>
        </p:nvPicPr>
        <p:blipFill>
          <a:blip r:embed="rId6"/>
          <a:stretch>
            <a:fillRect/>
          </a:stretch>
        </p:blipFill>
        <p:spPr>
          <a:xfrm>
            <a:off x="7762378" y="2569276"/>
            <a:ext cx="3362794" cy="438211"/>
          </a:xfrm>
          <a:prstGeom prst="rect">
            <a:avLst/>
          </a:prstGeom>
        </p:spPr>
      </p:pic>
    </p:spTree>
    <p:extLst>
      <p:ext uri="{BB962C8B-B14F-4D97-AF65-F5344CB8AC3E}">
        <p14:creationId xmlns:p14="http://schemas.microsoft.com/office/powerpoint/2010/main" val="1947766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smtClean="0"/>
              <a:t>N-HITS</a:t>
            </a:r>
            <a:endParaRPr lang="en-US" dirty="0"/>
          </a:p>
        </p:txBody>
      </p:sp>
      <p:sp>
        <p:nvSpPr>
          <p:cNvPr id="4" name="Text Placeholder 3"/>
          <p:cNvSpPr>
            <a:spLocks noGrp="1"/>
          </p:cNvSpPr>
          <p:nvPr>
            <p:ph type="body" sz="quarter" idx="14"/>
          </p:nvPr>
        </p:nvSpPr>
        <p:spPr/>
        <p:txBody>
          <a:bodyPr/>
          <a:lstStyle/>
          <a:p>
            <a:r>
              <a:rPr lang="en-US" dirty="0"/>
              <a:t>4</a:t>
            </a:r>
          </a:p>
        </p:txBody>
      </p:sp>
      <p:sp>
        <p:nvSpPr>
          <p:cNvPr id="7" name="Google Shape;346;p12"/>
          <p:cNvSpPr/>
          <p:nvPr/>
        </p:nvSpPr>
        <p:spPr>
          <a:xfrm>
            <a:off x="541083" y="1521160"/>
            <a:ext cx="4772967" cy="2009671"/>
          </a:xfrm>
          <a:prstGeom prst="rect">
            <a:avLst/>
          </a:prstGeom>
          <a:solidFill>
            <a:srgbClr val="F2F2F2"/>
          </a:solidFill>
          <a:ln>
            <a:noFill/>
          </a:ln>
        </p:spPr>
        <p:txBody>
          <a:bodyPr spcFirstLastPara="1" wrap="square" lIns="91425" tIns="45700" rIns="91425" bIns="45700" anchor="ctr" anchorCtr="0">
            <a:noAutofit/>
          </a:bodyPr>
          <a:lstStyle/>
          <a:p>
            <a:r>
              <a:rPr lang="en-US" sz="1300" smtClean="0">
                <a:latin typeface="Calibri" panose="020F0502020204030204" pitchFamily="34" charset="0"/>
                <a:cs typeface="Calibri" panose="020F0502020204030204" pitchFamily="34" charset="0"/>
              </a:rPr>
              <a:t>N-HITS</a:t>
            </a:r>
            <a:r>
              <a:rPr lang="vi-VN" sz="1300" smtClean="0">
                <a:latin typeface="Calibri" panose="020F0502020204030204" pitchFamily="34" charset="0"/>
                <a:cs typeface="Calibri" panose="020F0502020204030204" pitchFamily="34" charset="0"/>
              </a:rPr>
              <a:t> </a:t>
            </a:r>
            <a:r>
              <a:rPr lang="vi-VN" sz="1300">
                <a:latin typeface="Calibri" panose="020F0502020204030204" pitchFamily="34" charset="0"/>
                <a:cs typeface="Calibri" panose="020F0502020204030204" pitchFamily="34" charset="0"/>
              </a:rPr>
              <a:t>là một cải tiến của kiến trúc N-BEATS, tập trung vào việc phân rã phân cấp chuỗi thời gian. Thay vì dự báo ở một tần số duy nhất, N-HITS sử dụng các khối nội suy phân cấp để nắm bắt thành phần xu hướng và chu kỳ ở nhiều độ phân giải khác nhau. Phương pháp này giúp mô hình hiểu tín hiệu hiệu quả hơn, cải thiện độ chính xác, đặc biệt đối với chuỗi thời gian có mẫu phức tạp và đa tần số. Khả năng xử lý tín hiệu ở nhiều tần số giúp N-HITS nhận diện các thay đổi đột ngột hoặc hành vi bất thường cục bộ tốt hơn.</a:t>
            </a:r>
            <a:endParaRPr lang="vi-VN" sz="1300" dirty="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13200"/>
            <a:ext cx="12192000" cy="2032000"/>
          </a:xfrm>
          <a:prstGeom prst="rect">
            <a:avLst/>
          </a:prstGeom>
        </p:spPr>
      </p:pic>
      <p:pic>
        <p:nvPicPr>
          <p:cNvPr id="9" name="Picture 8"/>
          <p:cNvPicPr>
            <a:picLocks noChangeAspect="1"/>
          </p:cNvPicPr>
          <p:nvPr/>
        </p:nvPicPr>
        <p:blipFill>
          <a:blip r:embed="rId4"/>
          <a:stretch>
            <a:fillRect/>
          </a:stretch>
        </p:blipFill>
        <p:spPr>
          <a:xfrm>
            <a:off x="6577777" y="2225915"/>
            <a:ext cx="3886742" cy="600159"/>
          </a:xfrm>
          <a:prstGeom prst="rect">
            <a:avLst/>
          </a:prstGeom>
        </p:spPr>
      </p:pic>
      <p:sp>
        <p:nvSpPr>
          <p:cNvPr id="10" name="TextBox 9"/>
          <p:cNvSpPr txBox="1"/>
          <p:nvPr/>
        </p:nvSpPr>
        <p:spPr>
          <a:xfrm>
            <a:off x="6388933" y="1918138"/>
            <a:ext cx="2759089" cy="307777"/>
          </a:xfrm>
          <a:prstGeom prst="rect">
            <a:avLst/>
          </a:prstGeom>
          <a:noFill/>
        </p:spPr>
        <p:txBody>
          <a:bodyPr wrap="none" rtlCol="0">
            <a:spAutoFit/>
          </a:bodyPr>
          <a:lstStyle/>
          <a:p>
            <a:r>
              <a:rPr lang="en-US" sz="1400" smtClean="0"/>
              <a:t>Chủ yếu dựa vào nội suy tuyến tính</a:t>
            </a:r>
            <a:endParaRPr lang="en-US" sz="1400"/>
          </a:p>
        </p:txBody>
      </p:sp>
    </p:spTree>
    <p:extLst>
      <p:ext uri="{BB962C8B-B14F-4D97-AF65-F5344CB8AC3E}">
        <p14:creationId xmlns:p14="http://schemas.microsoft.com/office/powerpoint/2010/main" val="469178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smtClean="0"/>
              <a:t>PatchTST</a:t>
            </a:r>
            <a:endParaRPr lang="en-US" dirty="0"/>
          </a:p>
        </p:txBody>
      </p:sp>
      <p:sp>
        <p:nvSpPr>
          <p:cNvPr id="4" name="Text Placeholder 3"/>
          <p:cNvSpPr>
            <a:spLocks noGrp="1"/>
          </p:cNvSpPr>
          <p:nvPr>
            <p:ph type="body" sz="quarter" idx="14"/>
          </p:nvPr>
        </p:nvSpPr>
        <p:spPr/>
        <p:txBody>
          <a:bodyPr/>
          <a:lstStyle/>
          <a:p>
            <a:r>
              <a:rPr lang="en-US" dirty="0"/>
              <a:t>4</a:t>
            </a:r>
          </a:p>
        </p:txBody>
      </p:sp>
      <p:sp>
        <p:nvSpPr>
          <p:cNvPr id="7" name="Google Shape;346;p12"/>
          <p:cNvSpPr/>
          <p:nvPr/>
        </p:nvSpPr>
        <p:spPr>
          <a:xfrm>
            <a:off x="541083" y="1521160"/>
            <a:ext cx="4772967" cy="2009671"/>
          </a:xfrm>
          <a:prstGeom prst="rect">
            <a:avLst/>
          </a:prstGeom>
          <a:solidFill>
            <a:srgbClr val="F2F2F2"/>
          </a:solidFill>
          <a:ln>
            <a:noFill/>
          </a:ln>
        </p:spPr>
        <p:txBody>
          <a:bodyPr spcFirstLastPara="1" wrap="square" lIns="91425" tIns="45700" rIns="91425" bIns="45700" anchor="ctr" anchorCtr="0">
            <a:noAutofit/>
          </a:bodyPr>
          <a:lstStyle/>
          <a:p>
            <a:r>
              <a:rPr lang="en-US" sz="1300" smtClean="0">
                <a:latin typeface="Calibri" panose="020F0502020204030204" pitchFamily="34" charset="0"/>
                <a:cs typeface="Calibri" panose="020F0502020204030204" pitchFamily="34" charset="0"/>
              </a:rPr>
              <a:t>N-HITS</a:t>
            </a:r>
            <a:r>
              <a:rPr lang="vi-VN" sz="1300" smtClean="0">
                <a:latin typeface="Calibri" panose="020F0502020204030204" pitchFamily="34" charset="0"/>
                <a:cs typeface="Calibri" panose="020F0502020204030204" pitchFamily="34" charset="0"/>
              </a:rPr>
              <a:t> </a:t>
            </a:r>
            <a:r>
              <a:rPr lang="vi-VN" sz="1300">
                <a:latin typeface="Calibri" panose="020F0502020204030204" pitchFamily="34" charset="0"/>
                <a:cs typeface="Calibri" panose="020F0502020204030204" pitchFamily="34" charset="0"/>
              </a:rPr>
              <a:t>là một cải tiến của kiến trúc N-BEATS, tập trung vào việc phân rã phân cấp chuỗi thời gian. Thay vì dự báo ở một tần số duy nhất, N-HITS sử dụng các khối nội suy phân cấp để nắm bắt thành phần xu hướng và chu kỳ ở nhiều độ phân giải khác nhau. Phương pháp này giúp mô hình hiểu tín hiệu hiệu quả hơn, cải thiện độ chính xác, đặc biệt đối với chuỗi thời gian có mẫu phức tạp và đa tần số. Khả năng xử lý tín hiệu ở nhiều tần số giúp N-HITS nhận diện các thay đổi đột ngột hoặc hành vi bất thường cục bộ tốt hơn.</a:t>
            </a:r>
            <a:endParaRPr lang="vi-VN" sz="1300" dirty="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13200"/>
            <a:ext cx="12192000" cy="2032000"/>
          </a:xfrm>
          <a:prstGeom prst="rect">
            <a:avLst/>
          </a:prstGeom>
        </p:spPr>
      </p:pic>
      <p:pic>
        <p:nvPicPr>
          <p:cNvPr id="9" name="Picture 8"/>
          <p:cNvPicPr>
            <a:picLocks noChangeAspect="1"/>
          </p:cNvPicPr>
          <p:nvPr/>
        </p:nvPicPr>
        <p:blipFill>
          <a:blip r:embed="rId4"/>
          <a:stretch>
            <a:fillRect/>
          </a:stretch>
        </p:blipFill>
        <p:spPr>
          <a:xfrm>
            <a:off x="6577777" y="2225915"/>
            <a:ext cx="3886742" cy="600159"/>
          </a:xfrm>
          <a:prstGeom prst="rect">
            <a:avLst/>
          </a:prstGeom>
        </p:spPr>
      </p:pic>
      <p:sp>
        <p:nvSpPr>
          <p:cNvPr id="10" name="TextBox 9"/>
          <p:cNvSpPr txBox="1"/>
          <p:nvPr/>
        </p:nvSpPr>
        <p:spPr>
          <a:xfrm>
            <a:off x="6388933" y="1918138"/>
            <a:ext cx="2759089" cy="307777"/>
          </a:xfrm>
          <a:prstGeom prst="rect">
            <a:avLst/>
          </a:prstGeom>
          <a:noFill/>
        </p:spPr>
        <p:txBody>
          <a:bodyPr wrap="none" rtlCol="0">
            <a:spAutoFit/>
          </a:bodyPr>
          <a:lstStyle/>
          <a:p>
            <a:r>
              <a:rPr lang="en-US" sz="1400" smtClean="0"/>
              <a:t>Chủ yếu dựa vào nội suy tuyến tính</a:t>
            </a:r>
            <a:endParaRPr lang="en-US" sz="1400"/>
          </a:p>
        </p:txBody>
      </p:sp>
    </p:spTree>
    <p:extLst>
      <p:ext uri="{BB962C8B-B14F-4D97-AF65-F5344CB8AC3E}">
        <p14:creationId xmlns:p14="http://schemas.microsoft.com/office/powerpoint/2010/main" val="2263278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Phát hiện bất thường</a:t>
            </a:r>
            <a:endParaRPr lang="en-US"/>
          </a:p>
        </p:txBody>
      </p:sp>
      <p:sp>
        <p:nvSpPr>
          <p:cNvPr id="3" name="Text Placeholder 2"/>
          <p:cNvSpPr>
            <a:spLocks noGrp="1"/>
          </p:cNvSpPr>
          <p:nvPr>
            <p:ph type="body" sz="quarter" idx="13"/>
          </p:nvPr>
        </p:nvSpPr>
        <p:spPr/>
        <p:txBody>
          <a:bodyPr/>
          <a:lstStyle/>
          <a:p>
            <a:r>
              <a:rPr lang="en-US" smtClean="0"/>
              <a:t>Phương pháp thử nghiệm </a:t>
            </a:r>
            <a:endParaRPr lang="en-US"/>
          </a:p>
        </p:txBody>
      </p:sp>
      <p:sp>
        <p:nvSpPr>
          <p:cNvPr id="4" name="Text Placeholder 3"/>
          <p:cNvSpPr>
            <a:spLocks noGrp="1"/>
          </p:cNvSpPr>
          <p:nvPr>
            <p:ph type="body" sz="quarter" idx="14"/>
          </p:nvPr>
        </p:nvSpPr>
        <p:spPr/>
        <p:txBody>
          <a:bodyPr/>
          <a:lstStyle/>
          <a:p>
            <a:endParaRPr lang="en-US"/>
          </a:p>
        </p:txBody>
      </p:sp>
      <p:sp>
        <p:nvSpPr>
          <p:cNvPr id="5" name="AutoShape 2" descr="data:image/png;base64,iVBORw0KGgoAAAANSUhEUgAACEQAAATkCAYAAABvg0cKAAAY1XRFWHRteGZpbGUAJTNDbXhHcmFwaE1vZGVsJTNFJTNDcm9vdCUzRSUzQ214Q2VsbCUyMGlkJTNEJTIyMCUyMiUyRiUzRSUzQ214Q2VsbCUyMGlkJTNEJTIyMSUyMiUyMHBhcmVudCUzRCUyMjAlMjIlMkYlM0UlM0NteENlbGwlMjBpZCUzRCUyMjIlMjIlMjB2YWx1ZSUzRCUyMiUyMiUyMHN0eWxlJTNEJTIyZ3JvdXAlM0IlMjIlMjB2ZXJ0ZXglM0QlMjIxJTIyJTIwY29ubmVjdGFibGUlM0QlMjIwJTIyJTIwcGFyZW50JTNEJTIyMSUyMiUzRSUzQ214R2VvbWV0cnklMjB4JTNEJTIyODY0JTIyJTIweSUzRCUyMjcyMyUyMiUyMHdpZHRoJTNEJTIyMjQyJTIyJTIwaGVpZ2h0JTNEJTIyMTM2JTIyJTIwYXMlM0QlMjJnZW9tZXRyeSUyMiUyRiUzRSUzQyUyRm14Q2VsbCUzRSUzQ214Q2VsbCUyMGlkJTNEJTIyMyUyMiUyMHZhbHVlJTNEJTIyQ2h1JUUxJUJBJUE5biUyMGIlRTElQkIlOEIlMjB2JUMzJUEwJTIwbCVFMSVCQiU4RGMlMjBkYXRhJTIwdGhlbyUyMGNodSVFMSVCQSVBOW4lMjBmb3JtYXQlMjBjJUUxJUJCJUE3YSUyMHRoJUM2JUIwJTIwdmklRTElQkIlODduJTIwTmV1cmFsZm9yZWNhc3QlMjIlMjBzdHlsZSUzRCUyMnJvdW5kZWQlM0QxJTNCd2hpdGVTcGFjZSUzRHdyYXAlM0JodG1sJTNEMSUzQmZpbGxDb2xvciUzRCUyM2RhZThmYyUzQnN0cm9rZUNvbG9yJTNEJTIzNmM4ZWJmJTNCJTIyJTIwdmVydGV4JTNEJTIyMSUyMiUyMHBhcmVudCUzRCUyMjIlMjIlM0UlM0NteEdlb21ldHJ5JTIwd2lkdGglM0QlMjIyNDIlMjIlMjBoZWlnaHQlM0QlMjIxMzYlMjIlMjBhcyUzRCUyMmdlb21ldHJ5JTIyJTJGJTNFJTNDJTJGbXhDZWxsJTNFJTNDbXhDZWxsJTIwaWQlM0QlMjI0JTIyJTIwdmFsdWUlM0QlMjJCJUM2JUIwJUUxJUJCJTlCYyUyMDElM0ElMjIlMjBzdHlsZSUzRCUyMnRleHQlM0JodG1sJTNEMSUzQmFsaWduJTNEY2VudGVyJTNCdmVydGljYWxBbGlnbiUzRG1pZGRsZSUzQndoaXRlU3BhY2UlM0R3cmFwJTNCcm91bmRlZCUzRDAlM0IlMjIlMjB2ZXJ0ZXglM0QlMjIxJTIyJTIwcGFyZW50JTNEJTIyMiUyMiUzRSUzQ214R2VvbWV0cnklMjB4JTNEJTIyNCUyMiUyMHklM0QlMjI4JTIyJTIwd2lkdGglM0QlMjI2MCUyMiUyMGhlaWdodCUzRCUyMjMwJTIyJTIwYXMlM0QlMjJnZW9tZXRyeSUyMiUyRiUzRSUzQyUyRm14Q2VsbCUzRSUzQ214Q2VsbCUyMGlkJTNEJTIyNSUyMiUyMHZhbHVlJTNEJTIyJTIyJTIwc3R5bGUlM0QlMjJncm91cCUyMiUyMHZlcnRleCUzRCUyMjElMjIlMjBjb25uZWN0YWJsZSUzRCUyMjAlMjIlMjBwYXJlbnQlM0QlMjIxJTIyJTNFJTNDbXhHZW9tZXRyeSUyMHglM0QlMjIxMTMwJTIyJTIweSUzRCUyMjcyMyUyMiUyMHdpZHRoJTNEJTIyMjQyJTIyJTIwaGVpZ2h0JTNEJTIyMTM2JTIyJTIwYXMlM0QlMjJnZW9tZXRyeSUyMiUyRiUzRSUzQyUyRm14Q2VsbCUzRSUzQ214Q2VsbCUyMGlkJTNEJTIyNiUyMiUyMHZhbHVlJTNEJTIyJTI2bHQlM0JkaXYlMjZndCUzQkh1JUUxJUJBJUE1biUyMGx1eSVFMSVCQiU4N24lMjBtJUMzJUI0JTIwaCVDMyVBQ25oJTIwdiVFMSVCQiU5QmklMjBjJUMzJUExYyUyMGh5cGVycGFyYW1ldGVyJTI2bHQlM0IlMkZkaXYlMjZndCUzQiUyNmx0JTNCZGl2JTI2Z3QlM0JraCVDMyVBMWMlMjBuaGF1JTIwJUM0JTkxJUUxJUJCJTgzJTIwdCVDMyVBQ20lMjByYSUyMGIlRTElQkIlOTklMjB0JUUxJUJCJTkxaSUyMCVDNiVCMHUlMjBuaCVFMSVCQSVBNXQlMjZsdCUzQiUyRmRpdiUyNmd0JTNCJTIyJTIwc3R5bGUlM0QlMjJyb3VuZGVkJTNEMSUzQndoaXRlU3BhY2UlM0R3cmFwJTNCaHRtbCUzRDElM0JmaWxsQ29sb3IlM0QlMjNkNWU4ZDQlM0JzdHJva2VDb2xvciUzRCUyMzgyYjM2NiUzQiUyMiUyMHZlcnRleCUzRCUyMjElMjIlMjBwYXJlbnQlM0QlMjI1JTIyJTNFJTNDbXhHZW9tZXRyeSUyMHdpZHRoJTNEJTIyMjQyJTIyJTIwaGVpZ2h0JTNEJTIyMTM2JTIyJTIwYXMlM0QlMjJnZW9tZXRyeSUyMiUyRiUzRSUzQyUyRm14Q2VsbCUzRSUzQ214Q2VsbCUyMGlkJTNEJTIyNyUyMiUyMHZhbHVlJTNEJTIyQiVDNiVCMCVFMSVCQiU5QmMlMjAyJTNBJTIyJTIwc3R5bGUlM0QlMjJ0ZXh0JTNCaHRtbCUzRDElM0JhbGlnbiUzRGNlbnRlciUzQnZlcnRpY2FsQWxpZ24lM0RtaWRkbGUlM0J3aGl0ZVNwYWNlJTNEd3JhcCUzQnJvdW5kZWQlM0QwJTNCJTIyJTIwdmVydGV4JTNEJTIyMSUyMiUyMHBhcmVudCUzRCUyMjUlMjIlM0UlM0NteEdlb21ldHJ5JTIweCUzRCUyMjQlMjIlMjB5JTNEJTIyOCUyMiUyMHdpZHRoJTNEJTIyNjAlMjIlMjBoZWlnaHQlM0QlMjIzMCUyMiUyMGFzJTNEJTIyZ2VvbWV0cnklMjIlMkYlM0UlM0MlMkZteENlbGwlM0UlM0NteENlbGwlMjBpZCUzRCUyMjglMjIlMjB2YWx1ZSUzRCUyMiUyMiUyMHN0eWxlJTNEJTIyZ3JvdXAlMjIlMjB2ZXJ0ZXglM0QlMjIxJTIyJTIwY29ubmVjdGFibGUlM0QlMjIwJTIyJTIwcGFyZW50JTNEJTIyMSUyMiUzRSUzQ214R2VvbWV0cnklMjB4JTNEJTIyMTEyOSUyMiUyMHklM0QlMjI4NzklMjIlMjB3aWR0aCUzRCUyMjI0MiUyMiUyMGhlaWdodCUzRCUyMjEzNiUyMiUyMGFzJTNEJTIyZ2VvbWV0cnklMjIlMkYlM0UlM0MlMkZteENlbGwlM0UlM0NteENlbGwlMjBpZCUzRCUyMjklMjIlMjB2YWx1ZSUzRCUyMiUyNmx0JTNCZGl2JTI2Z3QlM0JUaHUlMjAlQzQlOTElQzYlQjAlRTElQkIlQTNjJTIwY2hlY2twb2ludCUyMGMlRTElQkIlQTdhJTIwbSVDMyVCNCUyMGglQzMlQUNuaCUyMHQlRTElQkIlQUIlMjZhbXAlM0JuYnNwJTNCJTI2bHQlM0IlMkZkaXYlMjZndCUzQiUyNmx0JTNCZGl2JTI2Z3QlM0JiJUM2JUIwJUUxJUJCJTlCYyUyMDIuJTIwVGglRTElQkIlQjFjJTIwaGklRTElQkIlODduJTIwcm9sbGluZyUyMGZvcmVjYXN0JTIwJUM0JTkxJUUxJUJCJTgzJTI2YW1wJTNCbmJzcCUzQiUyNmx0JTNCJTJGZGl2JTI2Z3QlM0IlMjZsdCUzQmRpdiUyNmd0JTNCYyVDMyVCMyUyMGslRTElQkElQkZ0JTIwcXUlRTElQkElQTMlMjBpbmZlcmVuY2UlMjZsdCUzQiUyRmRpdiUyNmd0JTNCJTIyJTIwc3R5bGUlM0QlMjJyb3VuZGVkJTNEMSUzQndoaXRlU3BhY2UlM0R3cmFwJTNCaHRtbCUzRDElM0JmaWxsQ29sb3IlM0QlMjNmZmU2Y2MlM0JzdHJva2VDb2xvciUzRCUyM2Q3OWIwMCUzQiUyMiUyMHZlcnRleCUzRCUyMjElMjIlMjBwYXJlbnQlM0QlMjI4JTIyJTNFJTNDbXhHZW9tZXRyeSUyMHdpZHRoJTNEJTIyMjQyJTIyJTIwaGVpZ2h0JTNEJTIyMTM2JTIyJTIwYXMlM0QlMjJnZW9tZXRyeSUyMiUyRiUzRSUzQyUyRm14Q2VsbCUzRSUzQ214Q2VsbCUyMGlkJTNEJTIyMTAlMjIlMjB2YWx1ZSUzRCUyMkIlQzYlQjAlRTElQkIlOUJjJTIwMyUzQSUyMiUyMHN0eWxlJTNEJTIydGV4dCUzQmh0bWwlM0QxJTNCYWxpZ24lM0RjZW50ZXIlM0J2ZXJ0aWNhbEFsaWduJTNEbWlkZGxlJTNCd2hpdGVTcGFjZSUzRHdyYXAlM0Jyb3VuZGVkJTNEMCUzQiUyMiUyMHZlcnRleCUzRCUyMjElMjIlMjBwYXJlbnQlM0QlMjI4JTIyJTNFJTNDbXhHZW9tZXRyeSUyMHglM0QlMjI0JTIyJTIweSUzRCUyMjglMjIlMjB3aWR0aCUzRCUyMjYwJTIyJTIwaGVpZ2h0JTNEJTIyMzAlMjIlMjBhcyUzRCUyMmdlb21ldHJ5JTIyJTJGJTNFJTNDJTJGbXhDZWxsJTNFJTNDbXhDZWxsJTIwaWQlM0QlMjIxMSUyMiUyMHZhbHVlJTNEJTIyJTIyJTIwc3R5bGUlM0QlMjJncm91cCUyMiUyMHZlcnRleCUzRCUyMjElMjIlMjBjb25uZWN0YWJsZSUzRCUyMjAlMjIlMjBwYXJlbnQlM0QlMjIxJTIyJTNFJTNDbXhHZW9tZXRyeSUyMHglM0QlMjI4NjQlMjIlMjB5JTNEJTIyODc5JTIyJTIwd2lkdGglM0QlMjIyNDIlMjIlMjBoZWlnaHQlM0QlMjIxMzYlMjIlMjBhcyUzRCUyMmdlb21ldHJ5JTIyJTJGJTNFJTNDJTJGbXhDZWxsJTNFJTNDbXhDZWxsJTIwaWQlM0QlMjIxMiUyMiUyMHZhbHVlJTNEJTIyVCVDMyVBRG5oJTIwYyVDMyVBMWMlMjBtZXRyaWNzJTIwZCVFMSVCQiVCMWElMjB2JUMzJUEwbyUyMGZpbGUlMjBrJUUxJUJBJUJGdCUyMHF1JUUxJUJBJUEzJTIwdCVFMSVCQiVBQiUyMGIlQzYlQjAlRTElQkIlOUJjJTIwMy4lMjBUciVFMSVCQiVCMWMlMjBxdWFuJTIwaCVDMyVCM2ElMjBrJUUxJUJBJUJGdCUyMHF1JUUxJUJBJUEzJTIwdiVDMyVBMCUyMCVDNCU5MSVDMyVBMW5oJTIwZ2klQzMlQTElMjIlMjBzdHlsZSUzRCUyMnJvdW5kZWQlM0QxJTNCd2hpdGVTcGFjZSUzRHdyYXAlM0JodG1sJTNEMSUzQmZpbGxDb2xvciUzRCUyM2ZmZjJjYyUzQnN0cm9rZUNvbG9yJTNEJTIzZDZiNjU2JTNCJTIyJTIwdmVydGV4JTNEJTIyMSUyMiUyMHBhcmVudCUzRCUyMjExJTIyJTNFJTNDbXhHZW9tZXRyeSUyMHdpZHRoJTNEJTIyMjQyJTIyJTIwaGVpZ2h0JTNEJTIyMTM2JTIyJTIwYXMlM0QlMjJnZW9tZXRyeSUyMiUyRiUzRSUzQyUyRm14Q2VsbCUzRSUzQ214Q2VsbCUyMGlkJTNEJTIyMTMlMjIlMjB2YWx1ZSUzRCUyMkIlQzYlQjAlRTElQkIlOUJjJTIwNCUzQSUyMiUyMHN0eWxlJTNEJTIydGV4dCUzQmh0bWwlM0QxJTNCYWxpZ24lM0RjZW50ZXIlM0J2ZXJ0aWNhbEFsaWduJTNEbWlkZGxlJTNCd2hpdGVTcGFjZSUzRHdyYXAlM0Jyb3VuZGVkJTNEMCUzQiUyMiUyMHZlcnRleCUzRCUyMjElMjIlMjBwYXJlbnQlM0QlMjIxMSUyMiUzRSUzQ214R2VvbWV0cnklMjB4JTNEJTIyNCUyMiUyMHklM0QlMjI4JTIyJTIwd2lkdGglM0QlMjI2MCUyMiUyMGhlaWdodCUzRCUyMjMwJTIyJTIwYXMlM0QlMjJnZW9tZXRyeSUyMiUyRiUzRSUzQyUyRm14Q2VsbCUzRSUzQ214Q2VsbCUyMGlkJTNEJTIyMTQlMjIlMjBzdHlsZSUzRCUyMmVkZ2VTdHlsZSUzRG9ydGhvZ29uYWxFZGdlU3R5bGUlM0Jyb3VuZGVkJTNEMCUzQm9ydGhvZ29uYWxMb29wJTNEMSUzQmpldHR5U2l6ZSUzRGF1dG8lM0JodG1sJTNEMSUzQmV4aXRYJTNEMSUzQmV4aXRZJTNEMC41JTNCZXhpdER4JTNEMCUzQmV4aXREeSUzRDAlM0JlbnRyeVglM0QwJTNCZW50cnlZJTNEMC41JTNCZW50cnlEeCUzRDAlM0JlbnRyeUR5JTNEMCUzQiUyMiUyMGVkZ2UlM0QlMjIxJTIyJTIwc291cmNlJTNEJTIyMyUyMiUyMHRhcmdldCUzRCUyMjYlMjIlMjBwYXJlbnQlM0QlMjIxJTIyJTNFJTNDbXhHZW9tZXRyeSUyMHJlbGF0aXZlJTNEJTIyMSUyMiUyMGFzJTNEJTIyZ2VvbWV0cnklMjIlMkYlM0UlM0MlMkZteENlbGwlM0UlM0NteENlbGwlMjBpZCUzRCUyMjE1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NvdXJjZSUzRCUyMjYlMjIlMjB0YXJnZXQlM0QlMjI5JTIyJTIwcGFyZW50JTNEJTIyMSUyMiUzRSUzQ214R2VvbWV0cnklMjByZWxhdGl2ZSUzRCUyMjElMjIlMjBhcyUzRCUyMmdlb21ldHJ5JTIyJTJGJTNFJTNDJTJGbXhDZWxsJTNFJTNDbXhDZWxsJTIwaWQlM0QlMjIxNiUyMiUyMHN0eWxlJTNEJTIyZWRnZVN0eWxlJTNEb3J0aG9nb25hbEVkZ2VTdHlsZSUzQnJvdW5kZWQlM0QwJTNCb3J0aG9nb25hbExvb3AlM0QxJTNCamV0dHlTaXplJTNEYXV0byUzQmh0bWwlM0QxJTNCZXhpdFglM0QwJTNCZXhpdFklM0QwLjUlM0JleGl0RHglM0QwJTNCZXhpdER5JTNEMCUzQmVudHJ5WCUzRDElM0JlbnRyeVklM0QwLjUlM0JlbnRyeUR4JTNEMCUzQmVudHJ5RHklM0QwJTNCJTIyJTIwZWRnZSUzRCUyMjElMjIlMjBzb3VyY2UlM0QlMjI5JTIyJTIwdGFyZ2V0JTNEJTIyMTIlMjIlMjBwYXJlbnQlM0QlMjIxJTIyJTNFJTNDbXhHZW9tZXRyeSUyMHJlbGF0aXZlJTNEJTIyMSUyMiUyMGFzJTNEJTIyZ2VvbWV0cnklMjIlMkYlM0UlM0MlMkZteENlbGwlM0UlM0NteENlbGwlMjBpZCUzRCUyMjE3JTIyJTIwc3R5bGUlM0QlMjJlZGdlU3R5bGUlM0RvcnRob2dvbmFsRWRnZVN0eWxlJTNCcm91bmRlZCUzRDAlM0JvcnRob2dvbmFsTG9vcCUzRDElM0JqZXR0eVNpemUlM0RhdXRvJTNCaHRtbCUzRDElM0JleGl0WCUzRDAuNSUzQmV4aXRZJTNEMCUzQmV4aXREeCUzRDAlM0JleGl0RHklM0QwJTNCZW50cnlYJTNEMC41JTNCZW50cnlZJTNEMSUzQmVudHJ5RHglM0QwJTNCZW50cnlEeSUzRDAlM0IlMjIlMjBlZGdlJTNEJTIyMSUyMiUyMHNvdXJjZSUzRCUyMjEyJTIyJTIwdGFyZ2V0JTNEJTIyMyUyMiUyMHBhcmVudCUzRCUyMjElMjIlM0UlM0NteEdlb21ldHJ5JTIwcmVsYXRpdmUlM0QlMjIxJTIyJTIwYXMlM0QlMjJnZW9tZXRyeSUyMiUyRiUzRSUzQyUyRm14Q2VsbCUzRSUzQyUyRnJvb3QlM0UlM0MlMkZteEdyYXBoTW9kZWwlM0WrqFdJAAAgAElEQVR4XuzdeXhV1aEH7HWCI4MgFhUFFQdwRnFGKuBwRQTtValD6/WrLXBVtIKo96uKiNavVgWrSAu09lorTtVbBBFbK2gdWgdEBRWcBUWlIoizkvPtjU3IyXiS7OQMec/z8ATIGt+1zx9Z55e1UsGLAAECBAgQIECAAAECBAgQIECAAAECBAgQIECAAAECBAgQIFBkAqkim4/pECBAgAABAgQIECBAgAABAgQIECBAgAABAgQIECBAgAABAgSCQISHgAABAgQIECBAgAABAgQIECBAgAABAgQIECBAgAABAgQIECg6AYGIoltSEyJAgAABAgQIECBAgAABAgQIECBAgAABAgQIECBAgAABAgQEIjwDBAgQIECAAAECBAgQIECAAAECBAgQIECAAAECBAgQIECAQNEJCEQU3ZKaEAECBAgQIECAAAECBAgQIECAAAECBAgQIECAAAECBAgQICAQ4RkgQIAAAQIECBAgQIAAAQIECBAgQIAAAQIECBAgQIAAAQIEik5AIKLoltSECBAgQIAAAQIECBAgQIAAAQIECBAgQIAAAQIECBAgQIAAAYEIzwABAgQIECBAgAABAgQIECBAgAABAgQIECBAgAABAgQIECBQdAICEUW3pCZEgAABAgQIECBAgAABAgQIECBAgAABAgQIECBAgAABAgQICER4BggQIECAAAECBAgQIECAAAECBAgQIECAAAECBAgQIECAAIGiExCIKLolNSECBAgQIECAAAECBAgQIECAAAECBAgQIECAAAECBAgQIEBAIMIzQIAAAQIECBAgQIAAAQIECBAgQIAAAQIECBAgQIAAAQIECBSdgEBE0S2pCREgQIAAAQIECBAgQIAAAQIECBAgQIAAAQIECBAgQIAAAQICEZ4BAgQIECBAgAABAgQIECBAgAABAgQIECBAgAABAgQIECBAoOgEBCKKbklNiAABAgQIECBAgAABAgQIECBAgAABAgQIECBAgAABAgQIEBCI8AwQIECAAAECBAgQIECAAAECBAgQIECAAAECBAgQIECAAAECRScgEFF0S2pCBAgQIECAAAECBAgQIECAAAECBAgQIECAAAECBAgQIECAgECEZ4AAAQIECBAgQIAAAQIECBAgQIAAAQIECBAgQIAAAQIECBAoOgGBiKJbUhMiQIAAAQIECBAgQIAAAQIECBAgQIAAAQIECBAgQIAAAQIEBCI8AwQIECBAgAABAgQIECBAgAABAgQIECBAgAABAgQIECBAgEDRCQhEFN2SmhABAgQIECBAgAABAgQIECBAgAABAgQIECBAgAABAgQIECAgEOEZIECAAAECBAgQIECAAAECBAgQIECAAAECBAgQIECAAAECBIpOQCCi6JbUhAgQIECAAAECBAgQIECAAAECBAgQIECAAAECBAgQIECAAAGBCM8AAQIECBAgQIAAAQIECBAgQIAAAQIECBAgQIAAAQIECBAgUHQCAhFFt6QmRIAAAQIECBAgQIAAAQIECBAgQIAAAQIECBAgQIAAAQIECAhEeAYIECBAgAABAgQIECBAgAABAgQIECBAgAABAgQIECBAgACBohMQiCi6JTUhAgQIECBAgAABAgQIECBAgAABAgQIECBAgAABAgQIECBAQCDCM0CAAAECBAgQIECAAAECBAgQIECAAAECBAgQIECAAAECBAgUnYBARNEtqQkRIECAAAECBAgQIECAAAECBAgQIECAAAECBAgQIECAAAECAhGeAQIECBAgQIAAAQIECBAgQIAAAQIECBAgQIAAAQIECBAgQKDoBAQiim5JTYgAAQIECBAgQIAAAQIECBAgQIAAAQIECBAgQIAAAQIECBAQiPAMECBAgAABAgQIECBAgAABAgQIECBAgAABAgQIECBAgAABAkUnIBBRdEtqQgQIECBAgAABAgQIECBAgAABAgQIECBAgAABAgQIECBAgIBAhGeAAAECBAgQIECAAAECBAgQIECAAAECBAgQIECAAAECBAgQKDoBgYiiW1ITIkCAAAECBAgQIECAAAECBAgQIECAAAECBAgQIECAAAECBAQiPAMECBAgQIAAAQIECBAgQIAAAQIECBAgQIAAAQIECBAgQIBA0QkIRBTdkpoQAQIECBAgQIAAAQIECBAgQIAAAQIECBAgQIAAAQIECBAgIBDhGSBAgAABAgQIECBAgAABAgQIECBAgAABAgQIECBAgAABAgSKTkAgouiW1IQIECBAgAABAgQIECBAgAABAgQIECBAgAABAgQIECBAgAABgYgCfgbOvn7Whulv2nQvTZX2aJVOdQ+p0CWdTreLFrVdOqTbpdOpdqnUt39PhVTbEFLtQkiXFPCUDZ0AAQIECBAgQIAAgYIWSJWGUPpJOoTV0c8oq9Pp6GsqFf09vXrt/0V/D+mwdE0qvbgkXbIotd6ni284Z+CXBT1lgyfQAgTOnnX2hp3SX3ZPlaZ6pFPp7tG+RJfoPR3vQbSLtiHWfo3/He9XRPsUbaP3fvR/wf5EC3g2TJEAAQIECBAgQIBAngpE+xPhk+jPt/sR0Z/oc9TVIVW69mv87+j/l6bSqcXpkvSi5akNF98w8Ab7E3m6mHUNSyCiLqE8+f6Z18zpk0qV7lFSUtI92jjoEYUfukcbhTvkyfAMgwABAgQIECBAgAABAk0jkAqvRT/7LI4+RF1UWlq6OJ0ueWHS6P6PNk1nWiVAoC6BK2YM67OmNOwRvSfjX8ywP1EXmO8TIECAAAECBAgQIFAcAv/en4j2KBZFn9UublUSXrh48BT7EwWwugIRebpIZ14zd79USWm/6Lem+kZD7Bf9aZOnQzUsAgQIECBAgAABAgQINLfAp1GHc6MPY+eWrkk9PGl0v6eaewD6I9BSBMbdO3S/dCoV7U+EaH8iHe1PpOxPtJTFN08CBAgQIECAAAECBOoQSEf7E6lofyL6U1r68JhjptqfyMNnRiAiTxblzAkP71IS0odHqaJoc6E03mDomCdDMwwCBAgQIECAAAECBAjkuUB6RXT6/rcBiZB6cNLIvi/l+YANj0DeClw+88xdQlhzeHT9Zr9v9yiC/Ym8XS0DI0CAAAECBAgQIEAgzwRWRD9HzU2VRAGJ0OrBSwZNsj+RBwskEJHDRRg5fnbHr8MGJ4VUyYkhnT6kIUNp327j0KHtRqFj+9ahfduNwwbrt/r3n/XWfl1/vZKwwXrrhfXir9G/ozt5G9KNOgQIECBAgAABAgQIEGi0QDo6U/Krr9eEb74pDV998034Ov4a/fvLr6O/R1/jv6/65POwYtVnYeUnX4RVqz9vaJ9/j36T/fb1w1e3Txg1IApLeBEgUJvA2Nk/7ljyVclJ0abdidHbtEH7E202ah/abbhpaLdxh9Am+rp+qw3Ceq3W//ZrybdfW5XEf+K/r29/wiNJgAABAgQIECBAgEDOBOL9ia/XfB3WlMZ/vor+/lX4JvrzdfTvb6L/j//96ZcfhdWfrwyro6+ffrGqgWNN/z0KSNxeukHp7WMH/M7+RAMVG1vNp+ONFWxA/bMnPHRcOqROit4AQ7Kt3q71hqHLFu3DpptsHNpv0jp0bNc6dNhko2gjoSTbJpQjQIAAAQIECBAgQIBAQQmsKS0NKz/+IqxY/VlY9fFn4aOPPw9L318VVn/2ZfbzSIW7UqHk9htG9r0n+0pKEmgZApfPHH5c9AsaJ6VD9vsTG6/fNmzevktou1HH0C4KQcRf227UIbRKtWoZaGZJgAABAgQIECBAgECLE1iTXhM++WJl9GdFWB2FI+KvH6xaGj7/+pOsLaIP5e+KkuG3XzJosv2JrNWSKSgQkYxjna2ccd2De7Zas95PQip9UlS4U10VNt5w/dB1iw5hqy02CV02bx+dAOGKzrrMfJ8AAQIECBAgQIAAgZYhsGLVp+GdDz4O70ThiKUfrAqfffFVNhNfHm88rEl989tfn3v489lUUIZAMQqMnf6TPVu1avWT6Deistqf2HC9jUOnTbqE77TbOnRq1yVssrEbNIrxuTAnAgQIECBAgAABAgTqL/Dx5yvCv1a/E5avXrr26xdff5ZNI8ujE/1vX7NmzW/HHvtb+xPZiDWyjEBEIwHrqn72+Ef2T4fSn0bHtZ5SV9ltOm8atu3cIQpAbBo6dRSAqMvL9wkQIECAAAECBAgQIBALLF/xaRSM+Ci8tWxleHvZR1mgpKZFp0b86oZRhzyZRWFFCBSFwBUz/nv/0rX7E6HO/Ykt2m8Ttthk27VBiA6t6/ydjqLwMQkCBAgQIECAAAECBAg0VmDlp8vXhiPe//it8P6qt7NpblpJtD9x8eDf2J/IRquBZQQiGghXV7Wzrnv4kFRpOg5CHFdb2c06tA49tt087LTNd0L7dhvX1azvEyBAgAABAgQIECBAgEAtAqtWfx5eeftfYdFbH4QPV9b1mxmpe9IlqV/deG7fR6ASKFaBK+4bfkhpOtqfSIda9yfab7xZ6LJZj9B1051Cm+gqDC8CBAgQIECAAAECBAgQaLjAp9HVGks+eiUs/XBRWPX5h7U3lAr3lKRSv7r46Mn2JxpOXmNNgYiEUUdc89CRoSQV/8bFUTU1HV+H0X3bTtGfzUPnTu0SHoHmCBAgQIAAAQIECBAgQCAWWLZ8dVgcBSMWv7U8fP7l17WgpGaF0tLrJ44+9AFyBIpF4LKZQ49MlUb7E6ma9yc2XG+j0KVjj7DNZt1Dx7adi2Xq5kGAAAECBAgQIECAAIG8EljxybLw9oeLw9IVi8KX33xR6/5EOlV6/aWDptqfSHAFBSISwjz72od6plOpK6LmBtXUZOfvtAt77bx1dBqE4yYTYtcMAQIECBAgQIAAAQIEshJ45e3lYf7L74Rl/1pdW/mZrUpaXfSrcw9xh2dWqgrlo8C4GcN7RuOK9ifSNe5PbNZ2y7DjFntHYYid8nEKxkSAAAECBAgQIECAAIGiFVi64pXw6vvPhg8/ea+WOaZmRt+8eMzgyc8VLUQzTkwgIgHsERPmXBEdPXlRTU112aJ96Nlj67BDl80S6E0TBAgQIECAAAECBAgQINBQgdeXfhjmL3onLH1/Vc1NpMLPJ47sf3FD+1CPQK4ELps57IpULfsTndp1iYIQe4WtNt0+V0PULwECBAgQIECAAAECBAhEAu+ufD28+t78sHz10ho90tH+xKWDptifaOQTIxDRCMAR184dElLpn0dNVPsrFdtt1TH07L5V2HarTRvRi6oECBAgQIAAAQIECBAgkLTAW+9+FJ5b/G54890VNTX9SkinLpp4Xr+7ku5bewSSFoiCEEOiIESN+xNbtu8WBSH2DFu03zbprrVHgAABAgQIECBAgAABAo0QeH/VW+G1958Py1a9UeP+RBSMuCgKRtifaKCzQEQD4M669sHuIdXq5xHeCdVV3z46CWLvXbqErTtt0oDWVSFAgAABAgQIECBAgACB5hJ4Z/nH4dmXlob45IjqXukQ/hTSay668bzDFzfXmPRDIFuBsfcN7V5SGgchUtXuT2zVYfuwU+e9w3fabp1tk8oRIECAAAECBAgQIECAQA4E/vXJO+GVZc+uPTmi+lf6T+uVhIt+dvRU+xP1XB+BiHqCjRg/d2R0D+f46qq1a7NR6N1z29Bju83r2ariBAgQIECAAAECBAgQIJBLgUVvfhAef+6tsPrTL2oYRmrUxFH9JuRyjPomUFHg8nuHjYx+S6ja/Yk2G2wSdutyUOi6WQ9oBAgQIECAAAECBAgQIFBAAks+XBQWLn0ifPrVx9WOOlUSRl1y9BT7E/VYU4GILLHOHDunbckm6cnRb12cUl2VfXbpujYMkSpBmiWpYgQIECBAgAABAgQIEMgrgXRpem0o4pmXltQwrvS0jdZsNuya83t+mlcDN5gWJTD2zjPblmz8TbQ/Eardn+ix5T5RGKJ3SKXsT7SoB8NkCRAgQIAAAQIECBAoGoF0Oh2FIh4Pi957pqY5TSv9fL3hY78/6ZOimXQTTsRPx1ngnj3+ob5REGJydFRqlV+t2HarTcNBPbuFzTdtk0VLihAgQIAAAQIECBAgQIBAvgt8sOKT8MTzb4a33v2oylCjH6IXRacGDr9h1KEP5/s8jK/4BMbdO7RvlHSIwxBV9ie2aL/t2iDEpq07Fd/EzYgAAQIECBAgQIAAAQItUOCjTz8IC995Iry/6q3qZr8opNPDxxwz1f5EHc+GQEQdQGePn3NeFIS4pnKxDdZfL3y3V7ew2w5btsC3nykTIECAAAECBAgQIECg+AUWvvZe+Pu8N8JXX39TZbLRD9OjbxjV/9riVzDDfBG4bOaw81LpqvsT67faIOzR9buhW6fd8mWoxkGAAAECBAgQIECAAAECCQq8sXxheGHJ38PXa76q0mp0leLoSwdNsT9Ri7dARA04F1z1aLvPNoiOoEynT65cpMvm7cOh++8YOmzSOsFHWVMECBAgQIAAAQIECBAgkG8CKz/+LDz05Kth6Qerqg4tlbqt9VfrDf/lhX1W59u4jad4BK6afnq7r1qtPzk6MrXK/sR32m0dem13aGi30abFM2EzIUCAAAECBAgQIECAAIEqAqu/+CjMe/Oh8K/V71T5XnRl4m0brPl6+IXH3mR/oppnRyCiGpQzJzy8S0l6zZ+iazJ2rfztXrt2CX326uZtSIAAAQIECBAgQIAAAQItSODR+W+EeS8urWbG6RdLU61OmDSy70stiMNUm0ng8pk/2SVdWvKnkApV9ie6d+4V9ujSp5lGohsCBAgQIECAAAECBAgQyAeBF5Y+GhYvm1d1KOnwYqqk9IRLBv3W/kQlHYGISiAjJjx0cCpdclc6pDtX/NYG67eKToXYKXTf1l2c+fBmNwYCBAgQIECAAAECBAg0t8Dit5ZHp0W8El2hsSaj61RILUunSodMHHnoY809Jv0Vr8C46T8+OLRqdVdIh4z9ifiKjL2jUyG6duxevJM3MwIECBAgQIAAAQIECBCoUWDJisXh2ei0iCpXaKTCspKQPuHiQVMfx7dOQCCiwtNw1rVzBqVSIToZImxY8SHpskWHb6/IaLexZ4cAAQIECBAgQIAAAQIEWrDAytWff3uFxvsrKyt8mU6HE248r//MFsxj6gkJXH7v0EHpVKrK/kSnTbqGXtv2D2036pBQT5ohQIAAAQIECBAgQIAAgUIU+OSLleHZt+aEDz5eUmV/IpVOn3DJMVPtT/xbRiDi3xDnTJh7amk6/YfKT8zuO3ZeG4bwIkCAAAECBAgQIECAAAECZQJxKGLBq8uqgJSkUv91/ch+t5Ai0FCBK+4bemppaarK/kS3TnuEXtv1b2iz6hEgQIAAAQIECBAgQIBAEQrMi0IRb3zwQpWZpdPp/7r0mKn2JyIZgYgIYcT4OT+NvlxX+UnZd9euofde2xXhW8OUCBAgQIAAAQIECBAgQKCxAo/PfzM8/WKV38SImz134qj+v2ps++q3PIHLZgz9aXQFS5X9iR5b7ht279q75YGYMQECBAgQIECAAAECBAjUKbBg6eNh0bKnq5YrCT8dc/SU6+tsoMgLtPhAxIhr54yNYiGXVl7ng6MgxD5RIMKLAAECBAgQIECAAAECBAjUJDDvpaXh0WffqPrtdLhs4nn9x5IjkK3AZTOGjY02aarsT+ze9eDQY8t9sm1GOQIECBAgQIAAAQIECBBogQKL3nsmLFjyWJWZp0O47NLBU1r0/kSLDkTUdDLE4QfsFHbdYcsW+FYxZQIECBAgQIAAAQIECBCor8CLr70XHvznK9VVc1JEfTFbaPmaTobo1e2w0O07u7VQFdMmQIAAAQIECBAgQIAAgfoIvLF8QZj35kNVq7TwkyJabCDinAlzTy1Np6vcyTmwzy5hx22+U59nS1kCBAgQIECAAAECBAgQaOECr779rzDr0ZeqKJSkUv91/ch+7uxs4c9HbdO/4r6hp5aWpqrsTxy4w8CwdccdyREgQIAAAQIECBAgQIAAgawF3v3o1fDEq7OqlE+n0/916TFTW+T+RIsMRJx17ZxBqVSYUflJOO6wPUOXLdpn/UApSIAAAQIECBAgQIAAAQIEygSWvr8q3PO356vZdAiDbzyv/0xSBCoLXH7v0EHpVKrK/sQhPf4zdNrENZ6eGAIECBAgQIAAAQIECBCov8Dyj5eERxb9X5WKqXR68CXHTG1x+xMtLhAxYsJDB4d06m/RE7BhxafAyRD1fzOpQYAAAQIECBAgQIAAAQKZAjWcFPFlSKUPmzjy0KqXeQJssQLjpv/44FDSqsr+hJMhWuwjYeIECBAgQIAAAQIECBBITOCdFa+Gf7xW5aSIL0tS6UMvHjT18cQ6KoCGWlQg4swJD+/SKp3+WzqkO1dcm8MP2CnsusOWBbBchkiAAAECBAgQIECAAAEC+S7w4mvvhQf/+UrGMFMhtWxNKnXYpJF9q96rke8TMr7EBS6f+ZNd0qHkbyEdMvYnem13WOjWabfE+9MgAQIECBAgQIAAAQIECLQ8gTf+tTDMeyPO4Vd4pcKyVCg97JJBv20x+xMtJhBxwVWPtvts/a/+EUJq14pr3mfvbqHXLl1a3jvAjAkQIECAAAECBAgQIECgyQSeeXFJeGz+m5XaT7/Y+usNDvzlhX1WN1nHGs57gaumn97uy9R6/wipkLE/sUfXPqH7lr3yfvwGSIAAAQIECBAgQIAAAQKFI7DovWfCgiWVDqxMhxc3TH9z4IXH3tQi9idaTCBixIS500I6fXLFx3PfXbuG3nttVzhPrJESIECAAAECBAgQIECAQMEIPB4FIp6OghEZr1Tqtokj+51SMJMw0MQFLp85fFq60v5Ejy33Dbt37Z14XxokQIAAAQIECBAgQIAAAQILljweFr33dKXtidRtlwya3CL2J1pEIOLs8XPOS4dwTcVV3n3HzuHQ/Xf0DiBAgAABAgQIECBAgAABAk0m8NCTr4YFry7L3HQIYfQNo/pf22SdajhvBS6bOey8VDpzf6Jbpz1Cr+365+2YDYwAAQIECBAgQIAAAQIECl9g3ptzwhvLX8iYSDoVRl86aErR708UfSDi7PEP9U2H1NyKq9tliw7huMP2KPwn1wwIECBAgAABAgQIECBAIO8F7vnbC2Hp+yszxpkK6X43jDr04bwfvAEmJjDu3qF9Qypzf6LTJl3DIT3+M7E+NESAAAECBAgQIECAAAECBGoSeGTR/4XlH1c6yTKd7jfmmKlFvT9R1IGI0Vc/1+bLViueiU6H6FG28Bus3yqcNGDv0KHdxt4NBAgQIECAAAECBAgQIECgyQVWrv483D772fDV12vK+4p+GF+05uOw76Sx/T9p8gHoIOcCVz8wus3nX338TDSQ8v2J9VttEA7d9aTQdqMOOR+fARAgQIAAAQIECBAgQIBA8Qt88sXK8NCLt4ev13xVcbKLSj9fb9+x359UtPsTRR2IGDH+oVtDSGXcfTLg4J1D9207Ff8TbYYECBAgQIAAAQIECBAgkDcCi99aHmY/9nKl8aSnTRx16A/yZpAG0mQC42YMi/YnQsb+xP47DAhdO3Zvsj41TIAAAQIECBAgQIAAAQIEKgssWbE4PPna7Mr/PW3M4ClFuz9RtIGIEePnjgwhPb7iavbatUvos1c3Tz4BAgQIECBAgAABAgQIEGh2gUfnvxHmvbi0Ur+pURNH9ZvQ7IPRYbMJXH7vsJHRvawZ+xPdO/cKe3Tp02xj0BEBAgQIECBAgAABAgQIECgTeGHpo2HxsnkZIKl0GHXJMVOKcn+iKAMRZ137YPdUqtWiiqvYZfP24bjD9/SkEyBAgAABAgQIECBAgACBnAnc8+DzYekHqzL6T6fX9LjxvMMX52xQOm4ygbH3De1eUprK2J/4TrutQ9+dj2+yPjVMgAABAgQIECBAgAABAgTqEnj45bvDv1a/k1GstCTdY+zRU4tuf6I4AxHj59wVTeyEshXcYP31wklH9gwdNmld19r7PgECBAgQIECAAAECBAgQaDKBlR9/Fm5/4Lnw1dfflPeRDuFPN47qP6TJOtVwzgTGzRh6V3SVZ/n+xPqtNgj9dz0xtNto05yNSccECBAgQIAAAQIECBAgQGD1Fx+FOS/eEb5e81UFjPSfxgyeWnT7E0UXiBhx7dwhIZW+s+JjfNgBO4XddtjSk02AAAECBAgQIECAAAECBHIusPC198Lf/vlK5jjSqe9PPK9f9OG5V7EIXDZz2JDoyNGM/Yle2x0WunXarVimaB4ECBAgQIAAAQIECBAgUMACbyxfGOa9+beMGURXPn7/0kFTimp/ovgCEePnxMd47FS2cttutWk4tt/uBfwoGjoBAgQIECBAgAABAgQIFJvA9LkLwlvvflRxWq9MHNW/e7HNsyXPZ9yMYRn7E1u03zb06X5sSyYxdwIECBAgQIAAAQIECBDIM4FHF08P7696K2N/YszgKUW1P1FUgYgRE+ZcEdLhooordtKAvcPmHdvm2aNlOAQIECBAgAABAgQIECDQkgU++OjTcPv98zIJUuHnE0f2v7gluxTL3KPTIa6ITofI2J84dNeTwqZtNi+WKZoHAQIECBAgQIAAAQIECBSBwEefLQ8PLbwtYybRKRE/j06JKJr9iaIJRPz0ukf2XFO65rmKq7XPLl3DwXtvVwSPoikQIECAAAECBAgQIECAQLEJPPbsm+GZl5ZkTCuVTu91w3mHZvxsW2zzLvb5/Pz+M/Zc803m/kSPLfcJu3c9uNinbn4ECBAgQIAAAQIECBAgUIACC5Y8Fha990ylkaf2GjN4clHsTxRNIGLE+DkzolUaVLZS7dpsFP6fwfuGVEnRTLEA3z6GTIAAAQIECBAgQIAAAQI1CaRL0+F/ZzwdVn/6RcUiM6OrMwZTK1yBcTOGR/sT6fL9iTYbbBKO3PO0kErZnyjcVTVyAgQIECBAgAABAgQIFFfJ1iIAACAASURBVK9AOp0ODzx/c/j0q48rTDI1MwpEFMX+RFH8ND7imoeODCWp2RUfwyN79wg9tnMUZfG+Nc2MAAECBAgQIECAAAEChS+w6M0PwgOPL8qcSGl6wMTRhz5Q+LNreTO4bObQI1PpzP2J/bc/MnTdrEfLwzBjAgQIECBAgAABAgQIECgYgSUfLgpPvp65FZFOpQdcOmhqwe9PFEcgYvzc+6LfvhhY9kRt32WzMOiQXQvmATNQAgQIECBAgAABAgQIEGi5AjMfeTG8vvTDigD3R6dElP+M23JlCm/m0ekQGfsTW3XYPhy0U/lhEYU3ISMmQIAAAQIECBAgQIAAgRYj8MQrM8O7K19fN990uH/MMVMKfn+i4AMRZ1338CGp0tKHKz6Jxx/RM2zdaZMW83CaKAECBAgQIECAAAECBAgUrsA7yz8Od/8181rOdElJ3xvP7ftI4c6q5Y38ivuGH1Jams7Yn+i7y/HhO223bnkYZkyAAAECBAgQIECAAAECBSfwr0/eCQ+/dHfGuEtKUn0vPnpyQe9PFHwgYsT4udGqpI8rW5nttuoYjum3W8E9YAZMgAABAgQIECBAgAABAi1X4N65C8Ob766oAJC6Z+Kofse3XJHCm/m4mcPuDulQvj/RuX230Lt7UVy3WniLYcQECBAgQIAAAQIECBAg0CCBxxbPCO+temNd3VS4Z8ygKQW9P1HQgYizxz+yfzqs+WfF1Ty23+5h2602bdACq0SAAAECBAgQIECAAAECBHIh8Na7H4XpcxdkdJ0KrQ64YdQhT+ZiPPqsn8AVM/57/9JQmrE/0af7sWGL9tvWryGlCRAgQIAAAQIECBAgQIBADgXeX/VWeHTx9IwRlISSAy4e/JuC3Z8o6EBEdDrErdHpEKeUrUiXLdqH4w7bM4ePiK4JECBAgAABAgQIECBAgEDDBO752/Nh6furKlROTYtOifhBw1pTqzkFxs0YFu1PhPL9iU7tuoRDdi4/LKI5h6IvAgQIECBAgAABAgQIECDQKIFHXr4nLF+9tGIb08YMnlKw+xMFG4g447oH92xV2irjktVBh+watu+yWaMWWGUCBAgQIECAAAECBAgQIJALgdeWfhjue+TFjK7XlKzp+etzD38+F+PRZ3YCY6f/ZM+SkpKM/YmDdhoUtuqwfXYNKEWAAAECBAgQIECAAAECBPJI4N2PXg9PvDozY0SlpaU9xx7724LcnyjYQMSICXOvD+n02WUr0fk77cKQ/9grjx4VQyFAgAABAgQIECBAgAABAvUTuOsv88Oyf61eVymdumHief3OqV8rSjenwOUzh1+frrA/sVnbLUO/Xb7fnEPQFwECBAgQIECAAAECBAgQSFRg7kt3hg8/ea+8zVQqdcMlgyYX5P5E4QYixs/5IFqBTmWrcFSfncNO25T/M9EF1xgBAgQIECBAgAABAgQIEGgOgVfeXh7uf/Tlil0tnziq/+bN0bc+GiYQXZeRsT9xwA5HhS4dd2pYY2oRIECAAAECBAgQIECAAIE8EFi64pXwz9fuz9ifiK7NKMj9iYIMRJw94eHj0unSu8tWYOMN1w9Djz8wDx4NQyBAgAABAgQIECBAgAABAo0TmHr3P8LnX35d3kgqlT7+hpGH3tO4VtVuCoHodIhofyJdvj+x4XobhUF7D2uKrrRJgAABAgQIECBAgAABAgSaVWDms1PCl998UWF/InV8dEpEwe1PFGQgYsSEOXeGdBhSpt+z+1ah7747NOsDoDMCBAgQIECAAAECBAgQINAUAg8//Vp4bvG765pOhbsmjuzvDoamwG5km5fPGHZnOqzbn9hh855hr237NrJV1QkQIECAAAECBAgQIECAQO4F5r/1cHjtg+fKBxIFC+66ZPCUgtufKLhAxMjxszt+HTb8sOIjMOSIvULnTu1y/1QYAQECBAgQIECAAAECBAgQaKTAsuWrw11/nZ/Ryvrhy80mjBqwopFNq56gwNjZP+5Y8nWrjP2J/rsMCR3bdk6wF00RIECAAAECBAgQIECAAIHcCKz4ZFmY89JdGZ2Xrr9ms7EDfldQ+xMFF4gYMf6hM0NI3Vgmv1mH1uEHA/fJzVOgVwIECBAgQIAAAQIECBAg0AQCt856Jny48rMKLafPmjjq0ElN0JUmGygw7t6hZ4bUuv2J9htvFg7f/QcNbE01AgQIECBAgAABAgQIECCQfwIPLrg1rPq8wu8CpNNnjTlmakHtTxRgIGLOI9Gj8N2yx6F3z+3Cvrt1zb+nw4gIECBAgAABAgQIECBAgEADBZ5euCQ8/tyb62qnUo9MHNnPXQwN9GyKauNmDI32J1Ll+xO7dekddu68b1N0pU0CBAgQIECAAAECBAgQIJATgZeXPR0WLn28vO9UKjxyyaApBbU/UVCBiDMnPLxLSbr0xYqrfdrgfUP7dhvn5AHQKQECBAgQIECAAAECBAgQaAqBVas/DzfPeDqj6dJUya6TRvZ9qSn602b9BC6feeYu6fQ3GfsTA/Y4LbTZqH39GlKaAAECBAgQIECAAAECBAjkscCnX6wKs1+4OWOEqdR6u14yaFLB7E8UVCBixIS5Z4d0+voy8W06bxq+13/3PH5EDI0AAQIECBAgQIAAAQIECDRM4M9zFoS3l320rnIqdU50SsQNDWtNrSQFLp85/Ox0hf2JLdpvE/p0/16SXWiLAAECBAgQIECAAAECBAjkhcCji/8c3l/1dvlYUtH+xCWDJhfM/kRhBSLGz707hPRxZdrf7dUt7L1zl7x4EAyCAAECBAgQIECAAAECBAgkKfDsy0vD3+e9UaHJ1D0TR/U7Psk+tNUwgXH3Drs7pEL5/sSeXb8bdtpy74Y1phYBAgQIECBAgAABAgQIEMhjgVfeezY8v+Tv60aYCveMGTSlYPYnCiwQ8dCH0f2cHcu0Tx7QK3Tq2CaPHw9DI0CAAAECBAgQIECAAAECDRNYvuLTcNvseRUqp1dMHHXoZg1rTa0kBcbNGBbtT4Ty/YnDdj05dGjTKckutEWAAAECBAgQIECAAAECBPJCYOVny8PfFt5WcSwrxgyeUjD7EwUTiDjzmrn7lZSknyyTbr3RBuEnxx2QFw+BQRAgQIAAAQIECBAgQIAAgaYQmHr3P8LnX35d3nRpaWr/SaP7PdUUfWkzO4Fx9w7dL6RS5fsTG63fOhy910+yq6wUAQIECBAgQIAAAQIECBAoQIGZz04NX37z+bqRp9P7jzlmakHsTxRMIGLEhDmjQzpcXabcfZtOYUCfnQvwcTFkAgQIECBAgAABAgQIECCQncDsR18Oi99eXl44HdIX3Djq0PKfjbNrRakkBcbNHB7tT6TL16BLx53CATsclWQX2iJAgAABAgQIECBAgAABAnkl8M/X7g9LV7xSYX8iXHDp4CkFsT9ROIGI8XNmRsJHlyn332/HsMdOnfPqQTAYAgQIECBAgAABAgQIECCQpMDzr7wb5j71WsUm75s4qv+gJPvQVv0EousyMvYn9t62f9h+8z3q14jSBAgQIECAAAECBAgQIECggARe++D5MP+tuRVGnJ41ZvDU8s/u83kqhRSI+CSCbFOG+cOje4WO7cv/mc/GxkaAAAECBAgQIECAAAECBBoksGLVp+GP982rWPfTKBDRtkGNqZSIwLgZQ6P9iVT5hsQRu/8wbLJxx0Ta1ggBAgQIECBAgAABAgQIEMhHgY8/XxH+uuCP5UNLpcKnlwyaUhD7EwURiDjzmjl9SkrC38uE27XeMPzoe/vn47NgTAQIECBAgAABAgQIECBAIFGB3//5ybD6sy/L2ywtDd+dNLr/o4l2orGsBK6YMaxPaVi3P7Hx+m3DwL1Oz6quQgQIECBAgAABAgQIECBAoJAFZs2/KXz+dXyGwbevkhC+e/HgKXm/P1EQgYizrv3bGalUyaQy3F26bR6OOKhHIT8vxk6AAAECBAgQIECAAAECBLIS+OsTi8JLb3xQXjadLj3zxvMO+3VWlRVKVOCy6cPOSJWE8v2Jbb+zc9i3238k2ofGCBAgQIAAAQIECBAgQIBAPgo8/cZfwlv/erl8aNEpEWdGp0Tk/f5EQQQizp4wZ0I6Hc4t0+3dc9uw727b5ONzYEwECBAgQIAAAQIECBAgQCBRgacXvh0ef+6tihsO190wsv/IRDvRWFYC4+4dNiGk1u1P7Nald9i5875Z1VWIAAECBAgQIECAAAECBAgUssDLy54OC5c+Xj6FdEj/6tLBU8s/w8/XuRVEIGLE+DmzIsCjyhCP+u4uYaeu38lXU+MiQIAAAQIECBAgQIAAAQKJCbyy5F/h/r+/VLG9+yeO6j8wsQ40lLXAuBnDMvYnDtzxqLD1pjtlXV9BAgQIECBAgAABAgQIECBQqALvfPRK+Mer92fsT4wZPCXv9ycKIxAxYc6rIR12KNP9wcB9wmYdWhfqs2LcBAgQIECAAAECBAgQIEAga4EPV34Wbp31zLryqfDaxJH9d8y6AQUTExg3c1jG/sThu/8gtN94s8Ta1xABAgQIECBAgAABAgQIEMhXgVWffxgeXHBrxeG9HgUiyj/Dz9dx530g4uzrZ22Y/mbjLyoCnnXSwaFVSUm+mhoXAQIECBAgQIAAAQIECBBITGBNaWm48fbHMtpLrff5RjecM/DLxDrRUJ0CZ886e8NOa77M2J/43r5nhVapVnXWVYAAAQIECBAgQIAAAQIECBS6wJr0mvDnp2/MmMbyVhtudMPAG/J6fyLvAxEjxj+8Rwilz5fJtm+3cThtsPs5C/0NY/wECBAgQIAAAQIECBAgkL3AzTOeDqtWf16hQsmeE0f1fSH7FpRsrMC4+4btEUpD+f5Em43ahwF7nNbYZtUnQIAAAQIECBAgQIAAAQIFIzD7hZvDp1+sWjfekrDnmKOn5PX+RN4HIs6cMOeEknS4q0x1286bhmP7714wD4WBEiBAgAABAgQIECBAgACBxgpMn7MgvLXso/JmSlNhyKSR/f/U2HbVz17g8hnDT0iHdPn+xJbttwsHdz8m+waUJECAAAECBAgQIECAAAECBS7w2OJ7w3ur3iyfRSqkhlwyeHJe70/kfSDi7PFzfxZtOPy8THXvnbcO3+21fYE/KoZPgAABAgQIECBAgAABAgSyF/j7vNfDsy+/U3HD4aIbRvW7MvsWlGyswLiZw34W0qF8f2KnLfcKe3Y9pLHNqk+AAAECBAgQIECAAAECBApG4Pklj4RX3pu/brypcNGYQVPyen8i/wMRE+ZOSqfTZ5Sp9tt3x7Bn984F81AYKAECBAgQIECAAAECBAgQaKzA84uXhblPv1reTCqV+vUNI/ud2dh21c9e4PKZw6L9iVC+P7HXtv3DDptHt3x6ESBAgAABAgQIECBAgACBFiLw2gcvhPlvzamwPxF+fcmgKXm9P5H3gYgR4+fcEon+sEz1Pw7qEXbutnkLeaRMMxY4uGfXsPz9ZRkYJ546NFx+9a8BESBAgAABAgQIECBAoEUIvPzGB+EvTyyqONc/ThzV/9QWMfk8mWR0QsQt0QkR5fsT+21/ZNhmsx55MjrDaA6Bfj37R/sTyzO6GnLqkDD26kubo3t9ECBAgAABAgQIECBAIOcCb3+4KDz1+gPrxpEKf4xOiMjr/Ym8D0ScPX7On9MhHFumevQhu4YdumyW88VOYgDdt1yvwc102qJz2GrrrmG/Aw8JRx1zQthjr30b3FY+V5w1/c5w7vBTMoa4/Y47h9mPLsjnYTfL2M4ddnKYde+319f+5MzR4YIxv2iWfnVCgAABAgQIECBAgEDzC7y+9MMw85EXyzuOfpiffsOo/t9r/pG03B7HzRz655BOle9PHLTToLBVh+K40nO3LXdv8MJ22qJT6Lx157DvgfuEI485Muy+V8PbavAgmqHi/dNnh9HDR2f01G3HbmHmozOaoff86CI2ePC+v4Z3ly4Lz897PmNQe/baM/TYrUf4j6OPCL379c6PARsFAQIECBAgQIAAAQKJC7y78vXwxCsz17WbSk8fM2hqXu9P5H0gYsT4uX8LIX1omepxh+0ZumzRPvHFy0WDjQlEVB5vz177h59ecFno0++IXEylyfocMrB3eG7ek+Xtt27TNtz7t2fCNtvt0GR9FkLDL8x/Ohw/4MDyoQpEFMKqGSMBAgQIECBAgACBhgssfX9VuOdvFT+ATD80cdShhzW8RTXrKzBuxvCM/YlDevxn6LRJ1/o2k5flGxOIqDyh+IPxsy8YUXQfip888JSMEEDrNq2j9+Tdoet2xfEM1PZgxkGIq8ZcVeV0jJrqFOszkJdvXoMiQIAAAQIECBAg0MwCy1cvDY+8fE+FXlMPjRk8Oa/3J/I+EHHWtXOeTKXCfmWqJw3YO2zesW0zL23TdJdkIKJshJdddWM4+bThTTPgZm618of+cffXTZ4WBh77/WYeSX51t2rlijCwb8+Ma0QEIvJrjYyGAAECBAgQIECAQNICH6z4JNw++9nyZtPp8NSN5/XfP+l+tFezwLgZw+K0fvn+xKG7nhg2bbNFUZAlGYgoAxlz1Zhw4mnF8fP7gvkLwokDTspY62smXxOOOnZAUax/bZM4b9h5Yfa9FY7DrceMi+kZqMe0FSVAgAABAgQIECBQ1AIfffp+eOjFOyrO8akxg6fk9f5E3gciRoyf81IkunOZ6qmD9gmbbtK6KB6kpghExDDFEhqoeCVEPK8TTx0aLr/610Wx9g2dRByGOHHQIeH1V1/OaEIgoqGi6hEgQIAAAQIECBAoDIGPPv4s3DLzmYqDfXniqP67FMboi2OUl80Y9lK0iVK+P3HkHqeGthttWhSTa4pARAxTLKGByqGAIacOCWOvvrQo1r62SdQUhoivSen3H/1Cu3bf/sLSyy8uCvOfmh8++/SzKs0JRRT9Y2KCBAgQIECAAAECLUzgky8+Cg+8cEv5rNPRjwSXDp6S1/sTeR+IOGv8Q0tTIbV1meqPv3dAaNN6g6J4tCoHIrL9UPvtN18Lb7/5elj4/DPhD7+7MeOkgBgmvlbi4WdeD+07dCxYp3iOhx/Yo3z82++4c7hj5iMFPafGLkZNYYi43WyfncaOQX0CBAgQIECAAAECBHIj8OlnX4Xf/fmfFTYc0u/cOOrQLrkZTcvsNTohYmk08/L9iYE9fxw23qBNUWBUDkScfuaPwnljzqtzbkveXBLiPwufXxhu/d20KlcqxNdKPPjMX6Of5Qv36tN4fgMOPKrcotuO3cKtM/9Y0HOqc2GjAnfcfGcYd+G4jKJxEOLKX/282utQVq1cFX57/W/DTZN+X6X5O2bfHnbfa/dsulWGAAECBAgQIECAAIE8F/j8q0/DrOd+V3GU70QnROT1/kTeByJGjH9oVQipTcpUh59wUNhwg/Xy/FHIbngNDURUbD3+kPzSC84Ks+69K6PTQv+A/Jfj/if8dtI1a+cUBzxuufvBsMde+2YHW4SlagtDxNMt9PUuwiUzJQIECBAgQIAAAQKJCnz51Tdh8p+eyPhxMDohokOinWisVoEoEBHtT4Ty/YnBe/932GC94viFjYYGIjL3J1aFcReMq3K9Qrbhinx9/K4dd235h/xxwOP3d99U9B/ux+GGw/c5IuPEh2yDINUFKfbstWe4bda0fF1i4yJAgAABAgQIECBAoB4CX33zVZjx7G/Ka6RSYdUlg6bk9f5EAQQi5q4JIV1Spnr2yX1CKpIthlcSgYjYIf6wfGDfnhknRXTaonN47LklxcDU4ufw6Ny/hhE/HhJtRHxSo4VARIt/TAAQIECAAAECBAgUuUA6nQ433PZohVmmSieO6teqyKedV9OLAhHR/kQo3584bt+zi2Z/IolAxLf7E6vCsX2/l3FSRHyqwNzn5uTVWhpM7QLVhRrqc8pDxRBJWU+z/3F/6LpdV/QECBAgQIAAAQIECBS4QLw/cc/TN1ScRWl0QkRe70/kfbJgxPg50dUj617nnPLdAn9M1g0/qUBE3OIl558R7rhlaobN3bP/0aJPVSj0ByUOulzz84uqrGs8r/jUjIoBCYGIQl9t4ydAgAABAgQIECBQt8D10/6eUSg6ISLvf6ave1aFUyIKRGTsTxy/3zmFM/g6RppUICLuZuz5l4W7bsk8xbI+H6YXDWoBT2ToScPC43MfL59B7369w9Tbp2Q9ozgY03vngzPKn/uzn4ah5wzNug0FCRAgQIAAAQIECBDIX4G7n7o+Y3BRICKv9yfyenCxpEBEdg97fIrA6Setu9MyrnXT7feHPv2OyK4BpfJK4LabJ4eJ46/IOPUjHmAchLhwzFXhnjtuDs/Ne7J8zAIRebV8BkOAAAECBAgQIECgSQQEIpqENetGBSKyo4o/SI8/UK/4ij9Mjz9U9yoMgf122D/juowxV40JJ572/XoNflCfweGNV98or1PoV6fUa/IKEyBAgAABAgQIEChyAYGIhBdYICI70PoGIqorv/i9b7LrLCr1y3H/E3476Zry8j177R/umvXtbw/UdywVO31h/tPhzlt/F15e+Fx4ZdGLGacgxH3svFvPcOTRx9Ua9BgysHdGWKDi2GqbYHwiw6zpd4V/PjY3vPziC+H1V18uL779jjuHnXfdIxxwcL9w8mnDs3ZqSMHq/OJ24jFcPfF/1576UXmOAhENkVaHAAECBAgQIECAQGEJCETkdr0EIrLzr28gorryC99bkF1nUanK1zPs2WvPcNusaWvr13csFTtdMH9B+NOtd4dFCxeFVxe9mhEQiPvosVuP8B9HH1Fr0OPkgaeE5+c9X95sxbHVvj+xKsye/kB48rF/hkUvLs4IFnTbsVvosWv3sP/BB9Q7pJAN6pI3l4QBB2b+wk1DAi2V5y4QkY2+MgQIECBAgAABAgQKQ0AgIuF1EojIDrS6D9FruzIj3wIRcRBi3M/OyQgy1DbzTlt0Dlf96qZqgxENCUTEAY9pN/8mI4BRU/9x3xeNuzYMPLZ+vx2R3UpWHyiJAw/Dz7kgtO/QcW0zSQQiKoda4nYFK7JdJeUIECBAgAABAgQINL+AQETzm1fsUSAiO//qQgi1XZmRb4GIOAjx859dmRFkqH1/olO48lc/rzYY0ZBARBzwuP3mOzICGDXvT3QKF467MBx17IDsFieLUnEg4rorrwvvLl22tnQc6Hj85cei/Yj2WdReV6Q+gYjKoZa4FQGKenErTIAAAQIECBAgQKBZBQQiEuYWiMgOdPL1vwjXXnlxeeH4aoX5r62ssXI+BSIqjz27GX9b6sRTh4bLr/51RpX6BCLiUyFOHHRIxmkQ2fZ/2VU3NslpERXXJj7d4tpJt4Rtttuh1jk2JMggEJHtSitHgAABAgQIECBAID8EBCJyuw4CEdn5T71+avSB+q8q7E+0Dk+9tu7Kx8qt5FMgovLYs5vxt6WGnDokjL360owq9QlErFq5Kvxg0A8zToPItv+GXGmRbdsNKRfPpffOB2dUrS3gIBDREGV1CBAgQIAAAQIECOROQCAiYXuBiLpB4w/1B/btGZa//216P35VFxSo2FK+BCIuOf+McMctU+ueZC0lBh4zJFw35bbyEtkGImoLQ8TXU+x30HdDu3btw+rVq8JTT/y92tBEU4Qi4rW56Tfjw+n/ParGq0GcENGoR0ZlAgQIECBAgAABAgUpIBCR22UTiKjbP/4g/Ni+34v2J5av+xm9mqBAxZbyJRAx9vzLwl233FX3JGspMeCYI8O1U64tL5FtIKK2MER8Rca+B+0b7U+0jfYnPglPP/F0taGJfApF3HHznWHcheMypGo7JUQgolGPncoECBAgQIAAAQIEml1AICJhcoGI2kHjD/UvveCsMOvedT+0x6dDPPzM6+XXK1TXQlMGIir2133L9db+86bb76/y4f6s6XeGc4efUmV48ZUUI0ZdHA7ue3j5yQhvv/laeOzhB8PE8VdkBD/KKld3QkLZCQjxKQt3zXq8Sj+nn3RUiB0qvuIgxMVXTKg2iBCP92ejhmVcq5GNdcJvibXNCUQ0hao2CRAgQIAAAQIECOS3gEBEbtdHIKKu/YlVYdwF48Lsex8oL9i6Tevw4DN/rfW6haYMRFQc8W5b7r72n1Nvn1Lleov7p88Oo4ePrmZ/olM4Y9QZoXffg0LX7bqu/X58pcTjDz8Rfj3+1xnBj7LK1Z2EUPaB/5699gy3zZpWpZ+hJw0LsUPFVxyE+NkV/2+1V3HE4x0zakzGtRrZWDfXO6hfz/4ZNp226BTmPjenxu4FIpprZfRDgAABAgQIECBAIBkBgYhkHMtbEYioChqHIF6Y/0xY+Pwz4Q+/u7FKQOC6ydPCwGO/X+tKNEcgIh7nfjtvvnYclQMR8ff67rN9RrggLpfN1Q/VXfUQ133wH4syrpYoCzz06XfE2v4rvqqbf+WTJqoDfGH+0+H4AQdmfKuu0zgSfkusbU4goilUtUmAAAECBAgQIEAgvwUEInK7PgIR1e1PrAoL5y+M9icWhlt/N61KQOCaydeEo44dUOvCNUcgouIVDpUDEfH3Dt/niIxwQTzg2q54KJtQdR/kx9+b/Y/7ywMU8b/LAg+9+/VeG8io+Kpu/pVPmqgOcMH8BeHEASdlfKu6azua+13TkHBDQ+o097z0R4AAAQIECBAgQIDAOgGBiISfhpYUiGgsXXxawZXjp9QZhoj7aY5ARMU+nnr5g4wTKyZf/4tw7ZUXZ0w5mzBEWYXqQhGVAw0H9+y6NixSXbuVAwXxqRSzHn6u1lM1auo7dp//2srGLl+96icRiKhXhwoTIECAAAECBAgQIJBzAYGI3C5BSwpENFY6Pq1g3PhxdYYh4n6aIxBRsY/HX34s48SKqddPDddd+auMKWcThiirUN2H+ZUDDWUnJlTXbuVrNeLTFKY//OdaT9Woqe/Y/anXnmzs8jW4fnVrWdfpEA3uTEUCBAgQIECAAAECBHImIBCRML1AAXJRkAAAIABJREFURHag8Qf6t02fm3FCQm01myMQURZaiMf22HNLMoZTFlYo+8/qytQ18wF9dg+vv/pyebGKwYSK87t79j/CHnvtW14uvn7j8AN7ZDR/2VU3hpNPG15Xl2u/X1396q4EyaqxBhYSiGggnGoECBAgQIAAAQIEClhAICK3iycQkZ1//AH4LdP/kHFCQm01myMQURZaqO7D+fpe71DdXAb1GRzeePWNCvsT64IJFed3x+zbw+57fXt1R/yKr98YcOBRGU2OuWpMOPG02k/9rK1+dVeCZLdyjSsVn1jxo+NPr3LSRq7G07jZqE2AAAECBAgQIECAQG0CAhEJPx8CEdmDxoGAwcedHEZf9PM6Tzpo6kBExSsxKl8p0dhAQpnIrOl3hnOHn5IBFAcT2nfYNJx6/OFrr+Po2Wv/cNeszHs4b7t5crj0wrMy6lU+waIu9TiMEb+26tI17Lxrz3DUMSdkhC7qqt/Y7wtENFZQfQIECBAgQIAAAQKFJyAQkds1E4jI3j8+qeDo444OIy86t86TDpo6EFHxSozKV0o0NpBQJnL/9Nlh9PDRGUBxEGCTDpuUhwT27LVnuG3WtIwyd9x8Zxh34biM/6t8gkVd6nEYI3517tI52p/oEY485siM0EVd9ZP4fk1hiHN/9tMw9JyhSXShDQIECBAgQIAAAQIE8khAICLhxRCIqD9ofNrCb27+v1o/oG/KQEQchjhx0CFrT2+IQxoPP/N6RkCjuiBDfQMJZSrdt1wvA6hPvyPCvKeeWBuGqOkajEvOPyPcccvU8nrVhSbqr968NQQimtdbbwQIECBAgAABAgTyQUAgIrerIBBRf//4RIaJN99Q6wf0TRmIiMMQPxj0w7WnN8QhjQef+WtGQKO6IEN9AwllKrttue7kh/j/evfrHeY/NX/tiQk1XYMx9vzLwl233FUOW11oov7qzVujpjBE5WtDmndUeiNAgAABAgQIECBAoCkFBCIS1m1JgYifnDk6XDDmF1kJvjD/6bDkrdfDE4/OCTPuuW1tAKDiKw4i3HL3gzWGIpoiEHHtpFvC7X+YGqbd/Ju146lpDGVXaZSNd/sddw6zH12Q1bwrF6ocDKjY5h0zH6n2pIzKdQYeMyRcN+W2BvWfq0oCEbmS1y8BAgQIECBAgACB3AkIROTOPu65JQUiTj/zR+G8MedlBR5/IL7kraXhn4/+M9x3z31VrkyIgwi/v/umGkMRTRGI+OWkq8Kdf7gz3H7zHWvHU9MYyq7SKJtotx27hZmPzshq3pULnTzwlPD8vOer1I3bvHXmH6s9KaNynUILEQhDNOhRUYkAAQIECBAgQIBAwQsIRCS8hAIRdYPGJzKM/O8fhDjkUPFV28kHSQciKo8yDjlcPfF/qw1kVA5ENOaEhnOHnRxm3bvutynicdQVLCmGMEExzKHuJ1sJAgQIECBAgAABAgQqCghE5PZ5EIio2z8+kWH0f58f4pBDxVdtJx8kHYioPMo4kPCLif9ftYGMyoGIxpzQcN6w88Lsex/I6L6uYEnlQERd5etegeYrUd11H3HvhRbqaD4xPREgQIAAAQIECBAoHgGBiITXUiAie9ABfXZfe01Fxdd1k6eFgcd+v0ojTRGIiK+o6LHL7uGEk39UbZ9lg0gyENGQtoohTFAMc8j+yVaSAAECBAgQIECAAIFYQCAit8+BQET2/oP6DF57TUXF1zWTrwlHHTugSiNNEYiIr6jYaZedwnEnH1dtn2WDSDIQ0ZC2CjUQMfX6qeG6K39VZS2HnDokjL360uwfFCUJECBAgAABAgQIEChIAYGIhJdNICJ70OpCDjVdB5F0IKI+pzw0JMRQk0JD2iqGMEExzCH7J1tJAgQIECBAgAABAgRiAYGI3D4HAhHZ+1cXcqjp5ICkAxH1OeWhISGGmhQa0lYhBiKqOwkjNhlz1Zhw4mlVfyEn+6dGSQIECBAgQIAAAQIECkVAICLhlRKIqB/oXjt0iO7H/KS8Unxqw2PPLanSSLEEIk4/6aiMq0JqCoBUBCiGMEExzKF+T7bSBAgQIECAAAECBAgIROT2GRCIqJ//fjvsH+1PfFZhf6JTmPvcnCqNFEsgYuhJwzKuCsnm6ohCCkTE16H8YNAPq5z80bpN6zB6zGhhiPq9PZQmQIAAAQIECBAgUNACAhEJL59ARP1AK39QHtde/N43VRrJp0DE9jvuHGY/uqB+E/136YYEAyrXySZE0aDBNWGlhsy7CYejaQIECBAgQIAAAQIEmkFAIKIZkGvpQiCifv6VP+yPay98r+rP/vkUiOi2Y7cw89EZ9Zvov0s3JNxQuU42IYoGDa6RlWoLQ/z+7pvC7nvt3sgeVCdAgAABAgQIECBAoJAEBCISXi2BiPqBNlcg4pLzzwh33DK1fHD1uTJj1vQ7w7nDT8mY2FMvfxDad+hYv8lGpbtvuV5GncuuujGcfNrwWts5d9jJYda9dzVo7GWVJl//i/CH390Yttq6a9i6y7bhgIP71dlvvSdXSwWBiCQ1tUWAAAECBAgQIECgMAQEInK7TgIR9fNvrkDE2PMvC3fdsu5n/PpcmXH/9Nlh9PDRGRN7/OXHov2J9vWbbFR6ty0zQwHZXCFR+fqJ+oy9bIBTr58abv3dtNB5685hqy6dw/4HH5DoaQ01hSHi8Miv/zgpdN2ua72tVCBAgAABAgQIECBAoLAFBCISXj+BiPqBNubKjAf/sShss90OWXVY+QP5+gQi3n7ztXD4gT0y+skmyFB5YLfdPDlceuFZGf+dzRziMMO1V16cUa+6UzRqg6gcqmjuUyYEIrJ6TBUiQIAAAQIECBAgUFQCAhG5XU6BiPr5N+bKjNn/uD/rD9orBy/qEypY8uaSMODAozImlk2QobLEHTffGcZdOC7jv7OZQxxmuO7KX2XUq+4UjdrkK4cqkjxlorYwxK0z/9ig4Ej9niKlCRAgQIAAAQIECBDIRwGBiIRXRSAie9DqrsHo0++IcNPt91dp5IX5T4fjBxyY8f9xubh8Nq/KwYv6BCLi9gf02T28/urL5V112qJzeOy5Jdl0XV6mcigg2zaSCGRUnn9DAh31mmylwgIRjdFTlwABAgQIECBAgEBhCghE5HbdBCKy96/uGoze/XqHqbdPqdLIgvkLwokDTsr4/7hcXD6bV+XgRX0CEXH7g/oMDm+8+kaF/YlOYe5zc7LpurxM5VBGpy2yayOJQEbl+Tck0FHdZGsKQ8S+v5n2a2GIej0hChMgQIAAAQIECBAoLgGBiITXUyAie9Dqrsuo7YP6hlw3EY+muisv6huIqO6UhhNPHRouv/rXWU34l+P+J/x20jUZZX9y5uhwwZhfZFW/oWGKuPHqTqZo6JUfWQ22mkICEQ2VU48AAQIECBAgQIBA4QoIROR27QQisvev7rqM2j6ob8h1E/Foqrvyor6BiOpOaRhy6pAw9upLs5rwteOuDTdN+n1G2dPP/FE4b8x5WdVvaJgibry6kykaeuVH5cFWPnki/n5NoZasJqoQAQIECBAgQIAAAQJFIyAQkfBSCkTUDbpq5Ypw6QVnhVn3rrszM67Vuk3bMP+1lTU20JBTHuK+BvbtGZa/vyyj3foGIuJ2+u6zffjs008y2skm1FBdmCKe68PPvB79hkLHusGiEtWdppHNtRfxyRqnHn94xrizqZfVoOpRSCCiHliKEiBAgAABAgQIECgSAYGI3C6kQETd/vGpAuMuGBdm3/tARuHWbVqHp157ssYGGnLKQ9zXsX2/F+1PLM9ot76BiLidw/c5Ivo5/7OMdrIJNVQXpojn+uAzf836BIXqTtPI5tqL+GSNHx1/esa4s6lX9yqGUN2Yuu3YLbgmIxs9ZQgQIECAAAECBAgUv4BARMJrLBBRM2j8of4D990THvrLzCoBhbhWXdc4nH7SUWuDARVftdWJQwwnDjok46qLsrr1DUTE9ao7aSL+//jqixGjLg4H9z08bLPdDmu7iK+5eOzhB8M9d9wcnptXdROlrrlWp1jd/ON5XDvplvJ+K9aLrUb8eEhGGKK+QYyk3h5JBCIae8pGUnPRDgECBAgQIECAAAEC2QkIRGTn1FSlBCJqlo0/QP/LfX8Nc/8yt0pAIa5V1zUOQ08atvZD+Iqv2urUdJ1DXL++gYi4TnUnTXy7P9EpnDHqjNC770Gh63Zd1w4vvubi8YefCH++48/h+XnPV0Gpa67VKVY3/3gev5x0VXm/FevFVj/98bkZYYj6BjFqe5/069m/yjreMfv2sPteuzfJ26uxp2w0yaA0SoAAAQIECBAgQIBAjQICEQk/HC0pEJEkXTanFlR39UM8hvjqiu//4Mdhj732XTuk+FSE++/9U5h282/KwwDb77hzRjCiIYGIuO1zh51c5WSL+jpkM9fq2qwr4LHfgYesrbZ69aoaQyfXTZ4WBh77/foOudHlBSIaTagBAgQIECBAgAABAgUnIBCR2yVrSYGIJKWzObWguqsf4jHEV1ec8IPjyz+Ij09FeCA6feL2m+8oDwPEJxe88eob5UNuSCAirlzdFRH1dchmrtXvT6wKPxj0w4x5lJWL57Pvgfv8e3/ikxpDJ9dMviYcdeyA+g65Svma1qKxDde2LgIRjdVVnwABAgQIECBAgEDzCghEJOwtEFF/0PoEBA7u2bXa0yVq6zU+FeGWux8Mxw84sLxYQwMRcQOXnH9GuOOWqfWfaFQjmys2amu4tlBEXQNqyKkUdbWZ7fcFIrKVUo4AAQIECBAgQIBA8QgIROR2LQUi6u9fn4BAdacS1NVjfCrC7+++KZw44KTyog0NRMQNjD3/snDXLZnXkdY1hrLvZ3PFRu37EzWHIuoaQ0NOpaipzepOq6ir/2y+LxCRjZIyBAgQIECAAAECBApDQCAi4XUSiMgeND614Zzzx9TrxIL49IdTjz884xqIunosCwJ033K98qKNCUTEjcTXUVz409OzDmfE/f30gstCn35H1DXcrL4fXx9R8QSM2irFfY+58vryEzSy6iDhQgIRCYNqjgABAgQIECBAgEABCAhE5HaRBCKy949PbTjr/LPqdWJBfPrDj44/PeMaiLp6LAsC7LbluqscGhOIiPuLr6P42U8vqvbqj+rGE/d39gUjQu9+vesablbfj09LqHgCRm2V4r4vuvJniV5lsd8O+9drDbKaVFRIICJbKeUIECBAgAABAgQI5L+AQETCayQQUTNo/MF8u03ahwN69w29Dzm8wR/Qx6GIcT87Jzw378laV6/TFp3Db27+v/J+kgxElHUcByMeuO+e8PLC5zLGE59KsVOPXcPOu/XMuM4jycctPi1i1vS7wl/v/3NY9NKCjHBGHDbZedc9wgmnnJ5YCKMxYxeIaIyeugQIECBAgAABAgQKU0AgIrfrJhBRs3/8YXfbTdqG/XvvFw465KAGf0AfhyJ+/rMrw/Pznq9jf6JTmHjzDeX9JBmIKOs4Dkb85b6/hkULF2WMJz6VYsceO4Yeu/XIuM4jyadz1cpVYfb0B8KD9z8YXnnplYxwRhw26bFr93D8KccnFsKoOPaKlknOSSAiSU1tESBAgAABAgQIEMitgEBEwv7FHIhImKrRzcVhhD9Nuyk89c9Hy8MAcRCh134HhSOO+l44+bThje5DAwQIECBAgAABAgQIECDQMAGBiIa5JVWrmAMRSRkl1U4cRrh72t3hmX/OKw8DxEGEvfbbKxx+1OHhxNO+n1RX2iFAgAABAgQIECBAgACBegoIRNQTrK7iAhF1Cfk+AQIECBAgQIAAAQIECLQEAYGI3K6y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IH/n713D9aquPL+e6rev1TUSZXjeCHRqIEgBkokIDqKEeNBjTghgmIMIxEw6otEUBx0jnqiBBSMEm+AwUEUuYSMEAPHiPES74glRgwkXuLgJRmrZsTbX1P1+z3r8O7HvftZvXv1Ze/9PM/5niprJj59Wf1Zq7u3e313Nw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CKfn8kAAAgAElEQVRASxKAIKJat0EQUS1/9A4CIAACIAACIAACIAACIAACINAcBCCIiOwHCCIiA0VzIAACIAACIAACIAACIAACIAACLUkAgohq3QZBRLX80TsIgAAIgAAIgAAIgAAIgAAIgEBzEIAgIrIfIIiIDBTNgQAIgAAIgAAIgAAIgAAIgAAItCQBCCKqdRsEEdXyR+8gAAIgAAIgAAIgAAIgAAIgAALNQQCCiMh+gCAiMlA0BwIgAAIgAAIgAAIgAAIgAAIg0JIEIIio1m0QRFTLH72DAAiAAAiAAAiAAAiAAAiAAAg0BwEIIiL7AYKIyEDRHAiAAAiAAAiAAAiAAA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BASxKAIKJat0EQUS1/9A4CIAACIAACIAACIAACIAACINAcBCCIiOwHCCIiA0VzIAACIAACIAACIAACIAACIAACLUkAgohq3QZBRLX80TsIgAAIgAAIgAAIgAAIgAAIgEBzEIAgIrIfIIiIDBTNgQAIgAAIgAAIgAAIgAAIgAAItCQBCCKqdRsEEdXyR+8gAAIgAAIgAAIgAAIgAAIgAALNQQCCiMh+gCAiMlA0BwIgAAIgAAIgAAIgAAIgAAIg0JIEIIio1m0QRFTLH72DAAiAAAiAAAiAAAiAAAiAAAg0BwEIIiL7AYKIyEDRHAiAAAiAAAiAAAiAAA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BASxKAIKJat0EQUS1/9A4CIAACIAACIAACIAACIAACINAcBCCIiOwHCCIiA0VzIAACIAACIAACIAACIAACIAACLUkAgohq3QZBRLX80TsIgAAIgAAIgAAIgAAIgAAIgEBzEIAgIrIfIIiIDBTNgQAIgAAIgAAIgAAIgAAIgAAItCQBCCKqdRsEEdXyR+8gAAIgAAIgAAIgAAIgAAIgAALNQQCCiMh+gCAiMlA0BwIgAAIgAAIgAAIgAAIgAAIg0JIEIIio1m0QRFTLH72DAAiAAAiAAAiAAAiAAAiAAAg0BwEIIiL7AYKIyEDRHAiAAAiAAAiAAAiAAA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BASxKAIKJat0EQUS1/9A4CIAACIAACIAACIAACIAACINAcBCCIiOwHCCIiA22i5h5ctkhdO+uSBosGHf1N1f/IQerU07+rjh95ShNZDFNAAARAAARAAATaicD0KeeqDevXZIa0x557qSP6DVBDh5+gzvnBZPXlQw5rpyFjLCAAAi1OAIKIah0IQUS1/NE7CIAACIAACIAACIAACIAACIBAcxCAICKyHyCIiAy0iZp7+olH1aRzRudaROKIe1Y8rPbZ90tNZDlMAQEQAAEQAAEQaAcCN3Vdpe65c37uUMafP1n95Oa72mG4GAMIgEAbEIAgolonQhBRHP+df9mpOoY3vh9YsnKxGjFyRHEdo2UQAAEQAAEQAAEQAAEQAAEQAAFnAhBEOCPLrwBBRGSgTdzcro/+Wz3z5Ca18OYu9dYb2+uW0ikRS1dubGLLYRoIgAAIgAAIgEA7EPjPv7zZ8ywyr2uW+vyzT+tDmjH7BjV12lXtMESMAQRAoMUJQBBRrQMhiCiO/4wpM1T3+kcyHUyffZmaPG1ycZ2iZRAAARAAARAAARAAARAAARAAAS8CEER4YTNXgiAiMtAWaE4/OYJOiViz4dkWsBwmggAIgAAIgAAItAMB/eSICy+eqa7snNsOQ8MYQAAEWpwABBHVOhCCiGL47/polxo15JSaGPHzegd0KgSdDoE/EAABEAABEAABEAABEAABEACB5iMAQURkn0AQERloEzdnOiHi+nl3qHMnTm1iy2EaCIAACIAACIBAOxDgTojYY8+91PK1m9RRg49phyFiDCAAAi1OAIKIah0IQUQx/Bd0LVBL77y33vihhx+qHnj4/trVmfsU0yFaBQEQAAEQAAEQAAEQAAEQAAEQCCIAQUQQvsbKEEREBtqkzemnQnz18P6q/4Cj1PcmTFJ0ZQb+QAAEQAAEQAAEQKBIAvqpEHRCVf8jB6nJl8xUXz7ksCK7RtsgAAIgICYAQYQYVSEFIYgoBKsaOegk9eHfPuxpfI8991D3rl2qBg4eWExnaBUEQAAEQAAEQAAEQAAEQAAEQCCYAAQRwQizDUAQERlokzaXFkTgWOomdRLMAgEQAAEQAIE2JpAWRCxduRGCzDb2NYbW+gR0MXUyokTIdOrp323bOQxBRLXxC0FEfP6rlq1WXbO66g13zutU4yeOi98RWgQBEAABEAABEAABEAABEAABEIhGAIKIaCh3NwRBRGSgaA4EQAAEQAAEQAAEQAAEQAAEWpiASRCRHhKJI+5Z8XDtyP0vtfBIG02HIKJad0IQEZ//uadNUK++/GpPw2eff7a67uZr43eCFkEABEAABEAABEAABEAABEAABKISgCAiKk4IIiLjRHMg0LIEzj5thNr68osZ++lF95oNz7bsmGA4CIAACIAACIAACIBAHAIb1q1W9y66NfO8eNqZZ6tbFz8Yp4MmaQWCiGodAUFEtfzRe/sQ2PmXneq7J49Vn3/2eWZQq7pX4rqUJnPz5HOmqGefyL53aTfxUlqYleD/xtHfUA9uWNFk3oA5EgL6yUNUh65j+tVja1XfQ/pKmujVZdLXWCUg2m3O92oHY/AgAAIgEJEABBERYVJTzXRCBL1ke+7px9X2bVvV++/trN1x+UF9tHvsuZc6ot+Anrumjz3+JHXaGL8jHr/2j/8nQ7A3HNnMJbrb9doM3b9/+uv/Rp4xu5vj7kFvdeHAro/+W5045Ku1FyafZphten5H6Xe76zHbrvFaSHA6Ntob10RHRJUWx1yoFH8hnbfj/mEDZdpfesMz2IPLFqlHNz6kdvzxtcxz7VcP76/67L23WnDn8tL3WJu/8DsI5BHgTo4o6nm7Kk9AEFEV+d39hggiuITbtr++FjwgSlRSwjL9t2TlYjVi5IjgtotugGMy6eIL1IzOGUV3XWr7C7oWqKV33lvvE4lWpc44/jvq7TfebvDDfvvvp9Y9+VDtdJ99SvUROuMJLFm4RN065zb2x/mL5qvRYzoKR8etcTHWzrThuz7apUYNOaVBoNP9/MamSqBjLZGFG7e+xIjXI/9xYEvutTJqu0ttXNetZk6dmaly6OGHqoef/rVLM01Ztjf4rynBwygQAIG2JgBBRGT3Vi2I+M+/vKmW3DFf/fpXDzYkYvOGSgKJCRMvUlOnXel0TGtvS/7piZc003ZMREAQEbZAcC+5q/jyD0ngMD+61G72NZESqYsW3lRb5/etrfdXuQytqcvSXLvtpmutJ7BgLjS1G72M642CCE6YSfDoWe7JLW85Pcd5Qa+gEq1dF044o+HkJd2Uzdv/qy3HXwHySruk/565Zc416nsTJqnjR55SqS1Fdk571w3X/Fi99cb2ejck7ul+OjzhXKTdrm1DEOFKLG55CCLi8dQTe+mWW0XQIaWBJGaWlM6DvtxOnxRBYh6KAfxVS+C1V15T4zvOyRiR9lVZX9yXIYigQXL9dJx5qlqweEG1jkj1jrXE7grOj7FON+gNCXVdqFjWPLd7NrxEb/BfOCW0AAIgEJMAnVj04jMvNNWzRMzxUVsQREQmWqUggpICK5bd7SSE0Ie/3/4HqHm3LRW/fGz25F9M9/7hlZfU2I7hxibbMREBQUR4BC1aOFctqL3UT/+VfUoEksDhfpS20MxrIn1ZPa9rVs8e0S6nhFDS7LqrLlWUVKI/21e1mAvSSG6dcr1NEMHtKWlvtevVTJPOGV2f56bopOewV978qHWCF5Y2EEhEe/fcOb/nt3YUG9O4OMFsAuPWRSu8T+5r1pCCIKJaz0AQEYc/l2hNt0wJmE1bHm2bUwKQxPzCu6YTTWZfdnXttKoP6wWnz75MTZ42OU7AoRVnAnRiwnlnfD9zigcllfv02Stz2kkZX46XJYggSNyJGM10SgTWEnso61e8xIzRdk+oc3tzjJM17F4rp0S7+68ciugFBEBAQoCeXeZc89Oe56h2PxkOgghJRDiUqUIQQS8Px59xQubrIgeT2aLXz7tDnTtxqrWZZk7+WY13KECMTztxUOZ4Zkoo0l/y0pb+/3ZLREAQ4RAkOUX1RE7ZyWgkgeP4UdJKs66JVceghJ1rGU6kBkGEK8XWL9+bBBFczFPCmE5H2fryi3Vnlr3HFB1FNkFq0n+7PYMVzbUZ2x982L4ZYXdvEUTQqRBDj/0nNfmSmW155QsEEdXONggiwvlTonXMiWdlkt90TQb9teu1Ekhi7o4b7lqC5MttLum9qnulGjg4e0R9eASiBQmB6664Xq1ZvqZeNC1SGjnopMz8jfX1vcmuMgURZIOeUG+ma3ywluRH786/7FQdw0dn4vZXj62Ndu1JuyfUZ0yZobrXP1LnV/TclqxFMcu0u/9iskJbIAAC/gR0cSUEEf4si6j5d0U0GrPNsgUR9HXsuWNGZhL1yXjoS7nvfPdcdezxJ6mBg4ZkXrDRy+XXtm7puYc5+bJW5yARRTRr8i+mT6ktPZlIJ2lseHJrTzecUOLKzrmxTaikPQgi4mDXRUtlnyYCQUQcP0paadY1sR1jwOfe9XbkIInLdi7TWwQRnDCTrhKghLFJKNEuVw1wp2LQ2H581U/UUYOPqYc3cUj/73aO+3YdW7PuobF5p/evdhMwcawgiIgdQW7tQRDhxosrrScb99t/P7XuyYd6inJCiRmdM8I7rbgFJDF3O0D3vX4SiJ6MS2Jjn333qdiDvav7jeu61cypuz9YSv7SX4lzAoUivyIvWxChn47RTCfWYC3Jn4v6GtI5r1ONnzgu2gRu54S6LiahkzUeePj+tjmpiYKgnf0XLcjREAiAQDCB3rZX44SI4JDJNlCmIMJ0MgQlWydMvKh2P/yVonuU6QXyFZf+S8MJE9TO+se25H6p1BteXNIx89fOuiTj6PQXaxvWrVbTp04w/h45xEptrixBRKmDqqgzmmfnjx1V//JRIjiKZSqSwLFI2ttp1jWxHWMAggh7PPaGEr1FEDF9yrlqw/r0V297qSe3vFV/zvu3K36kVi1fUnd52cK7ImNN9zGJUp/ZurPILtF2RQSadQ+tCEfbdAtBRLWuhCAijD/do9s1qyvTyJKVi9WIkSN6/h2XiE3/HtZ7dbV724tRjjR3FYGeROdOkKDYoBjAXzkEKCn63ZPH1t6zfF7vkPuykRO3xPwSPz3asgUR1DddHXDB2El1DrET677exFpiJqevHx1nntrWd7b7xpCpXjq2SAR079qlbXdCDwQRsaMG7YEACHAEetteDUFE5HlQpiCCu0+ZXoAvX7vJ+Qs5k7jCdvxwu7+41JPYFC7JF5np0NGTje2SiIAgIvICUVFz7ZgMrwiltdtmXRPbMQYgiLCGY68o0BsEEZwwc8bsG2rC16vqPqbnuBOHfDVz3YDtGa5VAqQ3+LhVfFG0nc26hxY97nZvH4KIaj0MQYQ/fz3BSC1xye5zT5ugXn351XpHzfR1tu/oe9uLUV9OqAcCHIEqBBHN6gmsJc3qGdjVCgQgiGgFL8FGEGh9Ar1tr4YgInLMliWI4BJBvmKIBAH3Mp1+y7u/Fy8uIwdQkzUHQUSTOcTTnHZMhnuiKLxas66J7RgDEEQUHs4t0QGS5S3hpiAj4eMgfC1VuVn30JaC2ITGQhBRrVMgiKiWf6v23ttejLaqn2B3cxKAIOILv2Atac4YhVWtQQCCiNbwE6wEgVYn0Nv2aggiIkdsWYIIPbllEy5Ih8l9hcidiJC0hxeXUrKtWQ6CiNb0m251OybDm9UzzbomtmMMQBDRrLOgXLuQLC+XdxW9wcdVUK+mz2bdQ6uh0T69QhBRrS8hiKiWf6v23ttejLaqn2B3cxKAIAKCiOaMTFjVagQgiGg1j8FeEGhNAr3tuR+CiMhxWoYggksCxTwW+bhBfdWHf/sgQ2bz9v+q31Od/iHvxeV//uVNteSO+Wr7tq1q68sv1qt99fD+qv+Ao9S3T/9nddqYcSIPhCbzQutvWLdaPff04z1j+fOO1zNHUtMAiP9BB39FDTtuZG1MZ7OsuIGm+ek+jMlPBJkplCeIICa/fPBeteOPr9Xjhe717vf1geqU0Wc5cSgq2TH4sH0zvtKPGJdy6Th+oHrrje314hdePFNd2Tk3tzpdt7Jx/S/V5uefUu+/t7NhTtE8OPDgvmrYiBPV6DPPVl8+5DCpOc7lQuOfYnFj7e76Td3rG+LfZz7nDSDNLT3X6AScI/oNUEOHn6DO+cHkQnnp9pFQ7NGND2Vinew5euixatJFl/dco5P8hSRz6JSeDevWqBeeeUK99+47mXWT2k8Y9D9ykDr2+JOs66duSx53yR4S2z7nQK5V0NcKWxv6CUd5c4HGt/K+xQ1x7ruucbbRXFp535KedUHfS8gH5Ntx5/3Q+dorva/EV3rcUrmY47HxN/2ejqXtr/8hs74mawrtp+dOnGrtwrZ/mOYvrSejOs50Wn9D5jcNJKR+UfNP56fPmZj8rM78fwW451xbXem+vPqBXzQ8lybPcT7zT19TEn4012+Zc4164rGN9ecQmuMUc+f8YEr9OTGPf96aNHTY8ep7EyZl9p80o/Raoz+DDz32n9TkS2Z676Mxn29cfS3xsy1WTL/Hev7wEeulbQqtH9M/viz1ehBExCLp1047CCL0KykmXXyBmtE5QwwktP7Gdd3qhadfUDu27VBv7Hijtq5/nun7G0d/o/bfdQeobx43THWMObW2xu9jtU1PmOpjot/Xrlirdrz+J/X2G2/X26O++h3ZT33vvLGF3pXu8mI0lK+t/q6PdqkR/Y/LMHWNgaTyGcd/J8Ozc16nGj8x/50U9b/6vtXqxWc3qz//8c+1/67/sG7LoYcfqvoN+JoadfopavSYDqvfkwLN7n+bfauWrVabNm7K8KCrYgYPHaxGjR5lZEosu9c9oh5a9VBmLu23/35qyLCj1dgJY3uupfH9o7m66TePNswbsu3wfoerb3WcpDrO7FB9D+nr24Wonk0QUcT81hOn2/76mtFWm39j2mdbS0yxVLS/hh72zcxaPn32ZWrytMki/6YL6WuKZG1K5gHNoQ/e/SCzJtFcOOLrR6hvjhiqxv1gnHE/4WJsycrFDfOnioQ6XTf1yPpH1EvPb8nM82QeHjN8SM/YfOZhwu7FZ15Q79fYpa+rIr8kfdA+Oez4YU7rMuf89P6f7kvqJ+eA0irk+W/nX3aqX9yxtOfZJG2by7503RXXqzXL19R79b3yizjNnDqz3g7xeWLr4/X/nbfmJHvs77ofz4wj2Rfo2cq2T9s4l7GP0/PZgxtW9JhC69ryJcvrc9u0x6X9m66ftEFrxCubX6mvVck+a1sfbDzod4qf7vXdPc82+jpEv5PNBxx0gKL5euqZp4qfOU17EcXAvXf/u6L/m8xV2zNDMo4insOp7Tz+efsgPUvkrc9k768e/JXzM5LUb/RMqq+vVNf1vxH0529b/3nPFUldiqtY9iVt6s8RyT5L8/qehfeoX699uP5sTuvfMcceo354yaTcPQaCCJu3HX8vQxAxfcq5akMtOZn+u3XRCmtyTDqURQvnqv9Yfb+iF6YDBg5Wx504yvjSlHu5f9TgIWr+jVerVcuXWLukxMfNt/+7NfkTmtD1rU8vqlcsu7tBAJE3MEpa/uiyqzJ3e5vKc4IIegEem5/VEYYCnCCCXrLPuPj8hmSt3oQLB1tCy9d+fa5QvHU/bf4PQ64fGu+o4f0yP216fodxTpBQ5MbaCzpdVGQbw/jzJ6uZV98oFtPY2kv/7hv/SUJHX29MfVOi9dLLrxElMfU26AV+1+xp1rhK6p1WE5Fcf9MdhfBK+pD6kgQRP7v7gR5bfBKeNOevvfKShnXd5mPiPe+2pcaEWCxBRFH22cbH/V6UIIL2vbtum2td62ldm3PLYuf91nUuUeK0c85C696oMyJfLVp4k3jfovFMmHhRbb+6stC5lLbTZV+lGL+6a0Eub9P+QUnFWZdNEq3F0iSrz/xOj92nftHzz5SQL4KfdM67Jsmp3TwfUnu33XSteH+h+XfZldcb19a8/ZUEEfvs+/fq/LGjjOtJ+uQ1E3/af2ZfPsW6JqX3n8Qu6XomjXvXPVH3c97zjauvXW2WxFzs549QQYNvfekzi4t/JPwkZSCIkFAqrgwEEUrZEu4m+vQCbuWyVQ0CiDxv0cvqKZdNtibWTMkBepF45cWzGpI8XJ+UOJ5/980iAYZrhNmSmOn2fPkmbUjqTz5nSv0lOtXTky2S8RHbjuGjM0Wf3f6MkV/yolUaA2TTrK5ZogRcs/vfZB8lOq+69F8zCVyOPb2Qnnv7TzMJFGpz9mVXZwQlseKakk933XKXte2kv45acmf67OleCVlJrJkEEUXO7xiCiCLsM60l0ngg3hKRgcQv6TIzpsyoJQMfqf8ritmHn/61UzPcmtL9/MbcuHLdV84+/2z146unN6xTzSiIoPXhxtlzRPsXgaZ52HlTp2gPo/W468qujM8kzqJ1ec5tNzoLrSihOa9znmhNoX3/nInjnYSaEtupDCeIOHLwkepnN96aETKY2uPW4nRZ8tn4jnMy1SVCQb0/fT5R3F5387X1YqY9RboO+PqxzH08ETToLHRWq7pX1vdGLiEvXYelz5t6/67zNKlP47vpznnWfZPbi2iP7prVZQx7kyDNdb2kDly4cPwpZmZedEXmmZMznPrpuqUr88wn9Z1tXnL9Udu3zrlVvAaSv66eMztXyBJTEFGEfQkHThBx4bQL1XlnfN/4PEr+2fzmFx/n60whiJDuQsJyZQgi9BMcKKHxypsfCS2MW0x/uU/CjIU3d2W+9rT1SPYvX7spN/Hjm9BN+natTwmI8Wec4DQOfZyUsL118YO5w9cFEfeseNi5Xwk/mw9Mv+v+Xdv9fO5Lfq4dCYeiBBH0kntsx/CMWXliBs5+3bY8UQUnVow5c80AACAASURBVHJhT22vevip6IlJ1/gnm6XJGG58XIImjwN3VY+EW1G8qO9/u+JHIlFXYmdiy9D+/5AxXf/aWh8XxWhe4kzC4fp5d7AilBiCiCLtk4xNL1OEIOL92mkcUtFPYo+JOTemkLnk0g/56opL/8Vr35KKE318ltQJ2VfzOHD7x3fHT1TXzrrEyVzJXuUjaEgb4Vq/jPnHJeR3vvNWIfykDnFNklO7pkS565qRtlGSfNf3VzqJyiauSu8LMfinBRauzyGSMRIT13Z1X5v2a1dfS+2VxloRzx++gobEZp/6RflHytFWDoIIG6Fif4cgwl0QQS9D816ySTxGiZ4FixcYi3LJAfoC74Kxk5wEGPRS9YGH7xcllCR2J2WaTRChf31KdqaTCpKx6V/C5vlImvjn+rX5nuo0u/9j2EcJrHVPPtQTm7ZkiM5R/1LW5F9p4oKrzyUzJHEkKcMlqylei5zfoYKIotYfbi05a/xZuckx33kl8U1ShksE28QMevv62PJEFZQs+tH3L7aKibgx0Fy6fdnPGwRGJBRL/1V5QoTrHE/sluxh5CvXuaNzdEny2xLapjiTrP0uMUpl9Xk9f9F8dcfNdzjFEa11965dakyM6qeckNiSYkn6x53ipM8lbk8ZMOjIzKkSkv5c/Fj2Pp6cFpYWWtn2Nj0hT4KD75481uk50CXufOdpMg5bLHExSz7LE0Nwp5KU8Ryu20r+u3vFXc7P/8mzqOs65XIaCz0Dd17e6RQXic/y5kwsQURR9iVj0PdaEly99NxLueugTUgJQYRkxXUoU7QggvtaXfIS32EITkX1l/uUnP/8s08zbdAXngcetPtIuvSxvelCVO/JLW8ZE8E+Cd10+6719SsSkraSI8379Nl9DOYnn+xSm5/7vTEBZTu5QxdEfPLxxw1t0UvkPnvvncuPGD+zdaeT7ySFbf6lfr/17TMU8chjYYvRogQRNEZdQOT6Ml2vb0rMmRLoyfHvB9auVEn+6Lh801ygLyl/cvNdEveIy7jGf16CgBIv/QcMqsf/735LRxNlr9ihH6ViBVNfyZUUSV/bX9+qXt78XMP6Iu1HDKtW0JRAs8U7rQ+6X/MEEbSen3nykIYxpa8HSeympP3mF55mWVP59Y9taTi1hMaR/K1b+0CmLtlK148kf32/cmiDqKJo+1x8kpSlRNGzTz3W8z85IQPN7/Sffr2KPhe4PSvhT+1wVyQl7dvELlSOxBDTp05oGKoe33n+lYgi8hLnNEdonU7+aM6mrwBK/n2R4ro8MQTZRydS2fYREwd9vnI+pTFSzPfEDXOFUcLAtj+4Chp0x7vUL2v+6fxoD9JP+ErPiTx+kliVzPvkuoekrL5n0lo8Zux5maZGnHByw4kOpiQxjWfkyaNrx5vv3pdp/qWvtkg3bHt+yVtTqJ/vfPfcnthO+thzrz6Z5zWdP/WnC7Qkz9HE/vXXXmnwXfIMyT1fJuO0CUWLfL7RfX3PnfMzfiUe6ecnzs+SmOLKFPX84SNoSNvnWr9I//iy1etBEBGLpF87EES4CyL05EBCPjmKtk+fvXr+1SeffJr7Qo4SF6ZrFPTkAL3Qfuqx37PXcfT09fEnxhd/Li/DpVHUbIIIsls/4l7/AtU2tpGDTsp87WvyDyUuTQkJigE6Ptrmf5tPmt3/un2UIEsf203jT46mp/+fu0qG/j1xoOtE0kep079PjuKm/18/8j7xoy3xlZcwofZHfntk7Rls91zd/voO49eetn5sccX9zgkiiJd+3Q4lg/vs3Sd3fkvFISGCiCLXH30t4TgQQxon/X3w3gfGr/JtCQ5XX+lrgmv7en1TLOWtKVKb9URkM50QYUqyJsf79x+w+8Rdmof6OkL/Pk8UYWKXvn4jYfj+u++rLS+8zMYPlf/VY2utX7ebxBDJlQcHHnxgT3d0XD23dtnWfqm/k3L6vObmj2Q9zUu+Llm4pPbl+W0Z0/JOT9LHoPufEwZJ9pTkqHtat/N8KVmzq9jHdd+knxce/+0TPc9wuu1p/9L46S99TVo67vKeOSVxxwlLqb/k+pdknubN1WS+5p2mkxez1Nd3xu5+N5nsy5ztZTyHkw02/pK9ica0fN19Dc+N0mekPPE09W/ym76++swZmrvvvrM7l6ivaWlfJXOeu66wSPuSfm3PERRDtDbTHHmiNtfoajubwBGCCNfdyFK+aEEEl1yhr9GmTvsi8RV5SLnN5X2BTC8xL6/Z9uVDDsu0QS8g59WOEtSFE3njcE3o6ka71OeSobbj+emF7nVXXaroJWb6z3ZFQx4/SszoyTxq23QUcqxERNp+k330kn9W7fgw7n5309fQeeKQIgURetsu4hHuhInN2/+rQbjDvbwm3y++f53xao3kaHv95T/x5/oImdcu8W9KrNqOvOaOprclkji+NE6Kfe4If2L244vOa5hntiSmCzvOl3nxbjtWPi9prvuF7LSt59TfDdf8uCGhbRPSuMRAwqtM+1x8lJR1TRpRPW5MSXumY/JNzNNfZXP2mxLapvimNqivS394dsP+SKfzHDX4GBaTSWxA41lw53J2DTJdfVSEwIiMnnTOaHZ/vOaGn7HXEnD7iEk4mXcCgOkaH9OebTtxy0XQwDnLpX5Z8y+PH8XDtCs6G64sMcWPy/7qMud9nhG4ZLftKi+f5yvTmmI6KYnYpZ+L8/hzV+eYnh10IRC3zlDfU74/xmn/KPv5xmWOuMSQXrbI5w+fvSltn0v9sv3jyxyCCF9ycepBEOEmiNBfupEXbMd604v3rqt+0pBwzftamEtmJR6nl5wzO2eqjjGnZk5+oASw6Zhs24s/12hqRkGEnqhyuTZD/xo87yhd7kU8CQI65/4bm0wzffltOgKafNHs/s+zz3Q1CL1Yn981vyHpn04ScRxNR+HbrjDgEpd5x6qb5o/ki1fX+WPzLx2vT8c90+kZyV9ytPvSO+9t6E5yGkqIICLdYez1h1tTk/7IXz+6/Edq/MRxmTGb1lTbEdiuftJtC1lTeua14QoeU3KP9paxE8ZmrnNI7q3nvjI3JbUT31dxQgR30kbPf/9ffEFDjNO/N53qYhKjcF8w562tyfo655qfNogIbSI6ThiQzAc9Rqkf0wkEnB9cYzMpr8/rdDumq39Ma7GJG3f1i0R0kNiiX2nF9WNbE2/7xa3stSam9cP2zFPlPm46fYg49z1k98fCEv+a/GX6Gj/PZzTvRg05JbM/k50m7ol9pljKE/yaYpab42QX/aX3wrKew6lfk63JtRvjfjAuYxvFMbe2pJ9z6Nll9g3/2hDP3PqSt2/QbyZhj2l9Tda/y344veFZzPYc4fLcn8RHWfaZ1gHT1SPcXNPXYAgifHclQ72iBRHci1PJV6qRh1lvjkuY00vZ23+xJvfuZe5FJL34XbPhWdZUn2ReuiGX+oMP2zeTjLIlvdL9cEmfvOS2iZ/tChFXfr7+D7FPvwYgL1Hik+yQjok7VSUvuZhuV//qzhQLut9prBue3Cq6+oISMAvmXJMZju1kEenYk3Iu8c8ldyRiG1NS1kUQIP1C3XWeufDivva1zce8r99N4+fmsE0MkYyD+jvtxEGZEx9s4iuXGKB+yrbPxUdJWZekkWkuJP/exp5jTnX/9Nf/NZruE0vUGBdPef41ifhsVzZRX9wX9DEFRtQH5yebWMoUg5zwx5RQtgkZqQ9uLclbs0KTtdL6Zc6/PH62GHLl5zPPqY7rMwLNoROHfDXzLCfdXzhRYN4pZtye6fIM4Ms/7/SLvD3Ldf8o+/lGOkd8Y8m0F0jjQ/L84bM3pcfjUr9s//hyhyDCl1ycerEFEXGsamwlL4GgJ0Rcv+J1qa+fQuBydLSeFKBRmhJkpuSA5Phw7qWqKxObH11ejLrw5fqV1ucSb7YXvEl/+nUZpsQY99JVmhjSE/R5XyQ3u/997cs7jtvGMXT+SOYOxQNno/QUBtu8SX7P43fX/XfmfqXuO79jCCIkDF3tMyUybEIzYsnFRMxkM5cI9l1TTHsFN37J/fGmZLv+NXV6XeRs1+MiJj/ykb5+SwVGkvnOrfk2MUQyBynROubEszKnReSJrLiEsWQ+uPYjXUOSclzCVpLI5tjlrXO6P6TPPtx1Gdxzj2lNlJzcwa3ZefZVvY9LY5R8bErI5wkOqB53PUOeYIxbt6VrHRdLeeIibkzSeKKxlfUcbuJvW8O4fSOZr7aTOjg/5Pnad33lTtCyiUxdnvuT8ZZln+k5QhrD3LoLQYTrbmQpX4UgQprcjTzUnua4hLk0mcu9zDUll1yTefpYpfW5EzhsRwmn++KSGC7JFWpLKnBx4efr+xD/ci90pUee54ljfMaiX4Fi+5o+6UNyXQYlF4b2/4eMWRIBQbqCLsKJnZCUxj/nMxdbuCSUyZdcX7ak9Bf/cdOY7JLWzYsfbv5KfWn62tQ0n3WxjeuX1ZyQxiU5b/Nr2fb5zGuXpFHSPpe8lK4H3BfnJv+GxDfZysUTt7e6zDkTY064kXeFlauv9PZDksXcCQ5cQtkmEErGwAnm8uZGaLJWWr/M+cfxk+7BrvxcYycp7yqICBUPu+yFviJC09jo30v4m/YcyV7IrWXc/lHF8410jvjGEtULWZ+5NVdn7rM3pccjrV+Ff3y5QxDhSy5OPQgi5CdEcMe+2r5CTHuJe2lsSj6ZjtTftOXRzNdopijQj2qPndB1eTEqFTSYxuJSXx+37YvfpE+9HvcSlUuIubzE5xJjJvua3f8h9unJDPKBhCOXZDDNH+4lvHTukD3cy/WYiWITP8mR/WSfz/wOFUS43GfuYp9JEJB35Hoyb7mYiC3+0r8k911TTIIffT64cObWJGKT3pfSyeJtf32tYZktUhDBxbk0GcyNTa+rC9lcTvAgEFzykWNkWhOkyTaOg7Su7UmPSy7bkuVJm9wpOqbxc6IDybUZej3TWm8SREg5cesI93xW9T7uGqOcf6VziGNqWof0dc6WuNfjUhfM5D1zcmOSPkuX+RxOY+RslTwLcIIu8v26Jx+yPsNLr2oKWV9pbNx/k+StHS7P/dR+mfaZTg2xXTeSt75CEGHbfRx/r0IQkZcEczTfubj+4lKahKCOpC/8qKw0oWsagLQ+2fTIb36ltm/bWrvH7+PafX57G0+tMPXl8jI3hB8n3ogdC7p9kpf0aS46d9MJC67JDtdA1V/+S5LPerLBdJR6cv813XFOf1tffjH3q3HOdml8uo47KS9tXxfZ5H0Va7KFS0RxoiK9L4lP0n3q9V1jk7M/NAnJiZRMCXOKyReeeUK9V7u7/v33dqoxY89TV3bOFbvYZf30WUPLtk888FRBVwYcB/p3LlfUSNd3PRZc9sZkiHob3PrpItIwMXYRr7n6iUuYS0VG1BdXX59T3JojFWa6zg2p/0OfD8qcf6H8dMGhTWzlGkNU3vUZQRcz+uwPnJDnma2771dM/3GCCBchbQh/PR5tV74kdnNznlsHq3i+CZ1jkvgq+vnDZ29K2y2tX4V/JHy5MhBE+JKLUw+CCLkggl7u/fY3j6od23bU3gV8UnsX0Ec9uGGFkyOkySfuRaI0EUcG6Ymi3iKI8DniXmdtSlj4JoTSAaK3Yfpis9n9H2Ifd8S9NOmlzx/u5X2MJDmXNHNNEOUtDCH8qF3XxATVCRVEFLX+cIkMaUKXxuUimHJarP9fYX3OShKa0it4uDXFdlKKPgYuQZhOmCZ8TIlo6Z7kwy7kGiPqT6+v72PE78VnXlDvv/uB+uC9D9R3xp6huDvsTbZz89AkCNCTlK7rgTTJ6cpZ95/tK+90+y7j59ZESazq89NUh7PFhbFEQENjr3ofdxkTt25L1p+0j3X+eSfVbH99h/r040/VGzvesF6Vocepy56kx6zLmMp8Duf4S+cXt69JhSy6z0x7r74+Sm1L+05vw+VkFdt/V5RpX8ipL6Y1F4II193IUr63CyJcXoRzXzaZkofShK7JPaH1XcLE5WWuXtaFn/SFqYvtelndPpdEFrUl/QrRNdnhOiYu1mwnq+jJcckR7652JeWLjk9p+/pJFdIv59Pj5lhzX6zqCSvXvkgQNPvyKeqIfgNU/yMHqYP7fkVNnXaVrwt66vmeJJJ06npCTIixrvNfGgMhNqXrutrn069PHzoH10SpNPmrzyXJV9s6A130xiU79ePSfYQXXOy7XBWV5ztuD3ARoCS20f898OC+qv+AQWr0md9TRw0+pt4tl1B2EQfqa31eTLjs7xyX0PrSeeIyN0L5lbG2uDwjSE9XsbHkRKfccwN3wsorb35kaz5K/EpFp1XGomt8lDFHin7+cJl/nG9C64uDr1bQ1T8ubafLQhDhSy5OPQgiik+opT0lTT5xyQHJV2lJXy4vp30iyaX90ISlS32fI+71l7aml9a+R4an+XLHh3NigGb3f4h9euzkHeOtx6YkFrivviVfMut96aIiFzttcyqEH7XNJcFNidzEllBBRFHrD5fIsI0lzbdo8Zd0zubZZEqChgoGkj71r7uTRFW6fZP/pHuSLaa5331P7EnaojjvvLxTHd7vcNXvyH7qoL4HqsnTJvuYwtaRCgK4fcVFtEOdU5w+8dsn1AEHHaCOGT5EDRh0pBo9piN4LLr/XE5I4WI7b567JE9pYDq3vDU0xikaNgEN2VT1Pi5NipvWbdf6nADEZX2VBqjLM6Ees5IToqR2SMq5rHm+8ysknqUs9dOFXGODe5bIm6NSuxIflGkf9xwhFdqaYgaCCMlscihThSDCNbngMBxr0dAXl9L6oS/sQutbQaQKSMdEVVzKcjaE1reNS2/fNdYkX/eSDS7JDpvNpt/1xKEtAa8nNKVXmfjYV3R8StqX+koyPluSxkUMJekvVpkY8ylGG5LxuCZMJDEg6VdaxtU+abvpcj59hHKQ1I8ljOHmpJ6Q1RN7LqK6NEt9DZZ+aW7zm4vYwNaW6ffQ/cOlfuj8Dq0vZeQyN1zGz/UfWl8yJpc+pEJMSb+6vzhhU6jISh+bi6hJsh6ZxllWLLraWLRdZTx/uMw/zj+h9SWxnZRx9Y9L2+myEET4kotTL7YgIsaLVtdkoSRJmkcrtL6LJ6QvYqWJGlPfofVtY3J5MRrK17W+6xH3+ktb09HNejmXxFOap54k5F5ih/ovtL7N/1z7UtGBS+zodkhiQZIUs42Pfg9JaNjaD/WPT/1QQYTL2u5iX0g8EOfQ+jZf0e96EtV2Woa+VpiSzK5rlclW03Hh3esf6amSlyiT7kkSTukyrsl21/ZjlJfGqY8AKYZ9kjZC/edSn+OQt+7r4rS80xGkJzXlMZH4qep93EVYRmPV/SO9WiLhVNY8dFmHfUUGkvkgKeMS85JTqbg+pWsLV1fC0uUKvjwmLiJiiV1JX2XbFyqs5BhBECGZTQ5lqhBEFJmotQ099MWltH7oC7vQ+nkc6OXqH17Zop596jH1u98+rN56Y3umeJ5/pOM39R9a38W/vgkyySkTLskOm82m3/WvPfOuaHAp62sPvfDe9uoW9cKzT/ZcH5P+801qmmyRxL/0CG3JeG1JUK4vlyPGJTa4lollk8465vpMCfLXtm5Rzz39eM9a8+HfPsgMM++reEkMuDLTy4fY59O3T9IolIOkPmcXCbD69NnHeZj33Dk/dz/R11eXqyLSDRd1BZPOq4iTdkL3D5f6oXtuaP28APKdfy7j5/oPrS+ZFC59hAgMdFskJ8LEFkS4nFojWY+qeH4Meb4pco4Qi1h7fV7c+uxN6fZC69vmVIh/bG2bfocgwpdcnHoQRBR7QgS9jN72yjb13FPPqcdrX4e+/cbbGceZXo6HvEylDkLr26LL5cWoJImd159rfZcj7vUEisu91/RVY/8B/WyoGn7/9Vr677QP6/+eE1aE+i+0vm1QIe27xI5uhyQWpMdN28ZYZCIphJ/v/IYgwuZx8+/6OpF3xLtLWd9km24pF09JGdu1Bi7JQReCnE2uyVyX/qRlKQH42tZt6oWnX+g5sSG9FlMbnPDH5yomqT2h5UL951pfF/TlxZcu+MkTA+jxYjuOn+MmEbFxpxOUuY+HCiJchGkJI33MPicJcLwp6b1t6+s919Y89djv1eeffV4v5vIs5Ssulc4d3+dwat91fiQ2hezxkmckrn0S6vXps5cUS73c0jvvzdQxxajErrzxF2kfBBFK/Z2z50uuULQgYtHCuWrBnGsyo4qZcHPFFfriUlo/5KUvjSm0PrVBLxA/3vU/tYerl9Unn+xS27dtVX/e8XptU/g0F1u7CCJcXtKngUi+YHZJdrjGaLq8fuqD6doM/X5p22kSJpvoS/FdH/1Pj1iG/jY//5R6/72dDYlsvX4VgoiYCVHb1+ZFv+z3iZFYNoUKIhKB1c533lI733m7dl/iO+q92j9bX37ROqwyBBFF2WcdHFPAx2ehe4GkPncFgc/4uDrptSHml84cS9u1QpIxSXhJ2skrE7p/uNSXPrOY7A2tX8T8cxk/N67Q+hL/u/RhE+RJ+kvK2E47ivF86TI23faQ+RUai0U934TaZfOvz75ha1P/PbSP0PpkT1H+cWWRlIcgwpdcnHoQRMQRRNDLyV27Plav1xItn3zyqdqxbUfPPczpF8ScxyCIsMexJAmebsUlka2fJuByv7ndclkJLnEQ8jKdeg2tb7M8pH2Xl+q6HZJY0JNwIcmWohJJIfx8/QtBhC2q83/Xvyw3Hcetryl5p0n4Jtt0S7mvfOk++bm3/1QNHDwwd2CxbNA7CY3xEG8lCdCd77yr3n1nZ+2d2fu1fz5Qr778qrVZiSDCJ1lv7dizQKj/XOtLr6jRYzJPRMStab7rdt548oRDnvjr1YrYx6nx9Hh8406yb5rGT36kf7a9uk19/NHHavvrO9QHtbmki3v1+i6CCFeRiMnW2M/hOn/631JbQ9Y/yTMSJwAIjeGkvmnuSexK2ijbPhfbpJxwQoSUlLBc0YII7iVZ7OSpcKg9xUJfXErrh7z0JTt96lPiYeV9i9V/rL6/4dQHF0a9XRAhYR+SEHDxhVTooAsnXE4voOO6H934UMOpDy52xp7TPj4ge/MS7Hnjsd1JH+NlvwtPSdlYNukxJhGs0ZfdS+6Yz576ILE9KVOUIKIM+1zGmZT18ZlkLuTZIqlfliCCG78k3rjxxWwr3b6El4/v03VC9w+X+tJnFtOYfOoXPf9cxs+NK7S+xP8ufYSe2JAXv5wwNDTGXcamswrp2ycWy3i+8bFLEkMh+4ZL+1TWZ29K9+Fbvwz/uLJIykMQ4UsuTj0IIvwEEZRwWX3farVu9Xrri+E8T0EQYY9jn5f5+hH3pqO69SSn6fjvVkukhLyMt3skTHAR8uJaEgsxj+OO2Vaaa6h/fOpDECGJbHMZqdBBegUP9eSajM4bgW9bvvVsNH1i1NZm3u+UtP3FHUvZUx9c2oUgYrGi049Mf9xR+NzJH/p1GbZrZvR4gSBitweqEESQL9auWNtw6oPLPCpDEFH0c3jIGh2y/kmekcoWHBALiV1JjJRtn4tt0jiGIEJKSliuaEEEmaG/LDx+5CmKkiBV/IW+uJTWD3npS1xc69PX8rMvn2I9/UFnTr7Qrz+AIGJE5ut2LtkfkhBwiXv6Ym5sx/B6Fe7aDP2kBOl93tT2FZf+i7N4htqnE0fS1x9AEOHi1ThlfRMQeu96LNsS1D7Jc7q+5oh+AxpOjShCEFGWfT5e9PGZ616g2yWp78NMOv702hBTxBCzrfRYJLykYzeVC90/XOpLn1lMtrrW94kl1/XBZfzcuELrS/zv0gcEEXMlSJ0EzWU+37jOEdFgU4V89o2y+3C1sUz/uLJIykMQ4UsuTj0IItwFEXQkeuflndbTH3QPUZKBXpKm/yCIsMexJAmut6IfW7/HnnuozW9mT9TTr9Yg/5A/uD8IIrJUin7Zb4oKSSzEFDHEbCs9phB+1I5PfQgi7GtNXgk9Ecx98a6vO3RKw8NP/9rYbEwxgm9bvvVsNH1i1Nam6Xef5BvtCYf3O7zh1AgIIvIFEeQD/RQe7goG/WoN04kqiU8hiOCju0xBBAkMZl50RcNzqm1e0lq4V+2qhvSpEUULIsp4Dqdx+66PIeufJLnvs+bZ/Jj8jhMidpOAIEIaMcJyZQgi9DuN6eX3K29+JLRQVoz6OPDgvmrYiBPViBNGqaMGH8NWDH1xKa0fmlRxqU9fWF0765JcUEnC4aCDv6K+PnCQOvIbQxSJIehPOibXspxBLn3JPJ8tlW7f98oM/bSFKgURNDr9Cg/9WHj9C/8Zs29QU6ddlYuPXkafP3aUVUBDDPvsvU/tLtJBtXl1cm1eDVH77PslZ8GOqy8l8V/klRm6qMT1Zb/reH3Kx7Jp0jmjM6KoPEGEHmuc3STaOfCgvqr/kYPUgIGD1cBBQ3rWY1d7JTGg91+mfWX5zIdD2jZJfdsJKT5j5eoUfWXG5u3/1bM+hfxJeIW0T3VdkuVcXy71Q/dcl/plzT+X8Yfy8/W1i41FXpnBXZ8VGuMuY9P5hfQtjcWyn2+kdvnGkuve6dNPaB8u9cv2jw8PqgNBhC+5OPUgiHATROhJdM4LSaLlwIMPUP0H9q+9Cziy/sWl9OVqyMtUsim0vi26JC9skzYkSey8/nzr619qz180X40e01HvSj9FQv89bRPHU3p0so0l93uo/0Lr22wOad8ldnQ7JLFQ5JUZeTFiY2aLJ5e74X34QxDh4iG+rC3Jq58iwSWK0y1L9wOb5dKv9rl2Ytmgt+0To7Zxcr/rzLkylLA94KADVL8j+9Xez39dHTloQM9VIlIbQ9YsnzG51An1n099/fQHXfijx6NNGMQ9s5R1QkQz7+PEpSxBBIkhzjvj+9YTz8iXffbuo44ZPkQNGHRk7f3zkarvIX2dTg/wibn0nCjrOVznT/9bGi/StYWb65L1hhNEuDxDuKwxSVmJXaay9O+LtM/FNunYIYiQkhKWv1E5oQAAIABJREFUK0MQsWjhXLVgzjUZi25dtEKdNmac0Mr8YvpX9FTadApF6ItLaf2Ql75kv7Q+9xKS6lMie1THmRnhg4midExU36Us119ofVvApNv3Fd5IbAxJCNjGoP+u96UnOHQBhy0pSEnJE4d8tUEMQYnsMWPPywgfTLZK49N1rEl5Sftc7NvGbrLHlpDi+nK5lsSXQ149ziZdLCPpV2dtEkSYvvw+7cyz1bDjRtaFD6Y+XRImLmtg0l/Z9knY6mVcGfhw0PuUzKWY4iIbF3199X0WKMpmnRfF962LH7QNy+n30P3Dpb5kP8szXlq/zPnnMn5ubKH1Jc526UMvKz3libNDFyBzgk7JmpA3Rpex+axHIc+qVTzfSOeIJG64MmU8f/jsTWlbpfWr8I8vdwgifMnFqQdBhFwQYTolgL6E+1bHSRnhg8k70hfBIS9Tqe/Q+rbocnn5KEli5/XnW19PlKWvzaCX/yP6H1fvljtBIm2TXp5+k74Yt7Hkfg/1X2h9m80h7bvEjm6HJBb0Mraj2k1jLdLnIfx85zcEEbaotv+ux64eW9IreJKedJ/4Cm5C4km6J9npZEtwNnFXK7i2my5v+kqa1vpvHjesLnww9SHlpvfDnQ4SMo6QuqH+86lP15N0DB+dMTvt2+uuuF6tWb6m/rtNGMStaaZrrvJYcf5MX4NV5JpexD5Obab94xt3knVG3zepb3ouOv27p6thxw+rCx9M/F32dZ+YS/ot8zlc5+/y3CddWzieEpb6aUTUTpGCA2pfYlcynrLtc7FNut5CECElJSxXhiCC7pMeNbxfxiLfr/e5YXFfJV4/7w517sSpDcVDX1xK64e+cJacUkCD0/uhf2cauykkpGOi+i5luf5C69vCWm8/70h+ri1OXMMlvkMSArYx6L/r8yd9bYZ+OojkOhouceWa9AuNbxsDSfvcuuKbXNWTSDoPri/b1RLcGGle09UR9Dd0+AnqnB9MVl8+5DAbDuPvMZLL+gkk3Li4JAYJjpav3WQ8jUc3WpowSepJYiApW4V9Pk5zZcCt8a7X00g4FnX9BMdIjzfuC3YJW13ExF0nJGlHL6M/T/g8q5AI9L5f3NFzUgqdykSCofTzSOj+4VI/ZM/l9sNmWB9cxs/FQGh9SVy59MGd8uUj7uNOYOGeByVrQt4YXcamtxPStySWq3i+kdgliRlTmTKeP3z2prS9nPCde/6uwj++7CGI8CUXpx4EEbX/Tjjsm5nrL0xfJnIvjDvndarxE+UfnkhfBIe8TKXICK1viy6Xl4+SJHZef1L/6G3oX6mmRQ/6F4aS5EtR1ydwYw/1X2h9m/9D2neJHd0OSSzpQhjJ18nceLkX+rESuiH8fOc3BBG2qLb/rieC0wlKlyt4kp7000x8xTshCXvpnmSnky3BJc19RGS0/tPVFvRHX6WP+8G4ni/SKbk9asgpmb2b1vh71y7tOf1B8iedh9wX6a7JR9qPLhg7qWcse+29V+1U4H5qRucMiZm5ZUL951tfP2EpLXrQT1KRrJu6L/KuXDAB0f3ECR1baR+ncbqs2xwXbh7q15dw84D2zQcevr92Iuw+ohh12dd9Y44MKfM5nOMvXcOkawsHV8KSa19qm8ihTCGJXUm1su1zsU06fggipKSE5coQRJAp+rHs9O98k5fpoXEv7PNOBgh9cSmtr49XkqhOxsW91OaSYFw51+SSNOGR2CYdvyn8Quvbwjq0ff2lrimWQhICtjFwv+sJ++QkAD3OJGIYvS2fr1Glgh2fsVIdadIkRnKVm0fctSOhY+aSGqGnTNiEHDb+0kQL9zW+6/otTZgkNktjgMpXYZ+NLfe7T9LJhQPXp7S+vna67iXUd7KfpK/a0UU/uuDAZ/2hvvTYd9lj83znGqdcW/oYdYFV6P7hUl9ftyRXKiVj4uYVJ4goe/65jJ/zT2h9ydx36SOWuI/zA3dqkHRNMI3TZWx6GyF9S57vqni+kdgliZm8MkU/f3D/LeBy4pQuUKOxcIKIKvzjyx6CCF9yceq1gyBCfzE/YuSInq/3JX/cF4OcIIIr55q84o41N73ADHmZSuMOrW9j5/LysQz/mOzVEzPJF9i6Tbb7zal9/UW8b6KdEnz7H7B//djpY084tn6lSjKOUP+F1rf5P6R9l9jR7ZAIIrjkZforYdvYkt/1r5xtp4hI240xP334uyTWfNpPj9+lfkg8UJ+h9V38RmV1EUOyduhrikQsp4t3fL8A19c5icArGXdIctLGzlfMlrSbdxIBJ1hyPWFDv/qB+uWEDi57t4mJvi75+lpvP9R/vvX18ST7oc5K+jxmO93BFmv0uz6fuL5baR+nMUlOd8hjIxGJ6Htdzx61/RmxGILK6+tfnqDFN+bKfg7n+EtFBy57oO4/6Z6mc3T9bxLqN5mv5K9EqJWIznztMu0tRdonZSZZR5IyEES40BKULUsQwSWCKNm8/rEt3l9IUyJz/BknqLfe2J4Zad4XtKEvLqX1Q14Yc18LcmOK8VUv97VW3pfv0vGbQi+0vi2k9fZdTz7QE+ym+iH+tY2B+12PiSRZ6XNFiM7I9YtzLu5c27AxkCZN9MQjrSlPbnmr9qD0JVsX9d+5OcAlAvS+XL9I1xOtrvW5Aem2u45fOv+5cq6nr3Cn2eS1IY0B4lKFfeIASxVsZkGELq5yjSUaJndak/6lO7e/uZ62wnF0SfTn+Y5LTkuEZuk29eSlXj90/3Cp7zKPdC6cPzlflT3/XMYvWTd9TgGxzX9XG/VnDx+bdF+bBJ0hMcGtty62hvQteX6s4vlGYpctXmy/l/H8ETIOPX5pPNz+XoV/bGxNv0MQ4UsuTr12EESEvAjjkqecICLG107c8d69QRBRhn9Ms8F0xH06USdNTHHJM+nL8cQ+Lt64JF7Iy3TqK7S+bXUJaT8kHiSCCC6J6nofPff1uTSxZ2MXwz8+/CGIkHjGXkafw0mSJ81XKp7hkvoSIUXaSi4WXNrwTU7aSTUmqKVrbdK2vuam63P7qeupDdzX5qY2QkQnNB49YewiWsljHeo/3/rcGklJ9NX3rVa3zrmtbrI0FkPjmLOH67uV9nGCqPvHNW70GOfq62VcT+fg2BchiCj7OZzjL33m89mjk0kjfUbS1xTadzZtedRJyKKLiHqeTwxiGKldyTjKtM/VNsn+BUGEhJJDmbIEEWQSd0oEJQXvXvYf4mPXk6GZxBC2JE7ICz/qW1qfSxBIvgancZ124iD14d8+yHhRKohw+WqbEj9nnjykdqTXp5m+8pI/0vGbQjC0vi209fapvPQrN+7LYFOizjXZYbPb9rt+igF9VT3tik41feqEelWp+CP0S3D9Cz8yQNq3bZzJ79KkCZcYdfmynbtqwfTFOteXS6I0xmkWOj8ueSsVp5ju8pYmPF2OdOe+XKax5K2J0higdrj1tmj7pLGcLtfMggipEM80bu4LY25dcJlzpr44cY2Lv22+09t3ES9Jrj8I3T9c6vuOhfMncWuG9cFl/JyvQ+vb4odbk2yiAW4Nc3mec9kLXdbW2PxC+pY8P1bxfCOxSxIzeWXKeP7wFRRzz840FokgwuV5jdos4/kz8UMvFURMr43/lNo/t9T+eSw0bkPqt6MggnhIjmiml7hjTjyr9i7gwwxCqSDC5WtUStJ+9+SxmeO9qVNTsiDkZSq1G1rfFlMuLx+5xFVs/5js5Y64n3PbjT3JqeRPmiznEu0uiQMu3kwJwlD/hda3+T+kfZfY0e2QCCKojl6OEgW/emxtz1H7kj8uZl3mu62PEH6+8xuCCJtXZL/rXynTl/GXXHGJmjl1Zr0Bl6SlfoqCS6yaro1wSYr5JsQltEKT3LoIIf2FMTdHXb5q58Qoec8OvvsYtcntHbHWk1D/hdTXk6n0PPPQqofUqy+/2hMeLglaLlZof1z35EOiBC93og83D1ppHyeGun/o30lOtKJyXIxzCf3QUzO4EybyxE++McfFiMs8cn0O5/g3kyBCKug2rdXcyTd5e5frs1uZ9rnaJtm/IIiQUHIoU6YgwpSAIxHDhIkXqanTrhR92U0vBmddNqlBNEDDtr1ADn1xKa3Pvby0HelNfH580XmK6up/XJKTS4ba+kjapbpTvj+m4XQN+r0ZTthwCOFMUU4QQQnuVQ8/lRtblPw5f+yojDgkL4FRRkJFZ6ALisi+rS+/WC8m/cpaT8xTsm/Dk1utc4/i89orL1Eb1q9pcI8t2ePqT5ekCZcclQgVTKKqvDWE+wJ3+dpNVkEX96W1RCAl4ca1bRu/aezUHxdHXJJX+kU+rWeX/vDsBuGVqa9kzC4xUIV9Et/oZZpZEEG2cl/52mKJ6pniSSooozakoiou3l2TajbfcX6S2MftI1y90P3DpT6XaLfNXRrHFZf+C/t80Azrg8v4OV+H1rfFD/3u2gf3fEzPxpL9hYu7vBPYXNbW2PxC+pY8f1fxfCOxSxIztjJFP39wz1I2QTGJHWdfPoXd3zlBRBX+sXE1/d5LBRF71Hi8W/vn72v/bKj9U5kwoh0EEdxLUtvX3JRImnnRFT3CgYb/Drz4goa7vbmX6LY+knap7o++f7F6+423RX1RoSoSpi5z2OXlYxn+ybNdP+KeXvh2r3+kXkUizkgKc1/TSZOfXF2TGKPZ/R9in0vs6H6VCiI4+6R3onMv8X2vRzHFZQg/3/UBggiXFS6/LHc8fJIEpprSpBmV5RLtFG9zb/+pGjh4oNEQ074iFXglDfsmJ6U0OXHSvWuX5o6N2ubWy/Razc3T6bMvU5OnTbaaRvPvsh9ObxAo5vmOE59I1hSqd94Z38/s/64nZeQNKNR/IfX1hLu+t0r3RtOaRv9e0oZr4rVV9nEaPyeIkMQdJbsvGDspE+MmASfHQyq64E7cSOLVdNqKb8yV/RzO8Zeu7SF7vMszki4aI5slp7Jw65Jt73KxK4mBsuzzsc22UUAQYSPk+HuZgggyjXtxm5hML3BHnjxaffv0f1YDBw3JXKVBCYptr25R/7H6fvYlPbUh+TI69MWlS30uuUSChevm3t5wTQgl9G6/5Ya6yINYpE9uMI2N64MSMNffdAeb4KaX7osW3qRWLLubfYFp4+gyfi4UQ+vbwpsTRFAdEkVcc8PPFPHX/+jrtrtum5vhYUtEuCY7bHZLfjd9ZU91Xb5g5hKKxGfx/euM19fo8anbW6UgwrSmUJJ05tU3svPAJKqyCYq4r6YpVn502VU1QddVDW40iUgka5UkJqiMSWhGfXAis7xkJ7XHJTw58RWVzUusUp1b5lzDCmiSseWJeLjkz+2/WMPO4Srsk/onXc6UaDet11Q3JIHoWp+zj9rwmUt5IgWTgILWkQV3LmfXIfLxjIvPz4jAkrVPIuhy9Rd3olWefZzwx3RiVej+4VLfNDe49YF7PtCfRZphfXAZP+f30PqSWPLpgxN25e0vZAf3/GJbm0PXFJ+xJcxC+pY8P1bxfKPbZXueksQPV6bo5w9T/M3qnKfOnTg1YxK3v+trBSeIqMI/vrx7qSCCcF1T++cnKW6VCCPaQRBBDLmXbiRY6Jz7bw1fhdPL87tuuat+MgR9xfj5Z5/XXWFKKHF90Mv6zps62S8Y6YXjPQvvUSuXrWITL9RhqybEXV8+luEf0xrEJUuSsq6Jbi4pRm1RouGmO+exJxDQS/wrL55V/2pW0nfIy3RqP7S+bT0Pad81dtK2SAURPc9nU2ZkhC+7/1tmP0UnhNDaoP+Rb392461qzfLGD1KkySEbt+T3EH6+/oUgQuodeznT6QJJjD2x9XF7I6kSumgr+Yn2l7ETxmbilWLnt795VP3mV79p2FckiVLdMN/kpHSA3FfItOdOuWwyK16gedh1ZVfD3NX3Si45SjbliSKozq1zbm1oOz2WvIQnl/zNW1NMohVpUlXCONR/ofW5vT2x2+XrfW5NTNox7a/JM9bSO+/NoLKdLNEq+zgNihNE2PYyeuaZ3zW/YX0w7WPcMxLN0dt+cSu7VyZ70M9vur3huSbtiNiCCGq7zOdwjr907obs8S7PSKZ5Q6fp/Pjq6ex/m1Cd2Zdd3XA6XvoEHm7t4cR7NhFaWfa5MJOsq1QGgggpKWG5sgURZFaeKEJodkMxaYJR8kI1zwaX+qZjZHdvFgeoAw/afTxe+it/+t/JC/AFtWRi8mcaH/cCM2nj6KHHqv4DBtXb2Pz8Uw190Y/08vatN7Zb+6ICLuPnOIbWt8VHun0a118/eDcjdKB/961vn9HTzPvvvqM2v/A0e9KI7avokISAbQx5v+t30ydlXb6QNiXIqC1K+A0dfkLdhO2vb1Uvb36uQTyjx0yVgggy1jQP6DcSOSTz4JNPdqnf/fZh1ueSk0Ty+qI5PXTY8erAg7/Sw4/Ycae9mK7kCIkLUyI7EZklNtHY03Od69MkUuASGVRfHzcx3vzc7xv6IVv23KtPhn2eIIL7sj1trx5zZdvn6y+TaCtpT2cSkkCkNl3r582l9Ppg8jP1KZlLec8B6XWa2jPFrU245usjqpd3iorOwbSmmE6bCd0/XOtz4o6EDbHus/fe6pOPP26Ys/Tb0GP/Sa1avqSOshnWB9fx63EQWl8SV759mNYxfS2n55cnHtvIClttp5m4rgkx+YX0LXl+rOL5hjtZIc1M+t8nkrgyrc8xnj9MV/YldtG6R3/vv7ez4RmKYu69Wkym/3uGE0RU4R8JV65MLxZEpE+JSKMpVRjRLoKIvK/U6OX4AQcd0MM4/RUv/e8kMZO+89okUjAl1qmNwUMH1/4bqF/djy89v4V9UUwJq/RJEb1FEFGGf0xrkH7Efbqc5Es6vV3uy8ukDPn3mGOPUX367NXzr0xxQDGT95V0yMt06je0vm09D2k/5MW1iyDC9AUkjY3WhJHfHln30/bXd7CnxVBZnxgpkp+vfyGIsHnF7Xf9qoukti2pxPWSt6ZIrbKtKaZ2QhPiEvtMeyfNwyHDjq690zuwpxnTPDQJ1zjRUzK/0+1+8smn6qXnXmo4pYmY7bnXnpnEoC3haepTX/sf/+0T7KlQPvGRxzjUf6H1uesSEh+4CIPyBBHJ+EkYcczwIT3/8/1331dPPfb7hqS/dB60wj5O4zQJIrhnDorzJ2pxp18DJ9nHTMIWPa6J+5YXXm7oQ3+2pT6LEESU+RzO8betD4lfynxGyhP9pueMaR0kmyViOskc5Xxehn0hz5Wm9RWCCMnu7lCmCkEEmWf62tPB9J6i9JJ4zi2L1WljxomqSl6o5jXkWt/0ctvUR5Lg2fXR/yhKYiR/eS9UXftI2qQXqHcv+w+1cf0v1T13zq/3lfeVvOv49XGG1rc5Od0+vbztnLOw4SqMvDaIP/c1nF7HN9lhs9/2u8nXtmON9Xbzkp4SPn2/8tVMfBK3V978yGa++HefpEne0c22jinmf3b3A9ZrQ5J2fPlJEsU2W02/+4w/SYZKrl7JSxDbbKa5eM+Kh9WFE87IJEzyTpjgvoZN96MLS8q2zzZm0+95yWmqoyfRfeZCum+f+r7xTf26xLjttJI8xtTPzbf/u/W6Gl8/Ub2QmMoT1YXuH671fcaR+JFOlEo/H5gEET59JL5xXR9cx1/F/h1io00MlhfTkuS7z5qQ7jNkbCF9S58ffdev5PnP9fkmT/xM3FwEq5L1ynd8krXZR7CeCHB033KCCBqfr/2+/pEw5cr0YkEE4dBPiUgjKkUY0S6CCAJnSlSYYjN5cf7xRx8rOgI9+cs7cty1j6RNSvzcvuzn6pHaVQ3prxlN126EvEylPkPr2+azz8tHV3Y+/jHZrR9xn5RzuXM+3XZIAlOSsAn1X2h9m/9D2veJncQeF0HE7v++MF+NYxsj+anrli41ekyHrajz7yH8fOc3BBHObsqtYFrPfE8ToTXl0on/l01m2iyXXLFhaiM0IW6zLfk9LymW10Zeoi5P9GSzixKFd6+4S1004UcZ8aLti2efZ43EFsn1Dza79d9D/RdanzsBhGx0FX5wayK1wZ3YY3umy7tqppX2cbJV948rE2pDIuoLeaZJfK3baloLQ2PO9Vky8bnrczjHvxkFEWSn7/pKdSViiIShSQiY/G56pi7avpDnStN6AkGE625kKV+VICIxi16MLVvyc+tXy/ow6MXYhIkXsUfC5w1Z+kLV1IZPfXp5nHdFRdJXOsGjf/Fte8nt8gJdZ6f3ZTrmm+z0GX+aZWh9W/jrgog1G57tOZHkoon/zJ4KkG4vEVAcNfgYWzfO94NbGxQW4JLEvicOuCbQ6aX35bNvqB9nX6QvfZMmkmsa0qhJFHR11wKxoCpdl3zRNXsae+qKab26snOu0NN+xVyEZkmSRmedd2oDJT1/fNF57MkXnMXE99LLr6kft+2aSLMlTvSES9n2+XjJljjW13rfuZDY5lvfJb6pr2RfcY1xyTVOac6+/fj4Kqkj3cOpvGQfcZ0Huu0+9U3X93Bc0gIxva9mWB98xp8eZ2h9SSyF9kHPZbfddK1of5HGXeiakJ4PaZGMywlRvuuR6/Nn2c83ecJkFz6S2KIyLuuz65rp0nZ6v5IKIsj+sv0j5Zou18sFEaZTItKIChVGtJMggqDRS7G8KyoSsOkEkv4i3nYHO3dsrCn2Kal6zsTx6sJpF/YcXav3Rb9v2vJow7G2VSRMXeav78vHMvzDjYM74t4kRpFyMB3tnlc/74qVdL1m93+Ifb6xQ3xcBREJU/2aHJuPpX6ytWP6PYQftelTH4IIX2/x9bhEsOsVPHrLede2cFbo+4vPCEOTky59ErMbZ8/JPWY/aS8Z24zOGblduIqeKCn6o8t/pMZP3P2Rp+96RHvKvNpVd9zX+LrB1OesrlmFiKtC/Rdan8bKXfniKgwyrWmm6x90xr5rdjPv4zRGzj9777u3SDxFop+r58xWLgKRqy79V/ZkE24SUvv/98pL69dqSPfnGDFXxnO4iT935ZbOx2ePTtrwXZNc1lfqS7rGpsdmE87kCUaKtM+XWd7mAkGEy+4uKFu1ICIxkRJ5G9evUS88+2Tt6OZd7DUSR/QboPofOUgde/xJXglM6is0ietbn5IRK+9brDZ1r1d/3vF6/Zjj5Jjbb5/+z5kxuQoiaGwJQ70P+o2S5v0HHKWGHTey1s/ZDV/C61cxmL5u9R1/4ufQ+raQ5gQRSR1Krv5q1bIM/4TL9yZM6rlaQfoXmuyQ9sOVO25Q34y4I+8re1s/FJcb1q1Rj258SO3442uZdik2+319oBo24kQ1uiaG+PIhh2Wa0790tx3TbbMl/XtI0sQ2Fyg5cVDtWgt9zrnYly5LyYPVD/xCbd+2NbNuURKC1qxRHWeqc34wRXz6hK8d6Xq0fvxyxdLaEX9/yIjNaOy0hk6+ZGbdny6CiKQP05jp96QPbp3mBD2bnt/REFv6WJbefQt7dYvpZJQy7fPxVyIC4K6C0E/oCZ0LofVpX1l53xJFVy6l965kXznw4L7qlNFnsfuKC5u8tYjW6Vj9uNiULmuzj/ZX6T4Sun+E1Cd/LrljfsN6lVyPMe68H2ZO3XARRJS1PoSMn2wMrS+JoVh92PYXWs91n9nsC10TQsYW0rfr82PZzzfJMyZ3DV7ME7TKev7Ie46g5xr9udBFEEFjKNs/tnmh/97LBRGEI++UiDSuQoQR7SaI2B3zu9Tq+1ar33U/rt7Y8Ub9SOXkeO5Rp5+SSUy4CiKoD7obvHt9d0Mf9BslxfoN+Jr65nHDVMeYUxvEDvoXVtzXeyEvU8mG0Pq2eRzy8rEM/3D269xd7jfP45GM58VnN6s///HPmQRZcl3LtzpOUh1ndqi+h+y+xtX2F+q/0PpF2hcSO9KEi8l+SmJu+s2jasfrf8okfXz9ZONk+j3UPz71IYjw9Za5nn7MvOR0AYkVeWsK7S8HHHyAGjV6FLu/SNpPl4mRnHTtkxJjv3xgrdqxbUdGHEEJusP7Ha5ovRz3g3ENe2deP6Y2qQ4lbvsd2U8NO35YgyiBE7Z0P79RvFbnrSlHfP2IHj8l4gtXTpLyof4LrU826ldi+QiD8ta09DND+tqzxK8/vGSS2F8mps24j5Otef4hscimjZvUK5tfqT/nJs+fYyeMrQsVJHGULmOK6WR+0rUlp555aoPQQo8D2le5a1NixBzZW/RzuI1/HlefPTppL+QZKeFC/w1EV7al/xuIfouxfxD3W+fcyl6dItkDqX5s+0KZcb6EIMJ15bCUbxZBRORhoTkQAAEQAAEQAAEQAAEQAAEQAAEQcCIAQYSSnBKRZhpVGBEiiHByNAqDQMUE0oIIerG/+c0XK7YI3YMACIAACIBAaxPQE+GSpKg+4pAEcmvTy7c+lnignRlhbCBQBAEIIiJThSAiMlA0BwIgAAIgAAIgAAIgAAIgAAIg0JIEIIjocZv0lIi0j6MIIyCIaMlpA6MdCehXZrjeb+7YHYqDAAiAAAiAQK8goF+Z8ez2Z5xO9yBIEETwoQJBRK+YQhhkExKAICKyUyCIiAwUzYEACIAACIAACIAACIAACIAACLQkAQgietzmekpE2tdBwggIIlpy2sBoRwKTz5nSk3BJ/lzvN3fsDsVBAARAAARAoO0J6FeOjBg5Qi1Zudh53BBE8MggiHAOJVQAgSgEIIiIgvGLRiCIiAwUzfUKAvpdyTTopSs3quNHntIrxt9Kg9TvHSfb//TX/22lIcBWEAABEAABEAABEACBkghAEFEH7XNKRNpLXsIICCJKCnR0UxkBuq+4Y/joev8+95tLjNfvMKY6lBiiBBH+QAAEQAAEQKDdCMyYMkN1r3+kPqz5i+ar0WM6nIcJQQSPDIII51BCBRCIQgCCiCgYv2gEgojIQNFcryAAQUTruBmCiNbxFSwFARAAARAAARAAgaoJQBBR90DIKRFpNzoJIyCIqHoGoP+iCeinQ3TO61TjJ46L3i0EEdGRokEQAAEQAIEmJaCfDrHjAy0nAAAgAElEQVTf/vupJ7Y+7mUtBBE8NggivMIJlUAgmAAEEcEIsw1AEBEZKJrrFQQgiGgdN0MQ0Tq+gqUgAAIgAAIgAAIgUDUBCCIyHgg9JSLdmEgYAUFE1TMA/cciQCdB0F/fQ/r2/F9K1tw2d2HmqoyQhI3NTggibITwOwiAAAiAQCsSIMFCctrRro92qe51j6j5XfPV5599Xh9OiNgQggg+KiCIaMXZApvbgQAEEZG9CEFEZKBorlcQgCCiddwMQUTr+AqWggAIgAAIgAAIgEDVBCCIyHgg1ikR6UZzhREQRFQ9A9B/LAKrlq1WXbO6cpsLSdjY7IQgwkYIv4MACIAACLQigZGDTlIf/u1Do+mhYkMIIni0EES04myBze1AAIKIyF6EICIyUDQHAiAAAiAAAiAAAiAAAiAAAiDQkgQgiGhwW8xTItKNs8IICCJactrAaIYAl1BJF6OvW5esXAx2IAACIAACIAACDgTOPW2CevXlV401VnWvVAMHD3RoMVsUgggeHQQR3iGFiiAQRACCiCB8jZUhiIgMFM2BAAiAAAiAAAiAAAiAAAiAAAi0JAEIIhrcVsQpEelOMsIICCJactrAaIYAXZnRMXw0y+YbR39D3b3iLrXPvvuAHQiAAAiAAAiAgAOBGVNmqO71jzQ+sO65h5rZOVONnzjOobXGohBE8PggiAgKK1QGAW8CEER4o+MrQhARGSiaAwEQAAEQAAEQAAEQAAEQAAEQaEkCiSDi9stPakn7W9joHmFETRCxKT2GsUOntfCQYHpvJ0BJmy0vvFw/2puEEGeNPys4WdPbuWL8IAACIAACvZcACRZ+ftPt9VMi6IqMIcOOVtNnT1d9D+kbDAaCCB4hBBHBoYUGQMCLAAQRXtjMlSCIiAwUzYEACIAACIAACIAACIAACIAACLQkAQgiqnXb1475shpx1lHqq4MO6jEEgohq/YHeQQAEQAAEQAAEQAAEQAAEQAAEqiEAQURk7hBERAaK5kAABEAABEAABEAABEAABEAABFqSAAQR1boNgohq+aN3EAABEAABEAABEAABEAABEACB5iAAQURkP0AQERkomgMBEAABEAABEAABEAABEAABEGhJAhBEVOY2XJlRGXp0DAIgAAIgAAIgAAIgAAIgAAIg0GwEIIiI7BEIIiIDRXMgAAIgAAIgAAIgAAIgAAIgAAItSSARRCTG3375SX/XkgOJZ/Qetaberf3z9/GazLTUI4So/fMY/duuX0/5/9K/4sqMgqijWRAAARAAARAAARAAARAAARAAgaYmAEFEZPdAEBEZKJoDARAAARAAARAAARAAARAAARBoSQIQRDS47Zrav/lJAc7MCCGS9iGIKIA0mgQBEACBFiXw7BPPqsnnTGmw/tDDD1X9BnxNjTr9FDV6TEeLjg5mgwAIgAAIgAAIgEA+AQgiIkcIBBGRgaI5EAABEAABEAABEAABEAABEACBliQAQUTGbUWcDsEKIZJeIYhoyWkDo0EABECgEAK7PtqlRvQ/LrdtEkfMvf2nauDggYXYgEZBAASah8CMKTNU9/pHMgZ94+hvqAc3rGgeI2EJCOQQWLVsteqa1ZX9D64991Cbtjyq9tl3H7ADgQYCEEREDgoIIiIDRXMgAAIgAAIgAAIgAAIgAAIgAAItSQCCiIzbYp4OkSuESHqFIKIlpw2MBgEQAIHSCGxc163uW3SfevXlV+t97rf/fuqJrY+XZgM6AgEQKJ/Azr/sVB3DR2c6prm/7smHkEgu3x3o0ZPAyEEnqQ//9mGm9qrulRD1efLsDdUgiIjsZQgiIgNFcyAAAiAAAiAAAiAAAiAAAiAAAi1JAIKIuttinQ4hEkIkvUIQ0ZLTBkaDAAiAQKkEuJMjtv31tVJtQGcgAALlEljQtUAtvfNeJJLLxY7eIhLgroGaPvsyNXna5Ii9oKl2IwBBRGSPQhARGSiaAwEQAAEQAAEQAAEQAAEQAAEQaEkCEETU3RZ6OoSTECLpFYKIlpw2MBoEQAAESiNACaV77/53Rf83+es481S1YPGC0mxARyAAAuUSIBHUqCGnqM8/+7zecee8TjV+4rhyDUFvIBBA4NzTJmRON8LeFQCzF1WFICKysyGIiAwUzYEACIAACIAACIAACIAACIAACLQkAQgietwWcjqElxAiCRYIIlpy2sBoEAABECiFwJH/OLDeDx2Vf8TXj1CjRo9CUrQU+ugEBKojsGrZatU1q6tuABLJ1fkCPfsR0K98OfTwQ9UDD9+P6178cPaqWhBERHY3BBGRgaI5EAABEAABEAABEAABEAABEACBliQAQUSP23xOhwgSQiTBAkFES04bGA0CIAACpRBIBBHfOPob6sENK0rpE52AAAhUT2DkoJPUh3/7sMcQJJKr9wcscCcwY8oM1b3+kZ6Ke+y5h7p37VI1cPAXIj/3FlGjtxCAICKypyGIiAwUzYEACIAACIAACIAACIAACIAACLQkAQginE+HiCKESIIFgoiWnDYwGgRAAARAAARAAAQKIUDX40w+Z0pP25RI/tVja1XfQ/oW0hcaBYEiCOhXvsxfNF+NHtNRRFdosw0JQBAR2akQREQGiuZAAARAoAQCG9atVtOnTsj0tN/+B6gNT26tHbf1pRIsQBcgAAIgAAIgAAIg0H4EIIgQnw4RVQiRRBIEEe03pzCi3QTSXwYmTOgr14ef/jUQgQAItBEBPfGVDG3SxReoGZ0z2mikGEqzEaDYG3PiWfWTFBL7kHxtNk/BHhAAARCQE4AgQs5KVBKCCBEmFAKBtiFw9mkj1NaXX6yP58KLZ6orO+e2zfiafSAx+P/nX95UZ548RH3+2acNwz1+5Clq6cqNzY7B2T6dGzWwtvt5ddTgY5zbSld4+olH1aRzRmfaIH7EEX/NR+Br//h/vHxFc2bJHfPV9m1bM+vfHnvupY7oN0ANHX4C1sHmczcsAgEQAIFKCPRyQcQeNejv1v75+xz4hQghkv4giKgk7EvvdEHXArX0znvr/cY+/r7o9l2BUZJqRP/jMtXwlasbxfQXwknNbX99za0RlC6dQHLFRdLxkpWL1YiRI5ztuO6K69Wa5Wsy9agdaq8Z/7h43W///dQTWx9vRnNhUyAB3d+x9zSpeXSKAtmi/7X6fsON6+zzz1bX3XytFE29XLM9HzgPABXEBM49bYJ69eVX6+WrEqWZRHK++6EYAAq2DQEIIiK7EoKIyEDRHAhURODBZYvUC888oW5d/GCuBTES8hUNsS26jcFfb4OSumlxxIzZN6ip065qC17JIDhBxFcP76+6nw57CQZBRGuFiY8ggtbGeV2zWAFRMvrx509WP7n5rtaCAWubmgCJcG6Zc4363oRJEFg1tadgHAg0EujlgohrakR+YoiLQoUQSZ8QRPSOWVl0QqLo9l29pNtD9fHFrhtFCCLceDVL6RiCiI3rutXMqTPZIU2ffZmaPG1y6cNdtWy1evGZF9SCxQuMfXPzvnNepxo/cVzp9qLDYgk0gyBiycIl6tY5t9UHSiKIzz/7vP6/qziRiBLB9yy8R+29797e81QfV9qTPvtosz0fFBuZvbv1ZhFE6HYkXqE5umnLo7VTnvfxdpRkL/JuHBWbhgAEEZFdAUFEZKBoDgRKJkAJ3Ruu+bF6643tatDR31RrNjSqgdMmxUjIlzzEtuoulP9NXVepe+6cn/qPnL3U8rWb1NiO4RlOMU5PaCbwnCCC7As94QSCiGbyst0WV0HEH155qWFucL20o4jIThMliiCw66P/VosW3lRfp3HiTBGU0SYIFEugFwsiTKdDlCKESLwKQUSx8d0srRedkCi6fVeOQw/7ZiYx5ftlq2u/7VQegojW9GaoIIL7slZP9K7qXqkGDh5YCiCKwznX/FS9/cbbSnIKgP5lO06JKMVNpXdStSDitVdeUxeMnZTZZ0gscN+i+zJfyJe591Cidn7X/B6bfL/Mp3GN7zgn48/0/Pc5+aLZng9KD9Ze1GEzCCLyBD3kCsk+wrnMdS/qRW5vy6FCEBHZrRBERAaK5kCgRAKLFs5VC2pfoCZ/EESUCN+zqxBBBJe8v3XRCnXamHFKF0rst/8BasOTW2tK0y95Wtpc1UyCCLJy0/M71JcPOczLYAgivLBVVslVEEHXoZCPbX9IWtsI4XcpgcGH7Zs5jQSxJSWHciDQPAR6sSBCPx2iVCFEEgEQRDTPXCjSkqITEkW378KGkkJds7rqVar4StfF3mYtC0FEc3pGFzy4WClJBOkJLapz1vizMnOKRAbrnnwo6Ctbid16YktiPwk6xpx4lvrwbx/Wu8Ax6RLarVWmakHEGcd/p0ekk/wlsbnzLztVx/DsFbE+pyq4ekMXAvkIImjunHfG9zPjIkFHnz57Za7cct1Tm+n5wJUryrsRqFoQwQl6aP3/+U23B13l4bMXuZFD6WYjAEFEZI9AEBEZKJoDgRIJ6ElwCCJKhO/Zla8ggr46Pu3EQbX/kP6g3rPu7+MG9c38fvzIUxQl49rhL08QIYl7EwMIIlorOlwFEXpymq6XmdU5ryYiOrsuFqKrDfbZ9+/bRjzUWh5tP2tdY7T9CGBEIND6BHqpICJ9OkQlQogkciCIaP05JBlB0QmJotuXjDEpM3LQSfVkKH3Neu/apaV9ze5iZ7OXhSCiOT1UpCBCn8fpr8H1RNeIkSMUJZqK/PNdV/Sv9yVCiiLHgbbjE6hSEHHdFderNcvX1Aeln5qQN4/ik9jdYoxENDeu5HqB9L5K/bmcfOE7j4tihXaLIxAjDn2t48RwyT5lEkrQ75I/xLCEUnuVgSAisj8hiIgMFM2BQIkEIIgoEXbFXelfulNid/1jWzInI3DJ/Xa5CiBPEEGu8R0nBBEVB7Zj967JZr389fPuUOdOnOrYK4qDgJyAa4zKW0ZJEACBsgj0UkHE9BrfU2r/3FL757GyWHP9QBBRJf3y+i76ZW7R7UtJ6UmyznmdavzEcdLqKJciAEFEc4ZDUYIILmGU/sqc+/J9+uzL1ORpkwsDFbKu6CfFdD+/UfU9pG9htqLhcglUJYjYuK5bzZw6MzNY/TQGLjHreqqCK83QRDQ3rvTJFtx+UMbJF64cUL5aAqFxGGL9jCkzVPf6R+pNkFApEfTQv8wT/Nj6DdmLbG3j9+YkAEFEZL9AEBEZKJoDgRIJQBBRImx0VSkBmyCCE4hIDIYgQkKpecq4JptdyzfPSGFJqxJAzLWq52A3CHxBoJcKIpomBCCIaBpXFGpI0S9zi26/UDhonCUAQURrBoYumJBcFyFN4OrznAit6l5Z2AksWFdaMwbLsLoqQUQZY/PpIyQRTWKn7548tnYN5ef1rrlTVfRrOfSTMXzsRp32IhAShyEkdAEctaUL9mifGzXkFGucc3ZgLwrxTmvWhSAist8giIgMFM2BQIkEIIgoETa6qpSALoggAcTnn32ascnn6gwIIip1q3Pnrslm1/LOBqECCGgEEHMICRBofQIQRFTrQwgiquVfVu9Fv8wtuv2yOKGfLwhAENGa0eAjiGjWkWJdaVbPVG8XBBFZH1SViK4+EmBBMxFo1zjEXtRMUVaOLRBEROYMQURkoGgOBEokAEFEibDRVaUEdEHEhRfPVL/77cPqrTe2Z+xyvToDgohK3ercuWuy2bW8s0GoAAIaAcQcQgIEWp8ABBHV+hCCiGr5l9V70S9zi26/LE7o5wsCEES0ZjRAENGafoPVbgQgiMjyatdEtFtUoHTVBNo1DvGMW3Vkld8/BBGRmUMQERkomgOBggnYrg7Qu//TX/8386+4xPKVnXN7yuz66L/VyvsWq03d69Wfd7xe/wJ/v/0PUP2+PlCdMvosddqYs9U++37JOkou0azbktdIntgjdhL7D6+8pMZ2DM+Ys7b7eXXU4GOs40wXIH5D+/9Dps7SlRvV8SPpSubdf3n8JZ3951/erPloidr8/FMZH1FdOiGh/5GD1Ljzfuhku86TxAZJTFC79PsvVyxV21//Q0aA4NufZJx6GY7b6DO/1+A316szYsRSMm9eePZJteOPr6kP//ZB3fyvHt5f9R9wlPr26f9cmzvy+4JD549LfX2uJf6ncS1aeJNat/aB+phoPEOP/Sc1+ZKZ6suHHGZ0JcXpxvVrFDF5/92dDcIVWlMOPKivGjr8BEV+lM41W7LZdX2kAdjWpWQs+rpIdWP5N326yYPLFqllS35eZ0ashg47Xn1vwqTMWsLBL2J9MDl5w7rV6rmnH1fbt21VW19+sV4s2S+GjThRnfODKaL9Qu+jqPhJ95PuQ5+36TGMPvPs3Fjn5lreGqevrz7rIeqAAAgUSwCCiGL52lqHIMJGqD1+93mZS8cLn3fG99Xbb7ydgdBx5qlqweIFmX9na5+OM960cZP68x//XHvO/bCnLh23fXi/w9W3Ok5SHWd2qL6H9PWGTfefv/D0C2rHth3qjR1vZI5Epkbp+O8DDz5AffO4YapjzKm156V9ovT16suvpp7J9lNHfP0I9c0RQ9W4H4wL6iPPOD3hsO2vr9WLk89W37da/a778QyH/fbfbduo0aPE47cJIuj3tSvWqh2v/ykTI8S635H91PfOGxt0lcJrr7ymHqndB/7S81vUB+99UI+bZLCHHn6oOoB8WuPtEj+hgoHQ+j6BZ5o/g4cO7vHp+Ilf/HdvqH3k19/+5tGeuZSO75jz1SW+bbzS8Z+UdU2W6+tX+pqRvDk1ZNjRauyEsWrEyBGsmXQVAc1HiuE0S4rdY449Rv3wkklB614eG31Mky6+QM3onFF7B7lL3bPwHvXrtQ/X55TUHhpP9/pu9eKzm9UH737QsDfQOnPAQQeoY4YPUafW9omBgwfa3Of9e56PaYzd6x5RD616KLMO0jj7DfiaGnX6KWr0mA7vvqli0oe+r9FvPuutjzH6XM9rg7sCgytPe+kmmv/auh4y/23PBz5jT9cJbT8vic9dE6SvOaH9h9a38dPnSrIWpNfLWHt5HsuYzyfcmJM5+eIzL9TeiX6QWXPTz5z0fDLs+GHWNUAfi40ztxfZ6uD35iUAQURk30AQERkomgOBggm4JvykgohFC+equ26b23ANgT4cSjjPuWWxNbnrkpDlkJUpiKD+jxvUN5PIHn/+ZPWTm+9y8iYlMq+ddUm9DiXVntm6M9OGryCCkne3zLlGbaglmSV/lGDtnLNQlGg2CSKozxkXn59Jdpr6JtHHz+5+wCv5KRmPiZseJ9SWy9UZIYKIRDCwYtnd1nlDdlE8XN21wDp3qGzo/HGpzwkipk67Uo0/44QGIUPiK1oHXnnzowbXkbioa/Y0UcykK5PPFty5PDfxTOXLFES4zjny76WXX6POnTjVGtK6f5KYnT7l3Nw5bhJqudrqsj7ogyEhxI21l1dp4Y9pwBQnEyZelBFY5cEpOn6ob5q382+8Wq1avsTqp6TAaTVRxPU33cGubxBEiDGiIAi0DAEIIqp1FQQR1fIvq3fXF+4uYggag6l9ehE/+7KrG5LZ3Lj1l/QSNtTvymWrGgQQeXUpsTPlsslq8rTJki7qZShRNK9znmgs1Mc5E8f3JCBj/5kEEUsWLlGLb1tiZUG2dd3SZU0GmAQRlBS98uJZDckGbpyUKJ5/981O4hAXzuk+zz7/bPXjq6db+woVDITWd4kHKQtKwN6+7Oc9CWhf+8jfP7/pdpFfaQwkjOq8qdPK22W8VDZGEiqWIIL4d17eaZ1TXJxL56PPuidhygkiLpx2IStyS9qjtWHzm18I75N/T+KkG2fPEcdGUo+S8DfdOa8Q0YfJx9I9h+bMnNtuNIpZTIwTQYl030n2AmIfIsTj7IkpiCDR1V233CXa35L5P332dJFvXZ8/JPGdLhPafm8VRBSxl5tYStdD6fNJ2v80J7uu7KqJtR5xCh3bGhBjL3IyCIWbigAEEZHdAUFEZKBoDgQKJlCEIOL9d98RJ9qT4V0/747cxJ9LQpZDVrYgggQhC2qCg+SPEzPYXKv7hhNV+AgiKAE5+/IpoqS7bqPNT1SeE0TQV/vnjx3l1Cd9Lb/q4acKEUXkces4fqD31Rm+gghK3F5x6b8YBQN5sULJ1VsXP5gbTqHzx6W+Ptcobjc/9/vcsXFfueuCINt80X+n5PnytZtyRTxlCSJC5pxEHMQJIg46+Cu567BJ6BNiq2R9SPvJJtgw+VwS82XED4kh8oQ+eTFrik8IIlxnOsqDQPMTgCCiWh9BEFEt/7J6d00YzJgyo+HlMncyRGI/1/5Z489SXbO6nIaY10e6IZNgw6UzaV/UJsdD0pdLH5L2qAwniPCxr3NeZ+ZkAb1/ThCxqnulumDsJGuCON0WfZX9wMP3i5KBPuNw7ctXMJD0E1pf6ufrrrherVku+ziD2kwSSTOnzsx0kT7twNQ39xW0xE7q8961S6OeBBAjCRVDELHznXed1i8SRRBrn/WiCFGE7lMSDL303EsNpzqk/czZQYly13U83WYRMULtcz722XNs62B6LCQMuerSf81laJo3tA7Ovf2nUedKDEEE7aUzL7qih6frnzR57fr84WpHaPu9URBBJ7gUsZdzLN9/931nsYJ0XtKcdB2HHl+mvmLsRa6xjPLNQwCCiMi+gCAiMlA0BwIFE6Ck0c53dh8TStcm6EeVjxl7XsaC9NUH9IOeWKYkz+effZqpQ//uiH4Dev5d+uoMfWj6dRDp310SshyysgUR9IX1qOH9MqbkjU+3mau/6fkdDV+8uwoiKNk5feqEBkTko6OHHlu7jmFQz28katn8wtPsV9u2pKfuK0pePvHYxoa4oIQs/X3y8cfGZLkk8ekzRfK4cVeeEJ8nt7xlFWf4CCLI12eePIQVixAjugaih9Mnu4zCAhun0PnjUl+fa/qaQLYeWEvW03h+91s6yvIDpce2KU6TqweSOCUu21/fql7e/BzLj0Q13U9/ccyuHis2QUR6faS699w5P9NEMpb0v9TXyLzEPIkdkrGkeeh22sRBun905uk4IuZvvbFdcfO4jPUhGZtJDJFc6UExQn/6vpTUz4v5suJn0jmjewRg6T99LU1iVC9H/56Lz+SakqRNW8yNOOFk69UnPmsk6oAACMQjAEFEPJY+LUEQ4UOt9eq4JAxcxRBEQ2+fEiWff/Z5Ayj6Ypj+uCsQksKS5OAZx3+HTUol1zX06bNXT3OffPJpbhJw/qL51pMSTEl6+rqQjsw/8OADe/rSj8VPxhNbFKG/pKdEp544T46u///ZuxNwOaoCb9znBjeURVFUEARFdgRkVxASwCFAAn4ggtv4qUNQFpGA4qBGDeo3KpsSUIPLOCqDIoxABFQgAQFBFgEhJKwiERAUWd3J/ffJ/Pumu251d1V33a7qe9/7PPP4DLfqLO85VX1T59enYhvSXiFSb9vF11zU8hu+aYGItHGNC30rr7Jy7d+sT7ZcKMyyXXurAEB9m/u6czvr+Lvo8akvfrLlRdproKHX87PcPVoFFOK4Tv6XySHO77S5nTY+nQIRrdyT83vRwsXhputuGnVdF73gHRfgl9z3v7t+Jq+p2Kbp+09rIkzbhaXXQES8ZpPfNm68phpff9HYmLiwdvutt4+6HrNcI+2uxSxzJnlMp3ty7GO8puI8WvDTBct2Bki2Ie6QkQzYxHrqr4TYaJPlz/NazY94fOz/vCsv6KYbLc9JjnGre9OU2vUSf+Ki7A3X3pi6A0KWxdd2C6+xf/V6Yl3za57JV03F/170tRLHuP7T+AqU+N/iPTe+uqT+s9Y6a48KwLULFjbea2IZcXxbhSY6+eX5+6ObSdJr+RMtEBGv/Ssu/Xnqq8Wif7vP8k5/zyQt067L+utXYl3t/j7p9NkVd7jYb7f9Uz+T4uvYGud/u+s/tufcS88Z9bdQEZ9F3cxn51RDQCCi4HEQiCgYVHEE+ijQLjTQqhntdpiIi3BHfuTToxZr4sLQZz5+1KhF8Lg4GEMDaT95FmTTzs/at/oCaZ7wQlabTovWjeUkd5hotbCbJxDRauE9fjs/vtJg1ReuNqor0f3w9x0warG51Vb7sYB233COi4XH1rZi3WvfA5rqa7ftfFoQpNfLopPbJz78gVFb4Lebn/X2dBOISNuRItb1qf+Yk/rKhziOM965b65dLHq9fvKcn/bakegT5/AX5/znqB0bYn9eue56I0Ma58IuW7+6ac7FeTPnG2e3XfiNwYPPzz521Fw95WtntnytSKdARHKe5T0+hmvSdkaJu2Yc87HPtrzmjj3yvaPCSO3uH62uuVavJEqax3726/4Q60re3+J/q98b0l4R0moHlbT7dL/mT5r50cd9pnYv/Wjq7Sm266j3v2NUgKJTwCzvnOv13uh8AgSKFxCIKN40T4kCEXm0BvfYrAsG3YQhokq7b5jHhZUPzPzAqMWY+DB79kePH7XI0mrb9rp+Wl2dtu9vVVenhbq4zfMpn/tS08DH9h0z65jU3RVafYO404P9PDOr3bcW47fUj/zoB0d9C7nVNvLtFjfSAhH1drbaBr6+nfw3T//WqC7F3SXiKx3SftLqimPzle+e3jKw0a6uqxdd1XJHil4DDb2e32msWwVRWs25Tq8IaDf30ha8283v2Pa0ayJe4+dd/qNMu4B06n/j77Pet5Jl9hqIaCwvLix/7HPHNc3dVnMvufgXw13JVyXEe9EH3nnoqAXzTkGePG7t7smtdiqI7Vp73bVHqol93H3rNzUtNsb+fekbp7R9zURcRDxh9gmjFimzhM/y9LHd/Sn28bjP/HtqO9M+P1otiNbb0yo40O6VIK1eR5Bnx5w8Hu0W9VuVk/Z53+41AtHh5M+eMirw0yno0e11nLX/vZafxa5xvt32UPMXinqtv9fzOzl1+iyPny1T992j6f7daqxjXe3CW+3+PonXyxEfOXzUdRnb97mP/79R98TGXXfS+phW14eOO7Lt69Ba1dXp/htDjcUAACAASURBVDvWY9RpDP2+/wICEQWbC0QUDKo4An0UyBoaaGxSq0BEu4WheH5cHNprly1GLfrd8dA/U3ucZ0E2rYAsfYtt2najly47vYhARPKb4XHB76a7H8s0oslF8laenRb2241VllcK1McquS18u2/et1qc7fQt91hX2kJp2usUMiG2OaiTW6v52W5xPVaXNxCRFh7otEBa71byG/ZxPM+/9IbUEEWv10+e81sFItqFaBqHKm0OZD03bXePtFfN1OvLu9ic9/i0+2OW8W31KoZW96VW11yn+3AZ94e0wEKWe0PaNZl2H+rX/Elef1kDb8l7e6+7mPR6L3Q+AQJjLyAQMfbG7WoQiCjXv1+1Z3mY220YIvahVSCiU1AhnnvwQTNGhSLaLeJuu952TYttnR6aNxqn1dVq8TxtQTDLYlY8b99d3tz0TeROwYs886DVgkOnb+mmtSvWm1zcqbel1SJKp6BCPD9t0bzdzh/JccmzwJ5WV7vF114DDb2e32ms075h2+m1FO2+6d3qWup2fsf2p31bvtOCUqd+p/0+y30r7byiAhGdvg3daveYTgvEY32PaHdPbhdMarRMu66ynhvnx4FTD2oamqLnR7v7U6dX9KS9BiTPK6FixzrNjXrn0+ZIll2Q8l4vWRb1G8tsFULrZBfLSPNrtwtQt9dxVoNey89i1xgeGy+BiCx/z+T9LG/190mnoELev0/S7jGd6qjPp27uv73Osaxz2XHVERCIKHgsBCIKBlUcgT4KZAkNJJuTtuDXbgGy8fy0reTzLPi1Ck+kkWXpW+Oi4nWLHu74eoROQ9MYsKgf22lBPR6X9XUZ8dhOC/v1evN+mznZt7SF5lZ9Sasr6ysnYr07brF2U1Am7jRy9oX53/nXbnyyuHXTjzyBiLSF4Sy7UCz/Q3d0qKjVtZcn0JDmluf8tEBE1sXiWHdywTjPufH85GsM2s2fvAGHPMenmeUJ96TNj1Z9Sasrvnriqpv/dzvWTj/9vD+kzY+sgZe0dibP7df8Sd5Dsobo0l7n0e6zLM+c6zTOfk+AQDkCAhHluNdrFYgo179ftXd6mNtq14UT5y7fkrtdW9POzxoCiN+knbrDnk3Ft1owSvtGe56t5tMeordaME7rU9YFwbTFpqzndpoTaQsOWRfY0hayWvW/1U4FaVtLp7V58hZTmkIhrRbM4uLEGzbasamITuGOZH3JkEw7j14DDb2e32580+ZnVou0c2NdYzG/l5WbsntKu505Os3rtN93um+1KrOIQESW17y0Ms+yMJd2LbYKJxVhF8vIuogfj02+lijPufH8ZMgpi2eefvZ6f0q7v6d9lqQFh/L2JS3kdMkNPyt0R5Usi/qNvr22Kc0v670mr1+nedHtfaJebha7eh1pf9f0Wn+v53fyaXWtZJ2DWT/LYzvS/j7JGobK8/dJ8lVPMUS54Ob5nShGfp/2+dXu/jvWY5S54Q7sm4BARMHUAhEFgyqOQB8FsoQGks1JC0TkCRNkXezJsyCbRpalb/Vj8iwkdhqebr5FnPyGc7tF8iwL+7GNyXZ0+lZyWr+SZbRqV9pYZQ3JxHqTr6soKxCR1pb43/K+2qXVQmlaICjPtRPbknUXkl6vnzzn97LrRexTPH/Rwptr7/Z7PNy5eGHHV2Uk52qWa71+Ttb7TzfHp+3gcfkN9+QKWqVZpr1CJm188gRJ+nl/SAae8rQzjkPy/GTIpF/zJ3nvzbLzR+M8ive1lVdZNWy0yRbhoH89OHVnl3h83jna6TPJ7wkQ6L+AQET/zRtrFIgo179ftbd7mJv327JpbU5bHMmzRXqWBYlYb3yw/9Mf/ywsvm3xsvdcr7zKyuG/LzwzF2PWBe3kIkDeBcHk+VlDC506k7bgkHUhOi18kCcQkXVhI/Yh6wJCDMT84L9+EK6/5oZlXb/lxlta7lrRyibr/InnZx3/VnX1en678e11kSft2+itxjc5P/OMbb0PyTKyBAE6ze/G32edQ8kyiwhEZL1/JedDp1f+1NuatkiZ9TrOYph2T84arqlfv4sWLg5PPfFUuGvxXR1flZFsU7djl6Vv9c+CGLpo/Mlzj00LOqTN3zyLtK3anjbWecYii0mee2CeEGKrutP8Wn1GjvVc6LX8LHb1Y9L62Gv9vZ7faX6kzb889/vk51K7QEsvf5/k+XyO1+Uvr7o2PLDkwfDg7x4M0/efFo6edXQnipHfp5kIRGTmmxAHCkQUPMwCEQWDKo5AHwXyLCTWm5VcFMq7eJ38Nm+rb1DnWZBNI+vUt8ZvY+dZvO80PMlvA2d5bUbSpN1CW9ZAxJbrvbC29epTI83Ns5V+/aSsfcmzS0I3Y9XJPMvvs7rlfXVGnr4ndzLIsztEvY9pu5Ckfdu+1+snz/m97ACQZew6HdPpWm88P+9ic57jk9dcN/eVtPFNu3Z73eGhX/eHtN1vsuya0zhmMTB12U/nhTVfsXbYdoedw2ZbbBX22vetnaZF5t9nnT/J6zfrK4gyN+T/PzDPnMtbtuMJEOiPgEBEf5xb1SIQUa5/v2pv9cC9iDBE7EPa4luebzvneeDeq1mWBe20BaOsC6T19sU+LfjpgrDGK9YI2+ywddhki03DnvtO7bX5o76Bmffbtln6HxuZtmDQ7lUmyY6l7eaRZ07kgcqyoFUvL2v/W9Xf6/nt+pX8Vn6eRatYbtYdUNKO62YHk+R1m+f1NVnGt9uFwiICEVnnanLu5TEYy7nUyw43Wcam0zHdjl2ncuu/T7s/5dktKJaTDBCl3UuTO11k3fko2Y/ktZ1nnmQxyXMPLGp3l+T13yoMNNZzodfyO9k1zrW0vwN6rb/X8zvNj14/y/O0L2mZ9++T5HWSJ+TUyaHx9wIRebQm5rECEQWPu0BEwaCKI9BHgawLQY1Nyrqw3KobWc/PsyCbVle7vsVFxwOn7RzuuWtRyPNqh6xDk1xsbLcAmHw1Raf2ZPFLe91F1u3dG/uYtphZ9uJ71jFIHpfFrX5Onldn5AlEJOdFntcpNPYn+Y35rAvmeV45k+f6SwtE5Kmr2zGtn5fnPpZ3sTnr8WnXSjfXXOxTcq6mBWfyzLukbz/vD3lfF9HrXOjm/KzzJ22Hl1hfHJ837fnmWkjjgFy7gbRqa9Y5101fnUOAQH8EBCL649yqFoGIcv37VXvaA+03H/jmMPvY2U1NyPvwun5yngfmaX3u9fw8jlkWIfu5mJ+n7fHYTos3ncrLen7eBYNkvb2e36kfjb/P2qd4Tpbxb1d3r+ePddlZ2pd3u/BWbU4GqrLujpB1bLu9L/QaiMiz6J1n7iX7nWWsslolj+s1pNZtvUV9JnSqPznGecasXnaW15YUtdNPcjyKvlbyzMMsQZBO/vH3WV8N1e11nKUN8Zhey29nF8Nj79n/vbUvz/05tPr7qNf6ez2/k1Ovn8V5zs8zD9Pa3ev5nSzqv8/TpyLmWNZ2Oa46AgIRBY+FQETBoIoj0EeBrAtBjU3Ks7Cc1pWs5+dZkE2rJ61vJ57+nXDWf50Rzvz2V5ftnjBW3/BNvgKi3RbxeY6N/czi1+oVFiuvvGru2fX1009oOidtkbfXser1/CydyuLWWE5yXOLvel2YTi50xvLi9vl5f84753u199c+OHJaWrCiV9M855cRiIiL+rfefEO49qoFYcGlFzXthtJu15q8i81Zj0/zyvs6lPqAZnmFTC+BiH7eH5Jzo8jXE+W9bhqP73b+JMNIyTbEVxNt+/o3hj323m/Z/aKbn6xzrpuynUOAQH8EBCL649yqFoGIcv37VXvaYkx8wJ/20803xXt9oN/r+e0c49bet910W/jFFb8I82s7Ntx7171Nh6ftepBsT973U4/luPa6YJD1/LwLBsk+93p+J8NY/m233BZ+efV1yxbmGn/afau010XoXs9v1a8ivvEey06Ob5b5HRdnD3r3gZ3IR/3+gSUPhIvP/0nTf8+6s0KWyrq9L/QaiMgTDMt6PaX1d6zmUqyrjEBEXDy+7eaFy7ayv+LSny9bRK7/5DHNMjeSY9zNjgtZrrnkGOXdKajel7EO2eWZh8lj8+5EU+9T1lcwdXsdZ5kHaXM971xLs9tjnz3Ct07/1sj9LQZuvjfvu7UvdIx+Rtxr/3o9v5NTr5/Fec7PMw/T2t3r+e0s4s5ft958W7j2ymuX7d71yO8fyfzZNdZj1GkM/b7/AgIRBZsLRBQMqjgCfRSYSIGIJGtcuPrinP8Mr91ym8LF03Z9uOnux1LrSS6wddpOPsvCftoCdVGdLHvxvdt+ZHFrLLvVqzOSgZCsC9Npx3Xbl+R5aQGAPIGGtHbkOb+b+0iWvsddF377m3tqDwZvCI8/9lhYtPDm2jv17l+2s0u7nzICEUXuhJD0THvtTp7xSVr18/4wVnOjrPkT7+3v2n/3pgBOu7Z0s3uEQESW0XUMgWoLCESUOz4CEeX696v2tMWxVnXnXUyI5fT6sLjX82Mb4kP7xx9/IiysPfB+8smnwuLbFoe7Ft/VtCiX1ucsC8bdmIzV2Pa6YJD1/DyLIGl97fX8WGZcYH3isSeWhVniz/XX3LDsfeHJhYxk/eMlENFNuCBLICLtPe9Fzdc8r1XpVGe39wWBiN7vya3GJi4qxv+LYaR4bS5auDg8uOTBUUGz5PlF30OTY9zN1vppr0ZqnL9ZF/w7zeP651N8/UbjTzfhw1Z1Zb2vx/OLfC1BMjDyoeOODAd/8OCmZnZ7HWdxLeLvj073wxi2OeGrX0wNQxRR/1j79PpZnOf8PPMwbXx7Pb8egL3/viVhyX33156HPlD7vwfDLTfe0nE6tfu8Hesx6tg4B/RdQCCiYHKBiIJBFUegjwLdLFblXVhOdifr+b0s+MU60xb94reTN9x4s/CWt72n0HfQpw1ZlqBDMjiR5dvTWfz6ueAZ+97rWPV6fpZLJotbspy0Re44RhdefvPI1vgCEaOvtXaBhE5jFT1/eOY3R+360Om8xt+XEYgocpeMLGX1cs308/7QzWdMnrFOHjvW8yfWF4M6Rx/6rnDzjb/M1dS4U9DM4z4TXrnuem3PE4jIxepgApUUEIgod1gEIsr171ft7QIR8dvhyd0i0hY12rW114fF3ZwfH3z/4L9+EM77wfkdF+PatV0g4j3h6FlHjyLKswiS5tvt+XEb+0suumTUrg95rpWJHIhIboefNr87LQDmsU4eKxCRfj2lmfZzh4heAgnxWj7nzHNG7fqQZ570Un+W+0s3gYhYbrsxSLuHdTu/iywrzSPPQnKyz93apfmlldXN53ueudVr+Wn3w7gjxIabbBDec+h7wmZbbta2Ob3W3+v5nay6/Syul5vn/DzzsNd5XD8/Bpu+cVrtmWjKrg+dbBp/LxCRR2v8HysQUfAYC0QUDKo4An0U6GaxqpuF5cYuZT2/lwW/WF83fSuS/mtf/o9w4uc+PlJk2mszklvjH/iug8PxX/xK22Zk8evngmdsbK9j1ev5WcYti1taOe89aM9l/Wv8aRwngYhirrW4I8dR73/HKOtOYxsDKvFVMI27RghEtFfr5/2hX/fhfs2fRtkYjDjjtBPCZT+d1/QKm3b6cbePOd84u+3rNAQiOl31fk+g+gICEeWOkUBEuf79qr1VIKK+DfS+u7y56Vv3MSRx7qXnhLXXXTtTE3t9oJ/3/Lj9+KyZszru/pBsfPymZ/L1CgIR1QhExN0gPnr4v+cOt8Q5/FRtR5DGXSMmciAieS0JRITQaTE+7/2n8b7SywJg1QMRMXR2zPs/nDucFF8xtNLKKzVdy53GINMHTcNBRewQEYsTiAhBIOLtTTsI5PXo5f4R52Cv53e6dvIEGtLKynN+L/fDWHfe8/PsflbvW/z79jUbvmbUrhECEZ1m0sT6vUBEweMtEFEwqOII9FGgm8WqbheW693Ken6vi+Td9K1I+rhYtvsOG44UmbbtfXIXiXMuvqbjKzyy+GX5hnmRfe11rHo9P0tfsrillRMXWnfZ+tWjtsivvzqjl0BE8vUbWfqR9ZheTfOc3+u1Fo0PnLZzx1dhxNfcrLzKKmHbHXYOm22xVe3/tl72bfs89eddbM56/Fi+MiP2++Irb20a+jzjk5wz/bw/5BmbrHM7eVw/50+rNsbdfq6+4pJw7dWXhxuv+0XbV2rEz4LzL72h5U4RWedct17OI0Bg7AUEIsbeuF0NAhHl+ver9rSHxo3vxE574J3nney9PtDPc37cQWD2sbPb0tUfeK+51hpho802CptuvmmI/Yk/WRYh87SnX2NYryfvgkGyfVnPz7MIkmaQ5/wYhnjP/u/tGHCJi6orrbJS2GiTDcPrd3592HTLTZdtY561T1nHv92YZpk/3cyJPF7tyo/b8jeGfrIEIoperO6m/2nndHsdemVG74usMQzxjmnv7BhQip8jK6+ycthmh63DJltsWnvmsOmyIF23Y5d17hQRiIj3nQOnHtRUZT9fmXH1oqtavoYhq0M3nwtj+cqME752Qthz36lNzR/rudBr+Xk+P4q8T9XL6rX9neZKr58tec7v1TLP+cndkNIcYjhrjVfUdr7edMOw8WYbh0232GTZjh95+hTLHesx6jSGft9/AYGIgs0FIgoGVRyBPgp0s1jV7cJyvVtZz+9lwS/W1U3fiqZP9vWUr5058qqO5Osy0hY909qTxa/IxdksJr2OVa/nZ2ljFrdW5bR7dcavb7ohxF0kGn/Sgg5x0XbbjV7a8bgsfclyTK+mec7v9VpLjk3sX1w0nr7f28Lrd5oyEnxo1e889eddbM56fJrXdYseHnm1SpYxqx+T3DkmbceLPOOTrLuf94fk2GR5LVAeq3hsP+dP1rbF8fnJj89tuXtE2o5B9bKzzrmsbXEcAQL9FxCI6L95Y40CEeX696v25MPc+JD4vMt/1LQYk/ZwOW1xI63NvT4sznp+2kPs2J64oLvr1ClNwYdWtlkWtNO8Ftw8v1/D1baePAsGaQVlPT/vgkGyrqznx4XX3bd+06gwRJyj0/ef1hR8aAWTtU/x/Czj324Aej2/VdlpXt+/+KyO27Uny0tapAUiPvXhT4ezv3P2yKkCESeGb57+ra488sy95FiN1VyK9WS9p2a9puJxMWi29357h+132n4k+NDq/F7r73SzTV4veQJ89bKz3KOSY5T1MzHZ/rir0TGHHNP0n9t9I71T/ztd9+12OUjO2QPedUD41Bc/mbfKEO/db9hox6bzythxqde51ss1XMS11mv7Ow1clnnerow85/dqmfX8VjtDTN1nj7DdjtuPBB/yfN7aIaLTTJpYvxeIKHi8BSIKBlUcgT4K5FlIrDerl4XlWEbW83tZ8Iv1ZFlUHGvq//7218Injz1spJrGRbAPzXhbuPD85f9oP7r2bvlDPvjRjk3K4pd114KOlWU8oNex6vX8LM3M4taunFavzthj7/0yBSJi2cmFzn879JjwkVn/kaX5uY/p1TT5ypfYgDse+mdqO7q5j9QLSmtnDAd9f94VmcMEeerPu9ic9fjkjjCxf40BqDwDOHWnzZp2y0hbPO9lfPt5f0jeA9vNo1ZGMTz2rv13D+tvuEnt2zqr1r5Bt8XIddPv+ZNnHBvn+OHvO2DUrhGtrqesc66btjiHAIH+CAhE9Me5VS0CEeX696v2LA/c0xam4wLYJTf8rOO3WLOU366vWc9Pe9f3rM/PCge++62ZKbMsQqbtQpF38aq+60Hcmrm+q8HRs47O3M5WB2ZdMOj1/DyLIGl1ZT0/bWEjLmqcOPfEzFZ5TLKMf6uKO32jPHODWxxYxOLr5C2mNL0+JMsCZWxO3vnda1+znJ/1vpAsyw4RvQUi0q7dxh2FxnLsspQdj8k7xmnlnvHlM8Ipn/vSyK9iCCsZfEteT92GB5IhpLS6svY97bg898Bk+DGO7bwrL8hdfVrI4+JrLhr1qq1ur+OsDeq1/F53zOi1/uSuPkUH1LJ+FrfyznN+nnnY7Txu9bfqt875ZuYAYZ4+xXb2OsZZ57LjqiMgEFHwWAhEFAyqOAJ9FMizkFhvVq8Ly1nPT1vouuSaxS23GU+yJetJ+5b1WFMndwVofG3Gluu9sGmBLGvfsvolF9UOfNfB4fgvfiVXl+u7WES7+kLkQf968Kgx6GVxNjao1/OzdCqrW6uyWr06I4Yavn76CU2ntXoVRrINWXcFSbYpzp2Xr7HWyOsj3rDzbmGnyW9qOiy5A0n8ZZZXstQLSQaK4n8fi0BEWj15d1ZIhlXaXet5F5vzHJ98BU4311zaTiJpYaler5l+3R/S5mHeV8UkQxWNu0z0a/7Eflx0/g/DooU3hweW3L/s2jv7wquz3HqWHZMWDGl1z88z5zI3wIEECPRVQCCir9yjKhOIKNe/X7VnfZibXCCK7cuyOJ21/Fb9zXJ+2rdR8y5OZV3Qznpcu/FLhiqKWgDrx4JD7FfeBYOkRdbzk4tR3SzObbvedk07TLT7dnTy2A8dd2Q4+IMHZ7oU0xYA0wIHmQpLOShpkeXaayzm/t/cH6bu0LwbY1r70samm2++x/vF3C+dsex97PH1NGuutWYoIvRT71OW+0Kadd7F8m7riXX3cj32Es7pNMd66VNy8X7Z/SDn6x2qvsgb+5RsY9ouE0WFB5LXdjc7WrQb8zzzMC3wl3d8Y1uS8yQGKK+7+5ejmtnLXOw0z+Pve93RKXkdtvv8SGtP8u+mVg6t+pKcGwIRt4xQpY1F2udw3s+vtL917RCR5WqbOMcIRBQ81gIRBYMqjkAfBaociOh1IS0ZOCgjEBGHMrkTRPzW+CqrvqhpV4G4mB0XCbP8ZF3YTy4SxzDG5Tfck/lb92ltj/8tbbG618XZXs8v0q1dWWmvGkg7vtWCb9quC70uDsf6W+1E0MvCanJxP9YzFoGIXoNLaUGVsgIRyWu9m2sueU+O7mlBll6vmX7eH5Jzqd3rItKup2RbG8/v1/xJBhoaw21Z7j9p49UqoNTLdZulLY4hQGDsBQQixt64XQ0CEeX696v2PAsSabswdFr0zVN+Wp+znJ+2iNupXcm60nYjaFVG8pvBeRenk4ttec9vNTfyLHyllZH1/KyBhlbtzHp+r4tRafXk2S4+z+JX2mtl8s7Bdtd8cn5m3aGlXmae+Z0MhnSzCJe8RroJs+TxyNpGgYjevtGcvEdkda+PZdo3uPOW0emzMe26z7NbUFp4KO38tPBA3ms+ra15glidLOLvs97X47Fpfc9zH4xlpI1xq5BHls/3LH1sdUzexe3GctLCj3ktsn7WpbU/bSz6ca3k2REoT//yzMNu/z5J+5zL05+06yX+N4GIXq7C8XeuQETBYyoQUTCo4gj0UaDKgYjIkFwY+vTnTwtve/chHYXSFq7LCkQk2xK/NR5/vv+dM0b6kbVf8YSsgYi0byTneUVDWiCl1UJmr4uzvZ7fcULkcOtUVtqrM5LntAo5pL1WIc+8jIv/e+2yRW3L0AdHqmz8tnyyHcnrJ+tCdFpwI5bdj0BE3l0z0nYIyGPSKZCSZ3E6bR7n2SUiLdzRyqPXa6af94e0kEfWHXE6vYqk111Xss6ftJ078ty30z6TvDKj093W7wkMroBARLljJxBRrn+/as+zIJG2QBB3Nzjv8h+1fHVGnvLT+pzl/F6/1R4XHvbbbf+mnQRiW1otoqU9dE/bDjytP2mLHHm/wdhqbvRjwSHWnWcRJK2tWc9PBiLy7vqR/HZtbEu78EnSL+vOHWnXRawr7+Jou2u+l4XKtAXKdu3rNdyRtgiZZ0E6y70vy30hy9zrtMDYbT2x7l6ux6ruEJHsU96gS9oOE1mvsyzzotX9qdPnVGPZycBaq/BR2nWV1yMtZNjNjgztbPLOw+Txsf/nXnrOqNddtKoz7fOx1WdcL9dXlvmQ9lmT9bM6ba4WEYjIei9MzsPY3073qywmjcdk/SxuVW6e8/POw2SdWc5Pm3t5rqe0HSZiO9rNmbGew3nH1PFjLyAQUbCxQETBoIoj0EeBqgciutnlIW3ROJLmWXguegga+xEXa+NPfVE777fIswYiYh1p3/LPsogXDQ+ctnO4565FTRStFo97XZzt9fws45XHrV15cYF2n922bnrdSfL4dovsyV0E4rlZgwpp57YLuST7HOvq9NqMuHB73MwZqf0bi0BEWp86tbHu3Sq4EX9f1GJznkBErDfNvJdrrtXuH0VcM/26P7QKenx/3hVtd6xJuw8lwy79nD9pu2p855xLwmu33KbtLSitH+12Bco757Lc/xxDgEB/BQQi+uudrE0golz/ftWe92Fu2gPndosEectP9jvL+WmLxVm3HY/nfuCdh4Z777p3FHmrfrVaCPvevO+2DIbEwuN575j2zqa6ilwMzLJg0G5eZT0/zyJIWn1Zz0/uMpB1UTM6z/7I7HDx+T8ZVX27BaW0ud3p29oxDPHRw/89df4UGYiIHUkLKnRaXEubc3WUVu1Lu57iomiW97BHj/fs/96mcFHe3Syy3Puy3BeyzL1OC4zd1hPrzno9pbWzqoGItDn4/YvPCpttuVnHYUsLytRPyvst7naVpd1f4vFZduJJ2/Uhz+db1npaXc95Q18d0buYh2l+MejR6fMttiXNr11IpJfrK0vfu93loVXILW8gIrYxeS1n+RxL+yyKZXW6X2UxaTwm62dxq3LznN/L/TDr/TRt/nX6DK/3LfblyPd9aFQwNv6+3Wf5WM/hvGPq+LEXEIgo2FggomBQxRHoo0DaN3fT3lff2KReF5bznJ/2bfx2i4utFvJj+8sMRKR9C7lumnUxvH58Hr+0RdNYTvzW+jEf+2zqYmQ859gj39u0C0H9nOO/+JXU2dnr4myv52e5ZPK4dSqv3UJ8PLddICJtcbg+P088/TvhleuuN6r6GMI4+tB3hZtvbH5/YafdFNJ2AYgBnGNnfX7UTiuxjpM+9/Fw4flnj9Qfj/3z00+N/P9j2OxVXgAAIABJREFUEYho1cY53zg7xEXjtJ84X770hU+O8mg8tqxARNxZ5V377z4qUNLNNddu0byIa6Zf94c4LmnXTAw3fP5L30wd5zgfZ7xz346hrH7OnzSveI20m6utrt1294hkICJe53O/e17qvaHTvcrvCRAoR0Agohz3eq0CEeX696v2vA9z4wLrvru8ufZvnEeamthqUSxv+cl+Zz0/uXgey4kLYLO+MCs1pBD78fUvfz2c9e3vpz4Aj+e3W/xIW9yLCx2f+9JnQwxjJH9aBS+KXDTvx4JD7FeeRZC0eZz1/LTF17i49pXvnt7y28pxQeQrJ31l1Pyst6PdglJaEKA+D/7tg//WNI/S5k9c+P/z038e6XKRYxsLbbXTQ5ynyfbF49uFNeLv8yzyxONj/2YceXA4+IP/u1Nn8ideE3O/dMao66moHVAa6+smvJI2dzstMGa9/6R59HI9VjUQkbbgGOfFl75xSup9r25+6hfmhFtuvCV13sT/2I9ARKwn3ptn/ccnRt0/4rV18mdPCWd/Z/kznHh8pyBAq8BRnFdfOP3zqfepeJ/5yKHHjvLIslDeErDNL9J2fGg3XrGotHtvu8+3Vn6xrHaBmV6ur6wWyVcAdQp3pYW66nV1E4ho9Tl23Gf+fdQ1Ez8bG6+V5GdKp/tVVpP6cVk/i1uVm+f8Xu6Hsf4s57f6DG8XiojnnPK5U1IDlPV+5/2szBrCyDtejq+GgEBEweMgEFEwqOII9FGg1YJYYxOSC4u9LiznOT9tsSu2LS4uvvUd7xv5Zm5chLzo/B+GM7/91ZGFyLiI1LjDQZmBiLTXT9SNW30DvNU0yOMXy2hlGH8XTbbdYedlVT355OPhul/8fNQCZPxdtGz3be5eF2d7PT/LJZPXrVOZaTsB1M/p9BqGVovmdettX//GsPLKqy4r7rprrkhd+I8LsZ2+nd5qt5R6O+P4x58Hfnf/qABMDOr8bsl9TXWPRSAi1p+2U0GaxQO19lx37ZWj2pq81uO5ZQUiOl1zMeSw0SZbjFxzl/103qj+9OOaq8+Bftwf6nWl7eaQNs7RJLk7TTyu1etH+jl/WoXbYrhj2+13Cmuutc7I2C667ebUa7dTCK7dvSUWnufVR53uY35PgMDYCAhEjI1r1lIFIrJKDfZx3SxIpG0r3OpboN2U3yia9fy0hbpYTlxQ2HLbLWt/N244Uuz119yQujgX+9C4U0SnxY+0hY5YSSxnm9dvU/t3yErL6pz/0wWpOwgU/W3gLAsG7WZr1vPzLIKk1Zf1/FaLG7HMuDC0zQ5bjxS/aOHicNN1N41ajE+OaacFpbRtyuuVxLJWXmXl8OQTT44az/qYNy6oFh2IiO1o9e33OM933u2Ntb+h12w55+KCZmOQqVP7Ws3v5DX1wJIHwg3X3pgaQsnyrfxu7qCtHBrLSltkT57XaT5kvf+k9SHr9ZR2blUDEbGtaeGztPteq3mRvCbjuWMZiIhjnAxjxGBE/TOh1b2j08J5fdzaLaDHvk75l8kjQ9zqsyBrXd1cK612G6iXlXYNtNtZJt5HJtf6VP98i37xukr76bSDTS/XV1aLtPtYPdw1dZ+pI6GV2IdzzjynaWE8798EaW1qtdtEPDa24zUbvmbZaXctviv1tV2zj509Umyn+1VWk/pxWT+LW5Wb5/xe7oex/qznt/rcivN26+23GvmMfPLJp8L1v7h+1Gd5HJMXrPSCzJ+V3X4W5R0rx1dHQCCi4LEQiCgYVHEE+iyQfC1FsvrrFj3ctJNArwvLec9vtdjVjqm+WLz/1B1GDiszEBEbkdaP2M6b7n4s14jn9YuFt1v07FR5pzBEPL/XQEOv53fqQ/x9N27tym336oxOgYhYbrtQRKf+ZAlD1Mvopp76gm3SbKwCEd20sd6/+iJ58lv1rV67kfd1BHmPr7er3atHOo1vDE2c/NXvtX2dRJHXzFjfHxr72yoU0cmkXYign/MntrPbPsRzO4Uh4jGddqBpFQzpZOj3BAj0T0Agon/WaTUJRJTr36/au12QSFs4TgsQdFt+vf95zm/1ILyTZXxQPufbp4af1F6x8M3TvzVyeJbXbnRb51gsFGddMGjlkfX8PIsgaXXlOb9V0KXTmMZFjWNmHRPWXmetEOdq/Sf+9+vubt4tsLGsdguBreqsf4s87jjSOH86BQ469aHV72MgadbMWS13Nkk7Ly5M/uj7P2paGM7Svm7nd2zDWMzxxr4lv/md7Hfau+MFIkLIc09Nm0vtAgCd5nQ9BJYMfGR97Uan8uPvk2McP5fWWmft0Liw3Kmc+mdClleBxLI67cbSrr54//iPOf8v02tHOrW71XgdOPWglqe2CjPGe+Ex7/9wy7BDu7bE++zsk2aHPfed2rbJvc7FLB7tgnWdxuWwDx8WjjnkmJHDOoUkW5XXzedYPUzSeK0IRCzfZabdK82SrybLMk/iMdH3q2d+Jbz/7R9o+qzstONDN59FWdvkuOoJCEQUPCYCEQWDKo5AnwU6LSYlF3d7XVjOe36n9qVx1V+r0biYWXYgIm2Rq5uFrbx+dZ/oOPu4D7Z9zUCjZVx0f/u73x8+Mus/Os7IXhdnez2/YwNrB3Tr1q7sVguXWQIRsdy4g8MnP3JY02sqOvUlLqh++guntV0sT5aRZ+wbv33er0BEbG9s44cP/7+pOwOkmcTr+ciPfHrkdQtZxzdvwCHv8Y1tTXsNSbvxjbsMfGz2iWGvfd/aaRr0HELqZY7Ec/PcH5J1xbDIZ2cdnbozRvLYrCb9mj/19sXXTTXuSNRpwGI/Dp/58VGvqml1XrvQRdmfZZ366vcECIQgEFHuLBCIKNe/X7V3uyARFxn2223/pkXZuAhy7qXnNG0T3m359f7nPb/Tt2Gb/532/HDQuw8ced1AciEt9ueSG36W+sqNxnLiAvXna6/SS75GJG0M40LbsbOP7bhQ1M34Zw00tCo76/l5Ag1pdeU9P28AIC7Ef+i4D43Mw7zfto8LgbM/MrvtFtr1fsXQzAlf/eKyOZKce1kCB92Mczyn1bb7yfIaFyaT45u1fXnmd6x/LOd4Y/86Lcyn9U8govdARByDvAGAuNB4xEcOH3lFQNZ7TTfXR1og4ujav5njovQJs0/oGCRq96qldu3J8hqmtM+f2Lax/um0IN9uh45OryFKtj2PX97P926dOvU/7b75rXO+GZ547ImmQF23gYhYftb7aDJMIhDxv6OT556RN8wTP7M+MPMD4cB3/+/zw7zzspvPom7nsvPKFxCIKHgMBCIKBlUcgRIE6gt3advRH33cZ8IhH/zoSKuyLjy26kY352dd0I2LTl/99v+MvEqjSoGIaLz7Dsu3PI0+rb7F3m4KdOPXWF5sx1n/dcayVzHcuXjhyCtG4jFxN4g111o7vGnPN9cWZQ/IvOjea6Ch1/OzXDK9umWdz/G4rIGIepkxGHHWf80N1159eVh8+61NC8VxTq/5irXD7lP3CXvWwhCvXHe9LN1NPSY6//DMb4ZFC3896nUyaeX3MxBRb3BcLP/pj/9nVBvjAvz6G26y7BUve+7zlpFrvH5eMpwS3a66+f5RDnkDDnmPT4OP19xF558dLrn4/FHXXFzcfkXtNQv/svf/yRSEqJc/VtfMWNwfWk3YVmMdx27DjTdbdh9627sPyTXfx3r+NDYmXrcXnnd2uPaqBaNeLxOP63Zs63XEnTvO/f63R4XYutlZKBeigwkQ6FlAIKJnwp4KEIjoiW9gTs774LexY2d8+Yzau5e/1NTX5DcYeyk/FtzN+XGx+OLzLw6XXTx/1DbU8duwG26yQdhux+3D1H33GBV2SH7Tr9OW342djwsel/z4Z2HxwjuatmGOD9vX33j9sPueu488cB+LCZJnwSCt/qzn5w00JOvq5vy4wHHxeT8Jl1x0Sbjz9jubwid13+3esG1tV4LlW6DX603uZpJ154I4j75x2jfD4tsWN31btP56jLe8Y/+mb3X3MxBR71t9m/fknIvX4a5Tp4S3/utbR+Z4t4GIxrp+Gud3wiP+Pta35lprhN33ftOYhH1aXS/197+nvbIj7Vu9AhHd3VNb+be659VfBRBfa7NHLaCU3Gkh+dkRr+EFN88v5LbYKhARC6+HFpKvTYrzd8NNNwzvO+y9TYG+bhrU7l4V7x1rxOuk9lmQ9vnTTX1Zz4ku3/rqf6a+WijLDh3tPt/WeMUay+43afffdu3r5vM9a3+Tx2UNJNR3CYght3Zzqdt2xHBG8nOs/hqitHkhEPG/0ln/PmkclxhU+OH3zmn5mRWv+e132n7UZ1baa04uvuaitveGvJ9F3c4f55UvIBBR8BgIRBQMqjgCBFoK1Bd0G4MbcXFoq21f39XiGWoCBAgQIECAAAECRQoIRBSpmb8sgYj8Zs4gQIAAAQIECBCopkA9kHDTdTeN7BYSAzlbb79V2P/t+4/sYlLN1msVAQJlCwhEFDwCAhEFgyqOAAECBAgQIECAAAECBAZSQCCi3GETiCjXX+0ECBAgQIAAAQIECBAgUA0BgYiCx0EgomBQxREgQIAAAQIECBAgQIDAQAoIRJQ7bAIR5fqrnQABAgQIECBAgAABAgSqISAQUfA4CEQUDKo4AgQI9EHggL3eMOrd9Hc89M8+1KwKAgQIECBAgMD4FRCIKHdsBSLK9Vc7AQIECBAgMLgCb9vr7eGWG29p6sAZZ831WobBHVItJ0BgggsIRBQ8AQQiCgZVHAECBPogIBDRB2RVECBAgAABAhNOQCCi3CEXiCjXX+0ECBAgQIDA4AoIRAzu2Gk5AQIE0gQEIgqeFwIRBYMqjgABAn0QEIjoA7IqCBAgQIAAgQknIBBR7pALRJTrr3YCBAgQIEBgcAUEIgZ37LScAAECAhF9mAMCEX1AVgUBAgQKFhCIKBhUcQQIECBAgACBmoBARLnTQCCiXH+1EyBAgAABAoMrIBAxuGOn5QQIEEgTsENEwfNC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K0fVibAAAgAElEQVQ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HwkxY8E8LwpHqxR7xtpzA0NFRwLYojQIAAAQIECBAgQIAAAQLVFRgeHg6n/veVDQ0cWjpn5uQVqtvi8deyWiCi9nwijDyf2G+bIzyfGH/DrEcECBAgQIAAAQIECBAg0EYgPp849/pTG49YOmv63Eo/n6h8sqC2Q8RjNdFV66qHvOX14bnPeZaJSIAAAQIECBAgQIAAAQIEJozA3/7+z/C1H/6iob/DT8yZuevIv5UnDESJHT1+3ozHas99Rsynv+794TnPek6JLVI1AQIECBAgQIAAAQIECBDor8Df//n3cMGvvtpY6RO1QESln09UPhBx2EmXLRkKQ6+oq77vzduHFzzfA4f+Tm21ESBAgAABAgQIECBAgECZAk//+e/hGz+6dqQJw2H4d6fN3HWtMts00equ7RCxpNbnkecTe23xvrDic14w0Rj0lwABAgQIECBAgAABAgQmsMBf/v50uPDmbzQK/K4WiKj084nKByJqO0TcXhPdqK76rmlbhxet8vwJPM10nQABAgQIECBAgAABAgQmmsCfnvhz+M68Gxq7vWjOzCkbTzSHMvv76Qtm3F57iDLyfGKP174rrPS8F5XZJHUTIECAAAECBAgQIECAAIG+Cjz11z+Fn/z6OyN1Doew6JPT51b6+UTlAxGHnTj/l0NDYdu66kFTXxdeutpKfR1YlREgQIAAAQIECBAgQIAAgTIFHn70qXDWxb9a/sBhOFx32tFTtiuzTROt7toOEb+s9Xnk+cSumxwYXvSCl000Bv0lQIAAAQIECBAgQIAAgQks8Kenfx8uW/j9RoHrajtEVPr5ROUDEYefdNmlIQztWlfdb7fNw1ovq/RrSCbwJaDrBAgQIECAAAECBAgQIDAWAkt+/3g499JbGooeumzOzMm7jUVdykwXmH3BIbXnE8Mjzyd23mi/sPrKld4V1FASIECAAAECBAgQIECAAIFCBR554v5wxeL/aXo+MWv61yr9fKLygYgjTpr/o9pWG/vWVaftvEl49VovLnTgFEaAAAECBAgQIECAAAECBKoscPeSP4YfX7FwpIm1f8yfd+rMKW+ucpvHW9tmzzv4R2F4aOT5xOvXnxbWfOGrx1s39YcAAQIECBAgQIAAAQIECLQUeOCxe8Iv7py3/PdDw+fNmnZGpZ9PVD4QcfhJ8+NLSN5ZV/2X128YNnrVS01DAgQIECBAgAABAgQIECAwYQQW3ftw+OkvFjf297tzZk5514QBqEBHZ8+b8Z0wvPz5xLav3iO88sUbVqBlmkCAAAECBAgQIECAAAECBPoj8Ns/Lg7X3fOT5ZUNhe/Omja30s8nKh+IOOLkBacPDw9/oK46eZvXhM03WKM/I6oWAgQIECBAgAABAgQIECBQAYFb7ngwLLj+rpGWDA0NfeXUoyYfWoGmTZgmHD9vRu35RBh5PrHlOlPCei997YTpv44SIECAAAECBAgQIECAAIG7H/51uOm++Q3PJ8JXPjFtbqWfT1Q/EHHSguOGw/Bn66qv2+gV4Y1b2ZLS5UaAAAECBAgQIECAAAECE0fg5zfeE3616HfLHziEoY+dOnPy5yaOQPk9re0QcVxth4iR5xPrv3zLsPnaO5ffMC0gQIAAAQIECBAgQIAAAQJ9Erjl/ivCnQ/dtLy2ofCx2g4RlX4+UflAxKEnz3/LpOFwdl11nTVeFPadslmfhlQ1BAgQIECAAAECBAgQIECgfIHz5t8a7nvwTyMNWToUDjj9qCk/LL9lE6cFx19wyFtqX9gYeT7x8lXXDTtusM/EAdBTAgQIECBAgAABAgQIEJjwAlfdcX546PHfjDgMhaEDPjH9a5V+PlH5QMThJ11e239y6S111VVXXjG8e/o2E36yASBAgAABAgQIECBAgACBiSPw7QuuD48/+ZeGDk/afM7MXX49cQTK7+nsH894bVgaRp5PvOB5q4apr313+Q3TAgIECBAgQIAAAQIECBAg0CeBi3/97fD0Xx9fXtuksPmsvedW+vlE5QMRR3z5wucO/3PFvzaO4WEH7RhWmDSpT8OqGgIECBAgQIAAAQIECBAgUJ7AM0uXhtPOuqqpAUPP+svzTv3gXn8rr1UTr+YjLjziuas/87em5xNv3uawsMLQChMPQ48JECBAgAABAgQIECBAYMIJPDP8TPjR9ac19fuRFZ77vFP3OrXSzycqH4iIooefPP+u2ns616vrvmOvrcOLX/j8CTfJdJgAAQIECBAgQIAAAQIEJp7AHx/7c/jehTcs7/hQuHvOUVNeM/Ekyu/x7Hkzmp5P7L7ZO8KqK764/IZpAQECBAgQIECAAAECBAgQGGOBx//yx3DJrd9rrOWeWdPnjqzhj3H1XRc/GIGIk+ZfWOvhnvVe7vnGjcP6a7+k6047kQABAgQIECBAgAABAgQIDIrAnff/IVz089sbm3vRnJlT9hqU9o+nds6+YEbT84kdXrNneMWL1h9PXdQXAgQIECBAgAABAgQIECCQKvC7P90ZrrnroqbnE7VAROWfTwxEIOKIk+efPDwcPlTXfcMW64RtNn2lqUiAAAECBAgQIECAAAECBMa9wPW3/TZcffN9I/0cGgqnnHrUlKPGfccr2MHZ5884OQwtfz6x6VpvCButsU0FW6pJBAgQIECAAAECBAgQIECgWIFFD14fblty9fJCa88nZk2bW/nnEwMRiDjsxEs/MDQ06fS67saveml40+s3LHYElUaAAAECBAgQIECAAAECBCoo8LNfLA633/vwSMuGh5ceetrRu32lgk0d90369HkzPjA0KYw8n1jnJRuFbV71L+O+3zpIgAABAgQIECBAgAABAgSuv/en4b4/LFr+fGIoHPrJaXMr/3xiIAIRh54wf6dJk8LP67orP/+54T1v3s6sI0CAAAECBAgQIECAAAEC417gWz/6ZXjyz38b6efSpeGNpx8z5cpx3/EKdvAzF8zYaWlY/nxixWevFPba8r0VbKkmESBAgAABAgQIECBAgACBYgUuvOmb4S//eGqk0EkhvPHj0+dW/vnEQAQiourhJ82Pui+oC79z763CaquO/L/FjqbSCBAgQIAAAQIECBAgQIBABQQeffzp8N0f39jYkqfnzJyyUgWaNmGbMPuCg2vPJ4ZGHki8abN3hlVWXG3Ceug4AQIECBAgQIAAAQIECIx/gSf+8mj42a3fHelo7XWeT39i2tyBeD4xSIGIeTXhvevKk7ddL2y+/prjf3bpIQECBAgQIECAAAECBAhMWIFf3/lgmH/dXY39/3EtEDFtwoJUoOOzL5jR9Hxiy3Umh/VeunkFWqYJBAgQIECAAAECBAgQIEBgbATuefjX4Vf3zW8ofPjCWdPPGFm7H5taiyl1YAIRh5102YeHwtAX6t3e4JWrh6k7bVSMglIIECBAgAABAgQIECBAgEAFBS6+clG447ePLG/ZUPjwnKOmnFDBpk6YJn36ghm15xNh5PnEWqutH7Zfb88J038dJUCAAAECBAgQIECAAIGJJ3Dt3ReFJY/eOdLx2r+LP/KJ6XO/OAgSAxOIOPSEBdtOmjT8yzrqis99djh4/x0GwVgbCRAgQIAAAQIECBAgQIBAVwJfP/fa8Oe//n3k3KVLh7Y7/ZjJ13VVmJMKEZh9/sHbhqGhkecTz33WimHa6w4upGyFECBAgAABAgQIECBAgACBKgr8+Kavh7/+48/LmzY8vN2sfc4YiOcTAxOIiLqHn3TZH2vv6Rx5Mefbpm4VVl9t5LWdVZwb2kSAAAECBAgQIECAAAECBLoSeOTRp8N/X3xjw7nDj86ZueuLuyrMSYUK1F6bUXs+EUaeT+y26dvCC5+/eqF1KIwAAQIECBAgQIAAAQIECFRB4LGnHwmXLvzvxqY8Omv63IF5PjFggYgF54QwvF9d+41bvSq8bqO1qjAPtIEAAQIECBAgQIAAAQIECBQq8KtFS8LPb7y3ocyhc+fMnLx/oZUorCuB2fNmnBOGw8jzic3XfmNY/+Wv66osJxEgQIAAAQIECBAgQIAAgSoL3PnQr8It9/98eROHwrmzps0dmOcTgxWIOHnBEWF4+Mt17Veu8aLw5imbVXl+aBsBAgQIECBAgAABAgQIEOhK4Efzbw2/ffBPDQ8chj4456jJp3ZVmJMKFTh+3iFHDDc8n3jZqq8MO23w5kLrUBgBAgQIECBAgAABAgQIEKiCwJV3/Cj8/vHfNjblyNoOESNr9lVoY7s2DFQg4tCTL9940vDShY0devf0bcKqK69YdWftI0CAAAECBAgQIECAAAECmQUef/Iv4dsXXN90/NKhSZucftQut2cuxIFjJnD8vEM3Hh7+Z9PziamvfXd4wfNWHbM6FUyAAAECBAgQIECAAAECBPot8PRfHw8X//rbTdUODT1rk09MO31gnk8MVCAiSh9+8oLLa7tE7FxXf8MW64ZtNl2732OvPgIECBAgQIAAAQIECBAgMGYC1992f7j65t80lv/zOTOnjPxbeMwqVnBmgePnzbh8eDiMjMmma70hbLTGNpnPdyABAgQIECBAgAABAgQIEKi6wKIHrw+3Lbm6oZnDP581/YyBej4xeIGIky47NISh0+rqL37h88M79tq66nNF+wgQIECAAAECBAgQIECAQGaB7114Q/jjY39ufOBw2JyZu56euQAHjrnA7PMPPjQMLX8+seqKLw67b/aOMa9XBQQIECBAgAABAgQIECBAoF8Cl9z6vfD4X/64vLrh4cNm7XPGQD2fGLhAxFEnXbzaP8JzG9RDOOBNW4Y1Vl+5X+OuHgIECBAgQIAAAQIECBAgMGYCDz7yZDj7Zzc1lf/s8LcXnzxz6qNjVqmCcwt86uL3rTbpHys0PZ+YsvEBYbWV1shdlhMIECBAgAABAgQIECBAgEDVBB596sEw//azm5q19NnPvPhTU78xUM8nBi4QEcUPP3n+D8JwOKCuv8UGa4ZdtlmvanNEewgQIECAAAECBAgQIECAQG6By6+/O9x8xwPLzxsKZ885aspbcxfkhDEXOP6CGT8Yrn1Po17Rei/dImy5zi5jXq8KCBAgQIAAAQIECBAgQIDAWAvcdN/l4e6Hbx6pphYsOPsT0+cO3POJgQxEHHHyZfsNDw+dU9df8bnPDgfvv8NYj7nyCRAgQIAAAQIECBAgQIDAmAuccc414S9/+8fyBw5Dk/Y/9ahdzh3zilWQW+D4eYfUnk8MjzyfeO6znhemvW5G7nKcQIAAAQIECBAgQIAAAQIEqiYw71dzw9/++deG5xND+39i2tcG7vnEQAYiovrhJ81/uPY/q9dHYM+dNgrrv3Lk/63afNEeAgQIECBAgAABAgQIECDQUeDO3z4SLrpyUeNxj8yZOeWlHU90QGkCsy+Y0fR8Yvv19gxrrbZ+ae1RMQECBAgQIECAAAECBAgQ6FVgyaN3hmvvvqjp+cSs6XMH8vnE4AYiTlzw5TA0fER9FNZ4ycrhgH/ZstexdT4BAgQIECBAgAABAgQIEChN4Oyf3hQe/MOTy+sfGjp1zlGTP1hag1TcUaC2S8SXa7tEjDyfePFKLw+TNx64HUQ79tMBBAgQIECAAAECBAgQIDBxBBbc/oPwx6ceGunwUO35RG13iIF8PjGwgYgPnHLJ5issXWH5S0tqw7H3zpuE9dZ68cSZiXpKgAABAgQIECBAgAABAuNG4J4lfwzzrljY1J9nJj2zxVc+tPst46aT47Ajnzrv3zafNGlS0/OJ179mWljzRa8eh73VJQIECBAgQIAAAQIECBAY7wIPPHZP+MWd85q6uXTp0i0+te/XB/L5xMAGIuIIHH7Sgu+FMPz2+mis9bJVw367bT7e56D+ESBAgAABAgQIECBAgMA4FDj30lvCkt8/3tCzoTPnzJz8jnHY1XHXpdprM2rPJ8LI84nVV14r7LzRfuOunzpEgAABAgQIECBAgAABAuNf4IpF54ZHnlzS2NEza6/LGNjnEwMdiDjipCu2Gw7PXNs4GvtO3iyss+aLxv9M1EMCBAgQIECAAAECBAgQGDcC9z3wp3Deglub+jMUVtj+1Jk7/3LcdHIcd+QzF7x/u6VhadPziZ022De8bNV1xnGvdY0AAQIECBAgQIAAAQIExpvA7x+/L1x5x3lN3ZoUJm3/8elfHdjnEwMdiIgjUdsl4pzaLhEjX7tYd83Vwj6TNx1vc09/CBAgQIAAAQIECBAgQGAcC5y/4Lbwmwcebejh0Lm13SH2H8ddHnddmz1vxjlhOIw8n3j5qq8KO24wfdz1U4cIECBAgAABAgQIECBAYPwKXH3HBeHBx+9d3sGhcO6saXMH+vnEwAciDjvl8p2Hli69vHHa7f+mLcIrVl9l/M5EPSNAgAABAgQIECBAgACBcSPwu0eeCOf87Oam/gxPmrTLaR/a5Ypx08kJ0JHP/PiQnZcuHW56PrHLxvuHl6z0ignQe10kQIAAAQIECBAgQIAAgUEX+MNTvwuX317bi6DhZ9KkoV0+vvfXBvr5xMAHIuJ4HH7S/Atr/7NnfWxevdaLw7SdNxn0Oaf9BAgQIECAAAECBAgQIDABBOZdsTDcs+SPDT0durC2O8TeE6Dr466Ls8+fcWEYWv58Ys0Xvjq8fv1p466fOkSAAAECBAgQIECAAAEC40/gF3fOCw88dk/T84lZ07828M8nxkcg4oTL9giThi5unHZ7vGHDsOG6Lx1/M1GPCBAgQIAAAQIECBAgQGDcCCz+zcPhJ1cvbu7P0uGpc47Z9SfjppMTqCOfnnfwHkPDzc8ntnv1HmHtF284gRR0lQABAgQIECBAgAABAgQGTeD+Py4Ov7yn+VHE8NDw1E9OO2Pgn0+Mi0BEnFC1XSIuqP3PyNcuVn7B88L/nb5NGJo0bro4aNeN9hIgQIAAAQIECBAgQIBAG4HhpcPhPy+4Pjz59F8bj5o3Z+aU6eAGV2D2BYfUnk8MjzyfeMFzVgl7bP7uMDTk+cTgjqqWEyBAgAABAgQIECBAYPwKDA8Ph5/c8u3w9N+faOjk0Lza7hDj4vnEuPnX+BEnXrbF8NDQTY1TceuN1w47vm7d8Ts79YwAAQIECBAgQIAAAQIEBlbgql/9Jtxw+/1N7V9h0gpbfOlDO98ysJ3S8FALRGxRC0Q0PZ/Y8OVbh83W3pEOAQIECBAgQIAAAQIECBConMCt918VFj90Q/PziWetsMXH9vzKuHg+MW4CEXGEDj95/mfCcPhY42gdtOdW4aUvekHlJpYGESBAgAABAgQIECBAgMDEFXj40afCWRf/qhlgKHx2zlFTPj5xVcZPzz89b8ZnhhLPJ3bd9G3hRc9fffx0Uk8IECBAgAABAgQIECBAYOAF/vT0w2Bm9CQAACAASURBVOGyhWc19WO49nzik9PmjpvnE+MqEBFHqvbqjDtq/7N+fdTWWfNFYd/Jmw38ZNQBAgQIECBAgAABAgQIEBg/AuctuDXc98CfGjt0Z+1VGRuMnx7qyewLZjQ9n3jZquuEnTbYFwwBAgQIECBAgAABAgQIEKiMwJV3nBd+//h9Tc8nZk2fO66eT4y/QMSJCw4IQ8M/aBy13bZfP2y63ssrM7E0hAABAgQIECBAgAABAgQmrsBtdz8ULr32zmaA4aG3zjl68tkTV2X89by2S8QBtV0imp5PbLXubuFVq286/jqrRwQIECBAgAABAgQIECAwcAL3PnJbuPE3lza1u7Y7xFtru0OMq+cT4y4QEUfssJPmn13r2Fvqo/ecZz8rHLTHFuGFqzx/4CaiBhMgQIAAAQIECBAgQIDA+BF47Ik/h7N+cnP4+z/+OdKp4RB+eNrMKQeMn17qSV1g9gUH1x4iDY08n3j2Cs8JUzY5MKz8vBdBIkCAAAECBAgQIECAAAECpQk8+dc/hfkLvx/+8czfG9ow/MNZ088Yd88nxmcg4sRLNhgaWmFx4wxa66Wrhv1237y0SaViAgQIECBAgAABAgQIECBw7iW3hCUPP94EMTz8zIanHb17fL2Cn3Em8KkfH7zBpKVDTc8nXrLyK8IuG+0/znqqOwQIECBAgAABAgQIECAwSAKXLzon/OHJ3zU1eemk4Q0/tfcZ4+75xLgMRMSRO/ykBUeFMHxS4yhutclaYactXzVIc1FbCRAgQIAAAQIECBAgQGCcCFx5073hxoVLEr0Zmjln5uSTx0kXdSNF4PjzZxxV23K06fnEBmtsFV671k68CBAgQIAAAQIECBAgQIBA3wV+veTKcMeDNzbVW3vl48xP7DN3XD6fGLeBiDiCh5902fdqW1O+vXE0p+64UdhgndX7PrFUSIAAAQIECBAgQIAAAQITV+CO+x4JF1+1KAEwfOacmbu+Y+KqTJyez75gRu35RGh6PrHdelPD2qttMHEQ9JQAAQIECBAgQIAAAQIEShe4/9E7wi/vvjjZjjNnTZ87bp9PjOtAxKGfmr/SCquE62vvY92wPqrPefYK4aCprwsvXHnF0iecBhAgQIAAAQIECBAgQIDA+Bd47Mm/hLMu/lX4+z+eGels7R/ji5/7zGpbn/DhLZ4e/wJ6+KkfHLrSpBX/eX1NYuT5xLNXeE7YdZODwkrPeyEgAgQIECBAgAABAgQIECAw5gJP/fWxcNnCs8I/nvl7Y12LV3zOKlt/eI8Txu3ziXEdiIgjecRJl+0yHIYWNI7qWi97Ydhvt9eO+aRSAQECBAgQIECAAAECBAgQOPfSX4clv3+sCWIoDE8+deaul9OZOAKzzz94lzDU/Hxi9VXWDjtv+H8mDoKeEiBAgAABAgQIECBAgEBpAlcs/p/wyBP3N9c/PDx51j5njOvnE+M+EBFH9IiT5h9d2yXihMbR3ew1a4Rdt3tNaRNOxQQIECBAgAABAgQIECAw/gUu++Vd4da7HmzqaO0f4secOnPKieO/93qYFPj0vBlH197L2vR84lWrvzZste4UWAQIECBAgAABAgQIECBAYMwEbvzN/HDvI79uKn94KBzzyWlzx/3ziQkRiIgje/jJC84Mw8NvaxzlbTZZO7xhy3XHbGIpmAABAgQIECBAgAABAgQmrsDVN/0mXL8w8c2LoaH/nnPU5LdPXBU9P37eIWcOJ55PbPjybcJma78BDgECBAgQIECAAAECBAgQKFzg1vuvDosfim9xXP4zVHs+8YlpX5sQzycmTCDiI5+/cuU/P/vv14QwtEnjYO9YC0RsXQtG+CFAgAABAgQIECBAgAABAkUJ3Hj7knDlr+5NFDe88Pn/eM4OXzh2pyeLqkc5gyfw+fPeu/Lfhp51TRgKTc8nNlt7x7Dhy7cevA5pMQECBAgQIECAAAECBAhUVuCOh24Mv77/yub2DYeFzx3+5w7H7vvNCfF8YsIEIuIoH3ry5RuvMDx86XAYXqNx1Hfffv2wyXovr+xE1TACBAgQIECAAAECBAgQGByBhXc/FC659s6mBg+FoQefGRra7fSjdrl9cHqipWMlcPy8f9t4OEy6NAyHpucTW71qt/Cql2w6VtUqlwABAgQIECBAgAABAgQmkMC9j9wWbvzNpc09HgoPDoWlu31i2tcnzPOJCRWIiKN9+MmX7RiGh+LIP7dx9PfaaePwmle+ZAJdArpKgAABAgQIECBAgAABAkUL3PXbP4QLrxz1TOFvYWh4tzlH7XpV0fUpb3AFZp/3vh3DpBVGPZ/YYb29witWe83gdkzLCRAgQIAAAQIECBAgQKB0gd89ele45u4Lk+3426Sh4V0/Pu2Mq0tvYB8bMOECEdH2sBPnTxsaChcknffbbfOw1stW7SO/qggQIECAAAECBAgQIEBgvAgs+f3j4dxLbxnVneHhMP20o6fMGy/91I/iBI4//+Bpw0NDo55P7Lzh/wmrr+L1nsVJK4kAAQIECBAgQIAAAQITR+CRJ+4PVyz+n1EdHhoenv6Jfc6YcM8nJmQgIo7+B09e8K6lw8P/lZwJdoqYODcDPSVAgAABAgQIECBAgEBRAi12hgiThob+9ctHTf5OUfUoZ/wJfObHB79r6dKhUc8n7BQx/sZajwgQIECAAAECBAgQIDDWAi12hgjDw8P/+sl9zpiQzycmbCAiTrbDT5p/ZO1/TklOvN23Xz9sst7Lx3o+Kp8AAQIECBAgQIAAAQIExoHAwrsfCpdce2daTz40Z+aUL42DLurCGAt8+oKDjxwKQ6OeT2y17m7hVatvOsa1K54AAQIECBAgQIAAAQIExoPAvX+4Ldx4b3wzY+JnUjhy1t5zvzwe+thNHyZ0ICKCHX7i/E+FofDJJN5Or3tV2GrjtboxdQ4BAgQIECBAgAABAgQITBCBGxbeH6666TejezscPj3n/2PvTsCjKs/+j99nAmFJAiEQ9lUgIQFRKeIuSN0IaH3VBPWt/GvL4k5d6ttWbW3dWlu1qFVZqtZWhERpVQgurSLugKgICQk7hDUEQjYgkDn/5wQmmZlMkklmPed8c125gsk553nuz3PSq3PnN8+556KHbMJAmUEQ+N070x9STZoG/YlT+50vKT1HBWEELoEAAggggAACCCCAAAIIIGBVgYI9X8vaHZ81KE8X+d1vr5hj6/6E7QMRxl3R2E4Ro9P7ybmnD7Tq7wV1IYAAAggggAACCCCAAAIIBCDwuQpCrFKBCB8f7AwRgKudT21sp4jUnqNlRL9z7UxD7QgggAACCCCAAAIIIIAAAo0IrC36XAp2r2rwU130n//2irm237mSQMTJW+POp5fd6NT1Bs/sHDGkl4wfM4RfMAQQQAABBBBAAAEEEEAAAQTqBD5csVHWbtzdQMShaVOeuWucLZ/Jye0RHIFHlky70enUGvQnBiWfKqMGXhScQbgKAggggAACCCCAAAIIIICAJQRWb/tItuz7vkEtuq5P+e2Vc+lPKBkCEW63x21PfjRJ0+QN9a127ndN3x6JtaGIxIQOlvjFoAgEEEAAAQQQQAABBBBAAIHWCZSWHxYjDFG0t9T7Akd1Xa796z0XLW7dlTkLgXqBh9+eNknXtAb9ieRO/WTUgIskvn0iXAgggAACCCCAAAIIIIAAAjYWqDhSKt+oMMS+sgY7Vx7VdP3aB6+cS3/i5P1BIMLrF+X2pz88T9MdOWoLkV7uP4ptG6NCEUMlZUCyjX+1KB0BBBBAAAEEEEAAAQQQsK9A4bZiFYbYINXHajwQNNF265oz87m7xjd8WKd9uag8QIHfv/Wz8yQmJkd08ehPtI2JlTMGjpd+SSkBjsDpCCCAAAIIIIAAAggggAACZhTYcaBQvtn6oRyrqfacvia7HaJf+8CkuZ+bsa5QzZlAhA/ZW5/+OM2h16h3Ymjp3j8eld5Xzj99UKjWg+sigAACCCCAAAIIIIAAAghEocCn326R1XlFPmam5zm1mGufv2tsfhROmymZXODhxVPTdKfjDbW/Z4P+REqvUXJq3/NNXiHTRwABBBBAAAEEEEAAAQQQaInAmh2fyoY9qxueokue5nBe++CkefQnvHQIRDRyh933x08TqmKPzxZdv977kL7dO594hEanji25PzkWAQQQQAABBBBAAAEEEEDAZAKlZVUnHpGx71DDmWva6x2r28x44v/OLzdZWUzXRAJ/fOunCdUxbWer57826E90S+gjo9RuEQntu5ioIqaKAAIIIIAAAggggAACCCDQUoHyIwdltdoVYn/5zganaqo/EVtzbMb//egl+hM+YAlENHO33fHUR/foIn/2Piy2bRu5YNQgGT64Z0vvV45HAAEEEEAAAQQQQAABBBAwgcC6TXvkk9Vb1CMyjjdsNojc++zdFz1pgjKYokUEfrd4+j2a3rA/YTxC49R+F8ig5OEWqZQyEEAAAQQQQAABBBBAAAEE3AW2FK+TNduXy3HnsYb9CU3ufXDSHPoTTdwyBCL8+H2646kPx6rHZ8xWwYhU78MH9O4i54wcKN2T4v24EocggAACCCCAAAIIIIAAAghEu8C+g5XyxXdbZNuugw0bDSIFIvqMZ+8e/3G018H8rCfw+7enjRVNm60qa9Cf6NF5gAzvc450ietuvcKpCAEEEEAAAQQQQAABBBCwocDBqmJZV/S57D20zUf1WoHEOGf8JmMu/Ylm7g0CEX7+8tz7p+/ijsSUzFHBiBt8nfKDtH5y7mkDRHNA6icphyGAAAIIIIAAAggggAACUSWgO3X5/Ltt8nX+jkbmpc93lmkznn/oooqomjiTsZXAn967N+5wdZnqT4jP/kRqzx/I8L7nqtwE/Qlb3RgUiwACCCCAAAIIIIAAApYRUI9MrA1CFOz5urGa5jsPt5nxUNbz9Cf8WHVeHfuB5H7I7U8tu0u9G+gpX6clxLWvDUWkDuTdGC1k5XAEEEAAAQQQQAABBBBAIKICBVv31YYhyiuPNDIP7e7n7h73dEQnyeAIuAk8/Pb0u3RNfPYn4mI7qVDEOdKva4ONJDBEAAEEEEAAAQQQQAABBBCIYoEdJQUqDPGFVFaX+Zyl5pC7H5w4h/5EC9aQQEQLsFyH3vbkf1JEi3lU4V3r6/RT+naVM9L6Sp/kTq24OqcggAACCCCAAAIIIIAAAgiES2BncZl8k18km4tKfA6pHp34hug19//1nosLwzUnxkHAX4GHlkxLcTjlUbWbpc/+RO/EU2RorzOkW3wffy/JcQgggAACCCCAAAIIIIAAAhEQ2F+xUzbs/kZ2lW5uZHT9jTYOuf/XE+fSn2jh+hCIaCGY++G3P7ksUzRdNR5kqK/LDOydJKel9JYBvbsEMAqnIoAAAggggAACCCCAAAIIBFtg266D8l3hLtm660Bjl94gunb/c/eMywn22FwPgWAL/G7x9ExNN4IRvvsTvToPksE9RkqPzgOCPTTXQwABBBBAAAEEEEAAAQQQCEBg76FtsnHvGtlzaEuj/Qm1O+D9v500h/5EK50JRLQSzv2025/+6BHR5f7GLtW3R2c5PbWPGDtH8IEAAggggAACCCCAAAIIIBA5gU1qJ4jvCnZK0d5DjU9Ck0efu+uiByI3S0ZGoHUCKhjxiApGNNqfSE7oK0N6ni7GzhF8IIAAAggggAACCCCAAAIIRE5g18HNKgjxrRSXFzU6CRWEeFQFIehPBLhMBCICBHSdPvMvy0fWOGuMd2NMauySvbolyOnD+sjQ/slBGpXLIIAAAggggAACCCCAAAII+COwYXuxfLt+p+zeX97U4Ys1XX/g2XvGf+fPNTkGgWgUeHTpLSNrjjtVf0JvtD/RNb6nDOlxhvRN8rnhZTSWxZwQQAABBBBAAAEEEEAAAUsIFB3YoIIQ30hJxZ4m6tEWqx8+8JsrZtOfCMKqE4gIAqL7JW7/84eXicNxp2o8ZDR26Q7t2krKgGT12V16JScEeQZcDgEEEEAAAQQQQAABBBBAwBDYXVwuhdv2qc9iOXz0WFMoS8Wpz3ru3vHvIYeAVQR+t3jaZZredH+iXZv2KhSRKv27pkhSfC+rlE4dCCCAAAIIIIAAAggggEBUCRyo2C3bSwql6ECBHD1+pPG56bJUd+izfjtpLv2JIK4ggYggYrpf6ra/fHyh5tRnqmDE1U0N0TWxo6SqYMTQ/t2kc0KHEM2GyyKAAAIIIIAAAggggAAC9hA4VH5YNmzfLwUqCFFSWtVM0doi3aHN+uvPxy63hw5V2lHgkSUzLnTqqj+hS5P9ic4dukrfrqnSr8tQiWvf2Y5U1IwAAggggAACCCCAAAIIBE2g8sgh2XFwgxSVFMihwyVNX1eTRQ5Nm/XAxNn0J4K2AvUXIhARAlT3S97x1PIxujiNYMQNzQ3Vv1cXGdArUfp27yLJSXHNHc7PEUAAAQQQQAABBBBAAAEElEDxgUop2ndQtu0ule27D/phos3XxDHr2bsvXOHHwRyCgCUEHnnn5jHO2v6ENNuf6NG5v/ToNECSE/pKYhyP/bTEDUARCCCAAAIIIIAAAgggEHKB0qpiKS4rkr1l22Tvoe3+jDffofoTD1zxIv0Jf7RaeQyBiFbCtfS0W/7yn5ExepupouvXqXOb7SZ0bB+rghGdpU8P9dm9kyR1JiDRUnOORwABBBBAAAEEEEAAAWsKHDhkBCAOya69ZbJjb2lzj8NwIRSLri2oiTk+74WfX7zGmjJUhUDzAg+9NXVkTEzMVN3P/kT7th2lW0Kf2nCE8bVTh6TmB+EIBBBAAAEEEEAAAQQQQMAGAmWHD0hxeZHsL99ZG4Q4evywP1UXa5rqT9TUzHvoR/PoT/gjFuAxBCICBGzN6Xc8/fHVateI69R2lZn+np/QsZ30VeGILp06SOdOHSUpoaMkdmovMQ6Hv5fgOAQQQAABBBBAAAEEEEDAVAI1TqeUlh2RA+VVcqisSg6WHZaivYekvOqo/3VokqOJvuDZu8Yv8v8kjkTAHgIPL55xtfHGDV387090aBsv3Tv3lfj2SZKgHq1hfI1vnygxWow90KgSAQQQQAABBBBAAAEEbCdQo9dIxZFS9XlAytWjMIyv+w4VyeFjFX5bqD/K54gKQjw4aTb9Cb/VgnMggYjgOLbqKnc99W7SMYlVO0Zoxq4RF7TmIp0TOkhifHu1g0RH6RzfQWLbxkhb9dmubZsT/27jkNg2baSN8VX9t0octWYYzkEAAQQQQAABBBBAAAEEAhZQ70iX6mM1cvy4U6qPH5djxlf139XHjp/8WiOHKg7LgUNVUlpxRA6V+/XOiobz0rTlojsXtpXqBU/fffmBgCfOBRCwuMBD7/4syVHtuE40MXoUrepPxKlwREK7LpLQIVHi1Ne2MbHSJqattHW0VV9ja/87xmF8qu+p79OfsPhNRXkIIIAAAggggAACCESxgNGfOFZzTGqcxme1+ne1HFf/rv2qvm98rTx6UMoPl0q5+lqpQhCt+VB/ll2uO/WFzljngocu/xv9idYgBuEc/joeBMRgXOLWpz9Oc4h+sdo1YpyIU31q7EEZDFiugQACCCCAAAIIIIAAAjYQ0FVTwbFM/TF3mVO0/zx/19h8GxRNiQiERODhxbemidRcrJp249TvlOpPCP2JkEhzUQQQQAABfwR+c8Ucn4f9/p3p/pzOMQgggAACCIRb4IDRm9BEWyYS858HJz1PfyLcK+BjPAIRUbAIvqZw65+XnemI0ceeCEjUfsZF6VSZFgIIIIAAAggggAACCCAQboFKNeAyXfSPdadj2fP3jlsZ7gkwHgJ2Efj929POFIdD9SdUQEKMT43+hF0WnzoRQACBKBAgEBEFi8AUEEAAAQSaENBVf0JT/Qn5WNP1Zb+5ci79iSi8XwhEROGi+JrSrX/+6HxNc57qcDhS1C4uqSpdlKLCEoNNMn2miQACCCBgAYGiDatrq+g7dJQFqqEEBBBAAAHTCGiySb32KVTbTBY4nc5CXXd8//y9F31qmvkzUQQsJvDIO9PPr3HKqep3MkX1JuhPWGx9KQcBBBCINgECEdG2IswHAQQQsLHAyf6E6lEUqL/VFsY45PsHrphDf8IEtwSBCBMsUmNTvOOZ3Hb68bgUp+ZMjdE1oxHRVz3zJkEtaoIuWkLtvzXj3ye+p7aQjVfv5nCYuGSmjgACCCAQQYF35v6ydvQrpv0hgrNgaAQQQAABcwtoTvWapFy9RqlQ20eWqwZCuabp5bX/FuPfWrlqLBTVaHqhQ3cUaG0qC5+9M+OouWtm9ghYX+CO3DvaJetHUzSnlqpreorqQfRVv9OqD6EnqDZE7Vfjv0/0Jmo/VX9C6E9Y/9agQgQQQCBgAQIRARNyAQQQQAAB3wJO9TdUoy9RUduPUJ9qp4dy0Zy1X43/Vt8v0nStUHfoBcVau8JnM56lP2HSu4lAhEkXjmkjgAACCCAQZoEfqvH+c3LMi9XX/4Z5fIZDAAEEEEAAAQQQQAABBBBAAAH7Cai/R3l88DcN+90DVIwAAggggEBAAvyfh4D4OBkBBBBAAAHbCCxRlWacrDZXfZ1om8opFAEEEEAAAQQQQAABBBBAAAEEIiVAICJS8oyLAAIIIICARQQIRFhkISkDAQQQQACBEAq47w7hGoZdIkIIzqURQAABBBBAAAEEEEAAAQQQQKBWgEAENwICCCCAAAIIBCRAICIgPk5GAAEEEEDAFgLuu0O4CmaXCFssPUUigAACCCCAAAIIIIAAAgggEFEBAhER5WdwBBBAAAEEzC9AIML8a0gFCCCAAAIIhFLA1+4QrvHYJSKU8lwbAQQQQAABBBBAAAEEEEAAAQQIRHAPIIAAAggggEBAAgQiAuLjZAQQQAABBCwv4Gt3CFfR7BJh+eWnQAQQQAABBBBAAAEEEEAAAQQiKkAgIqL8DI4AAggggID5BQhEmH8NqQABBBBAAIFQCTS1O4RrTHaJCJU+10UAAQQQQAABBBBAAAEEEEAAAQIR3AMIIIAAAgggEJAAgYiA+DgZAQQQQAABSws0tTuEq3B2ibD0LUBxCCCAAAIIIIAAAggggAACCERUgEBERPkZHAEEEEAAAfMLEIgw/xpSAQIIIIAAAqEQ8Gd3CNe47BIRihXgmggggAACCCCAAAIIIIAAAgggQCCCewABBBBAAAEEAhIgEBEQHycjgAACCCBgWQF/dodwFc8uEZa9DSgMAQQQQAABBBBAAAEEEEAAgYgKEIiIKD+DI4AAAgggYH4BAhHmX0MqQAABBBBAINgCLdkdwjU2u0QEexW4HgIIIIAAAggggAACCCCAAAIIEIjgHkAAAQQQQACBgAQIRATEx8kIIIAAAghYUqAlu0O4ANglwpK3AkUhgAACCCCAAAIIIIAAAgggEFEBAhER5WdwBBBAAAEEzC9AIML8a0gFCCCAAAIIBFOgNbtDuMZnl4hgrgTXQgABBBBAAAEEEEAAAQQQQAABAhHcAwgggAACCCAQkACBiID4OBkBBBBAAAHLCbRmdwgXArtEWO52oCAEEEAAAQQQQAABBBBAAAEEIipAICKi/AyOAAIIIICA+QUIRJh/DakAAQQQQACBYAkEsjuEaw7sEhGs1eA6CCCAAAIIIIAAAggggAACCCBAIIJ7AAEEEEAAAQQCEiAQERAfJyOAAAIIIGApgUB2h3BBsEuEpW4JikEAAQQQQAABBBBAAAEEEEAgogIEIiLKz+AIIIAAAgiYX4BAhPnXkAoQQAABBBAIhkAwdodwzYNdIoKxIlwDAQQQQAABBBBAAAEEEEAAAQQIRHAPIIAAAggggEBAAgQiAuLjZAQQQAABBCwjEIzdIVwY7BJhmduCQhBAAAEEEEAAAQQQQAABBBCIqACBiIjyMzgCCCCAAALmFyAQYf41pAIEEEAAAQQCFQjm7hCuubBLRKCrwvkIIIAAAggggAACCCCAAAIIIEAggnsAAQQQQAABBAISIBAREB8nI4AAAgggYAmBYO4O4QJhlwhL3BoUgQACCCCAAAIIIIAAAggggEBEBQhERJSfwRFAAAEEEDC/AIEI868hFSCAAAIIIBCIQCh2h3DNh10iAlkZzkUAAQQQQAABBBBAAAEEEEAAAQIR3AMIIIAAAgggEJAAgYiA+DgZAQQQQAAB0wuEYncIFwq7RJj+9qAABBBAAAEEEEAAAQQQQAABBCIqQCAiovwMjgACCCCAgPkFCESYfw2pAAEEEEAAgdYKhHJ3CNec2CWitavDeQgggAACCCCAAAIIIIAAAgggQCCCewABBBBAAAEEAhIgEBEQHycjgAACCCBgaoFQ7g7hgmGXCFPfIkweAQQQQAABBBBAAAEEEEAAgYgKEIiIKD+DI4AAAgggYH4BAhHmX0MqQAABBBBAoDUC4dgdwjUvdolozQpxDgIIIIAAAggggAACCCCAAAIIEIjgHkAAAQQQQACBgAQIRATEx8kIIIAAAgiYViAcu0O4cNglwrS3CRNHAAEEEEAAAQQQQAABBBBAIKICBCIiys/gCCCAAAIImF+AQIT515AKEEAAAQQQaKlAS3eHOKgG6OI1iK/vNTUPdolo6SpxPAIIIIAAAggggAACCCCAAAIIEIjgHkAAAQQQQACBgAQIRATEx8kIIIAAAgiYUsDf3SGM0MNTJz8rvSqNU/9998lP77CELxR2iTDlrcKkEUAAAQQQQAABBBBAAAEEEIioAIGIiPIzOAIIIIAAAuYXIBBh/jWkAgQQQAABBFoi4M/uEO5BiKqTF2+sAdFR/dzfYAS7RLRkpTgWAQQQQAABBBBAAAEEEEAAAQQIRHAPIIAAAggggEBAAgQiAuLjZAQQQAABBEwn0NTuEL6CEK4Cm2tA+BOMYJcI090uTBgBBBBAAAEEEEAAAQQQQACBiAo014+I6OQYHAEEEEAAAQSiX4BARPSvETNEAAEEEEAgWAKN7Q7RVBDCo93tagAAIABJREFUNba/DYjmghHsEhGs1eQ6CCCAAAIIIIAAAggggAACCFhfwN9+hPUlqBABBBBAAAEEWiVAIKJVbJyEAAIIIICAKQW8d4fwJwjhKrSlDYjGghHsEmHKW4dJI4AAAggggAACCCCAAAIIIBARgZb2IyIySQZFAAEEEEAAgegVIBARvWvDzBBAAAEEEAimgPvuEC0JQrjm0NoGhK9gBLtEBHNluRYCCCCAAAIIIIAAAggggAAC1hVobT/CuiJUhgACCCCAAAItEiAQ0SIuDkYAAQQQQMC0AsbuEOeoz6dOfla1sJJAGxDuwYgv1NgTWzg+hyOAAAIIIIAAAggggAACCCCAgP0EAu1H2E+MihFAAAEEEEDAQ4BABDcEAggggAAC9hD4uSpzjvpsaRDCpROsBoQRjJiuPv9iD3aqRAABBBBAAAEEEEAAAQQQQACBAASC1Y8IYAqcigACCCCAAAJmFiAQYebVY+4IIIAAAgiET4AGRPisGQkBBBBAAAEEEEAAAQQQQAABBE4I0I/gTkAAAQQQQACBgAQIRATEx8kIIIAAAgjYRoAGhG2WmkIRQAABBBBAAAEEEEAAAQQQiBoB+hFRsxRMBAEEEEAAAXMKEIgw57oxawQQQAABBMItQAMi3OKMhwACCCCAAAIIIIAAAggggAAC9CO4BxBAAAEEEEAgIAECEQHxcTICCCCAAAK2EaABYZulplAEEEAAAQQQQAABBBBAAAEEokaAfkTULAUTQQABBBBAwJwCBCLMuW7MGgEEEEAAgXAL0IAItzjjIYAAAggggAACCCCAAAIIIIAA/QjuAQQQQAABBBAISIBAREB8nIwAAggggIBtBGhA2GapKRQBBBBAAAEEEEAAAQQQQACBqBGgHxE1S8FEEEAAAQQQMKcAgQhzrhuzRgABBBBAINwCNCDCLc54CCCAAAIIIIAAAggggAACCJhf4OeqhDnqs6qVpQSrH9FRjT9dff6llfPgNAQQQAABBBAwqQCBCJMuHNNGAAEEEEAgzALBakCEedoMhwACCCCAAAIIIIAAAggggAACERRYosY+R30+dfKzpcGIQPsRRhDi7pOfX6ivEyNowdAIIIAAAgggEAEBAhERQGdIBBBAAAEETCgQaAPChCUzZQQQQAABBBBAAAEEEEAAAQQQCFDgh+r8/5y8xkH1taXBiNb2I9yDEF1Ojn+x+vrfAOvhdAQQQAABBBAwmQCBCJMtGNNFAAEEEEAgQgKtbUBEaLoMiwACCCCAAAIIIIAAAggggAACUSKQq+YxwW0uLQlGtLQf4SsIYQxtzIHdIaLkhmAaCCCAAAIIhFOAQEQ4tRkLAQQQQAAB8wq0tAFh3kqZOQIIIIAAAggggAACCCCAAAIIBFPAfZcI9+v6E4zwtx/RWBDCNR67QwRzRbkWAggggAACJhIgEGGixWKqCCCAAAIIRFDA3wZEBKfI0AgggAACCCCAAAIIIIAAAgggEKUC3rtEuE+zqWBEc/2I5oIQxjjsDhGlNwXTQgABBBBAIBwCBCLCocwYCCCAAAIImF+guQaE+SukAgQQQAABBBBAAAEEEEAAAQQQCJVAY7tEuI/nKxjRWD/CnyCE69rsDhGqVeW6CCCAAAIImECAQIQJFokpIoAAAgggEAUCBCKiYBGYAgIIIIAAAggggAACCCCAAAImFmhqlwj3styDEZVe9cap/7775GcXPyzYHcIPJA5BAAEEEEDAygIEIqy8utSGAAIIIIBA8AQIRATPkishgAACCCCAAAIIIIAAAgggYEcBf3aJcHcxghHeoQdf32vKkt0h7HinUTMCCCCAAAJuAgQiuB0QQAABBBBAwB8BAhH+KHEMAggggAACCCCAAAIIIIAAAgg0JbBE/TAjTETsDhEmaIZBAAEEEEAgmgUIRETz6jA3BBBAAAEEokeAQET0rAUzQQABBBBAAAEEEEAAAQQQQMCsAi3dJSKQOtkdIhA9zkUAAQQQQMAiAgQiLLKQlIEAAggggECIBQhEhBiYyyOAAAIIIIAAAggggAACCCBgE4Fw7BLB7hA2uZkoEwEEEEAAgeYECEQ0J8TPEUAAAQQQQMAQIBDBfYAAAggggAACCCCAAAIIIIAAAsEQCMcuEewOEYyV4hoIIIAAAghYQIBAhAUWkRIQQAABBBAIgwCBiDAgMwQCCCCAAAIIIIAAAggggAACNhEI5S4R7A5hk5uIMhFAAAEEEPBHgECEP0ocgwACCCCAAAIEIrgHEEAAAQQQQAABBBBAAAEEEEAgWAKh3CWC3SGCtUpcBwEEEEAAAQsIEIiwwCJSAgIIIIAAAmEQIBARBmSGQAABBBBAAAEEEEAAAQQQQMBGAqHYJYLdIWx0A1EqAggggAAC/ggQiPBHiWMQQAABBBBAgEAE9wACCCCAAAIIIIAAAggggAACCARTIBS7RLA7RDBXiGshgAACCCBgAQECERZYREpAAAEEEEAgDAIEIsKAzBAIIIAAAggggAACCCCAAAII2EwgmLtEsDuEzW4eykUAAQQQQMAfAQIR/ihxDAIIIIAAAggQiOAeQAABBBBAAAEEEEAAAQQQQACBYAsEc5cIdocI9upwPQQQQAABBCwgQCDCAotICQgggAACCIRBgEBEGJAZAgEEEEAAAQQQQAABBBBAAAEbCgRjlwh2h7DhjUPJCCCAAAII+CNAIMIfJY5BAAEEEEAAAQIR3AMIIIAAAggggAACCCCAAAIIIBAKgWDsEsHuEKFYGa6JAAIIIICABQQIRFhgESkBAQQQQACBMAgQiAgDMkMggAACCCCAAAIIIIAAAgggYFOBQHaJYHcIm940lI0AAggggIA/AgQi/FHiGAQQQAABBBAgEME9gAACCCCAAAIIIIAAAggggAACoRIIZJcIdocI1apwXQQQQAABBCwgQCDCAotICQgggAACCIRBgEBEGJAZAgEEEEAAAQQQQAABBBBAAAEbC7Rmlwh2h7DxDUPpCCCAAAII+CNAIMIfJY5BAAEEEEAAAQIR3AMIIIAAAggggAACCCCAAAIIIBBKgdbsEsHuEKFcEa6NAAIIIICABQQIRFhgESkBAQQQQACBMAgQiAgDMkMggAACCCCAAAIIIIAAAgggYHOBluwSwe4QNr9ZKB8BBBBAAAF/BAhE+KPEMQgggAACCCBAIIJ7AAEEEEAAAQQQQAABBBBAAAEEQi3Qkl0i2B0i1KvB9RFAAAEEELCAAIEICywiJSCAAAIIIBAGAQIRYUBmCAQQQAABBBBAAAEEEEAAAQQQEH92iWB3CG4UBBBAAAEEEPBLgECEX0wchAACCCCAgO0FCETY/hYAAAEEEEAAAQQQQAABBBBAAIGwCPizSwS7Q4RlKRgEAQQQQAAB8wsQiDD/GlIBAggggAAC4RAgEBEOZcZAAAEEEEAAAQQQQAABBBBAAAFDoKldItgdgnsEAQQQQAABBPwWIBDhNxUHIoAAAgggYGsBAhG2Xn6KRwABBBBAAAEEEEAAAQQQQCCsAk3tEsHuEGFdCgZDAAEEEEDA3AIEIsy9fsweAQQQQACBcAkQiAiXNOMggAACCCCAAAIIIIAAAggggIAh4GuXCHaH4N5AAAEEEEAAgRYJEIhoERcHI4AAAgggYFsBAhG2XXoKRwABBBBAAAEEEEAAAQQQQCAiAr52iWB3iIgsBYMigAACCCBgXgECEeZdO2aOAAIIIIBAOAUIRIRTm7EQQAABBBBAAAEEEEAAAQQQQMAQcN8lgt0huCcQQAABBBBAoMUCBCJaTMYJCCCAAAII2FKAQIQtl52iEUAAAQQQQAABBBBAAAEEEIiogPsuEewOEdGlYHAEEEAAAQTMKUAgwpzrVjvrDbkT2h3X41OcmqQ6REvRResrup4gDj1B07UEp0iC8d+aaAmaQ+JFlwT11yyHiUtm6ggggAACERJIz8j2GDkvNytCM2FYBBBAAAEzC6gXoE71mqRCvTYp10UvF00rVy9QynVN/dup1f63JnqRU/RChy4FbbSKwqEZS4+auWbmjoAVBTY8I+2Ot5MU1WtIVb/TKep3u6+qs7YPof6dYPzb6EEYXzVN9SPUV/oRVrwTqAkBBBAIj8CMZ06MM/vO8IzHKAgggAAC1hOo7Ufoqh+hehCiqU/jq9GPUJ9GX+Lkv4vUcYW6U/Ujjkrh0DuFfoRFbgUCESZZyHVLM8/XdDlVaoMPeqoKOaSoqQ82yfSZJgIIIICAyQUIRJh8AZk+AgggYG6BTeo1UKF6DVQg6quuyffDJ+R8au6SmD0C5hEomC3n1zjkVNUkTFGJplSHJqovQT/CPCvITBFAAAHzC3yZf6KGs9PMXwsVIIAAAgiYR0D9EX2Teg1UqF4DFajwd2GMU75PnSH0I8yzhHUzJRARpYu2dunkMx1O5zhxaGPVuyrGqWnGRelUmRYCCCCAAAIIIIAAAgggEFYB9cfYShUYX6beeb6sRtM+HjFh4cqwToDBELCwQMEcObNGk3Hq92usegfVONU4oh9h4fWmNAQQQAABBBBAAAEEEPBfwNWPUPvxL3M45ePU6UI/wn++iB1JICJi9J4DFy6enKbecXGxrqkQhK6NUz9NipKpMQ0EEEAAAQQQQAABBBBAINoFDoimL9N0xzL1jo3/pExaePJ9hNE+beaHQOQFCudKbT9CnLVvxqAfEfklYQYIIIAAAggggAACCCBgHoEDaqrLjIBEbT9imtCPiMK1IxARwUVZ925mknbccZ049MlqGhe2Ziqx7ROlbYcu0q5DV4lVXx1tYsUR005iHG3Vv9upfxv/3VY0h/E1Vj2SlyVvjTPnIIAAAggggAACCCCAQOACunq7ubOmWnRntfp6rPbfzuNHpcb4t/Oo+ne1VB8+qD5LTnw9UtqqQdU4n6hwxAK9jXPB8MtzjOYEHwgg4Cawbp4kaU65TnPIZLUrZev6EXF9pW3H/tIufqC0jesvMW06qj5EnOo9nPza1vjaUfUjTn5Vg/GBAAIIIIAAAggggAACCERCQNedqudQpfoRVbVfnceMr5WqL3Hia4363rHK7XK0Yqscq9ou1ZVFrZqm2kHiE/Uaa4HukAXDpwr9iFYpBv8k/joefNNmr5i/dPLVTl2/TuFnNnvwyQPatEuQuM79VeghqfazXe3XLqqx0MbfS3AcAggggAACCCCAAAIIIGAqAd15vDYYcfTwAfX1xGfloe1y/Gi533Wo1105Khm+IG3CwkV+n8SBCFhUIH+uXK1Ku059+t+PaN9D4rr+QGJrgw8DpJ36jI3vX/vGCz4QQAABBBBAAAEEEEAAASsKGG/kqK4wghHbTnyqoERlyddy/MjelpSbow5ekDZN6Ee0RC0ExxKICAGqr0uuX3r9SF2vmaqSQUbjIbm5YWPUOyniEvtLx4R+0jGxn7Tr2K25U/g5AggggAACCCCAAAIIIGALgaNV+6XqUJFUlW1XX1VAorrKn7qL1QvgBZoWM2/YhNfX+HMCxyBgBYH1c2Wk6kVMVbX414+ITZK4bj+QDl1GSUf1tV38KVZgoAYEEEAAAQQQQAABBBBAIGCBoxWb5XDJaqk88LX6qgISR/3aBKJYDbxA9STmDZsm9CMCXoWWX4BARMvNWnRGwbuZY447HTM10W9o7sS4xIES1+WU2p0g2sd3b+5wfo4AAggggAACCCCAAAIIIKAEjlTsq905ovLgZqks3dqsiS7afHE4Z6nHaaxo9mAOQMCkAgXzZIxTl5lq+s33I7qdJXHJ59UGINp3SjVpxUwbAQQQQAABBBBAAAEEEAivwJGyAqna/7VUFn8mlfu/8mfw+Q5NZqVOFfoR/mgF6RgCEUGC9L5M3ntZF4pTnym6ZmxH2ehHu7hk6dxtmCQkp0ls+8QQzYbLIoAAAggggAACCCCAAAL2EKg+UirlxflyaP96OVppvAmjiQ9NXyRObVb6xOzl9tChSjsIFM6TC2tOBCGa7kd0GiKdel0qCeozNq6vHWioEQEEEEAAAQQQQAABBBAImUB1ZZGU735fytTn0bKNzY2zKEYFI1KmCv2I5qSC8HMCEUFAdL/E2sVZl2kOXe0IoU1o7NLG4zA6qRBE5+7p0iGhd5BnwOUQQAABBBBAAAEEEEAAAQQMgcPlu+TQvjwpU+GImmNNPlYj1+mUZ0ZMyn4POQTMKpA/Ry5Tj8aYqWnSeD8itot06n2p+rxMPRJjpFlLZd4IIIAAAggggAACCCCAQFQLHD64Rsp2vac+35ea6oONzlX9oT73uK76EdOFfkQIV5RARJBw174z+TRHjPMREW1SY5fskNBHknqPkk5qNwg+EEAAAQQQQAABBBBAAAEEwidQpnaNOLBrtQpJ7GxiUH2xQ2tz/7AJr/NMz/AtDSMFKLD2RTktJkZUP0Ia70ckjpSkU66r3Q2CDwQQQAABBBBAAAEEEEAAgfAJGLtGHNi8QA6XNtlqWFxTIw+MuFm+C9/M7DMSgYggrHVe7mTVeNDvb+xSHTv3V0GI0ZLQdUgQRuMSCCCAAAIIIIAAAggggAACrRUoL9moghGrpOrQ9iYuoT2anrHwgdaOwXkIhEsgb648oho7jfcjuo6WpEHXS3yPseGaEuMggAACCCCAAAIIIIAAAgj4EKjY+7Ec2PK6VJWsatRH7fr3aPo0oR8R5DuIQEQAoOuWTs7UnM5HRdOG+rpMfJdTpEvvH0h8l0EBjMKpCCCAAAIIIIAAAggggAACwRaoOLhFDu7+WioObPZ9aV3foDsc9w+fsDAn2GNzPQQCFVg/TzJ1p6h+hPjuR3Q/TxIHXifxyecEOhTnI4AAAggggAACCCCAAAIIBFGgsvgLObh1gVTs+6yRfoRs0Bxy/7CpQj8iSO4EIloBmb9kcopT0x9VeNf6Oj0+aYh07XOmdOzcrxVX5xQEEEAAAQQQQAABBBBAAIFwCVQd2iElO1eqYMRGn0Oqd2e84dC1+9MmLiwM15wYB4HGBPLnSIoKQTyqfu67H6F2gkg65X+lY9IoEBFAAAEEEEAAAQQQQAABBKJYoOrAavUojdfE2DmikY83RJf706YL/YgA15FARAsB85Zm3aVuvqd8nda2XWfpPvAC6ZSc3sKrcjgCCCCAAAIIIIAAAggggEAkBcqK82Tf1k/k2NFDvqehyd3pE7KfjuQcGdveAnnz5C6tsX5Eh96SPOxW6dT7cnsjUT0CCCCAAAIIIIAAAgggYDKBsl3vSvH65+XY4V0+Z+5Q/YjUqUI/IoB1JRDhJ9667Mx4iXPM1jT9Bl+ndO07RroPuFBE7WHCBwIIIIAAAggggAACCCCAgAkFdF32bftYSopW+Jy8rmvzu7aJnd7zsn9UmrA6pmxSgXV/lXhHrMxW0/fdjzhligpD3Kb6ETEmrZBpI4AAAggggAACCCCAAAI2F9BrVCjir1Ky+dXGIOY7q2XG8NukwuZSrSqfQIQfbPm5mWN10YzmQ6r34fGJgyR50AXSPq6nH1fiEAQQQAABBBBAAAEEEEAAgWgXOFyxW/Zv+1QqDm7xNdUCTfQZaRk5je5pGe31MT/zCKhHZIxVj8jw2Y+ISz5HklNvlfad08xTEDNFAAEEEEAAAQQQQAABBBBoVOBwaZ7sL3xBKou/8NmPUE8xmKEeoUE/ooX3EIGIZsDW5Wbdo5D+7H2YIyZWegwaL4k9R7aQnMMRQAABBBBAAAEEEEAAAQTMIFC6Z43s3fKhOGuqG0xXF7l3eEb2k2aogzmaUyB/rtyjZt6wH9Gmo3RPv0cS+/3InIUxawQQQAABBBBAAAEEEEAAgSYFSne8JfvynhTn8Spfx92bNk3oR7TgHiIQ0QjW+reuTNBj289WO6Ze731Ix879pNeQyyW2Q5cWUHMoAggggAACCCCAAAIIIICA2QSqDx+U3RvflapDOxpMXdPkda36yIxhP3q73Gx1Md/oFVj/N0nQnbW7QjTsR3T9gfQ89X6JjesfvQUwMwQQQAABBBBAAAEEEEAAgYAFqiu3y57vH5Wqkq99Xet1zSEzhv1M6Ef4IU0gwgfS94snp8U49DfUj9K9f9y1zxjpPmicH7QcggACCCCAAAIIIIAAAgggYBWBfVuWScnOFb7KyWvj1K5NmbQw3yq1UkfkBArnSlqNLm+ox2Q07EcMvlGSh82M3OQYGQEEEEAAAQQQQAABBBBAIOwC+9bPkgOb/tFwXF3yYjS5NmWa0I9oZlUIRHgBrc3NOs8hkqO+3cv9R8YjMoxdITolDwv7jc6ACCCAAAIIIIAAAggggAACkRcoK15fu1uEj0do7HaKZI7IyP4s8rNkBmYVWDtPzovRffQj2sTV7grRqfelZi2NeSOAAAIIIIAAAggggAACCAQgULbr/drdIpzHK72vsrtGU/2IqUI/oglfAhFuOPlLJk/StdqdIdq5m8UlDpCeQy6V2PY8IiOA31VORQABBBBAAAEEEEAAAQRML1B95KDs2fi+VJZu867lqKZr16ZNXLjY9EVSQNgF8ufIJLUrRMN+RLczVRji19K2Y7+wz4kBEUAAAQQQQAABBBBAAAEEokfAeITG3rWPS+X+lQ36EaLLtWnThX5EI8tFIOIkTN67mTeKU3vV2ymx52lqZ4jLouduZyYIIIAAAggggAACCCCAAAIRF9i98T0p3fNdw3k4HFPSL1/gYy/LiE+ZCUSpQME8udGpS8N+RP+ra8MQfCCAAAIIIIAAAggggAACCCDgEtjz/WNSun1RAxCHJlNSpwr9CB+3CoEIhZK3JHOmaNpfvH269j1Lug8cy28YAggggAACCCCAAAIIIIAAAg0E9m39WEqKvmooo+s/T5+YMwsyBJoTyJsjMzVNGvYjBv9Ekofd3tzp/BwBBBBAAAEEEEAAAQQQQMCGAsXrn5OSTa80qFzX5efp04V+hJeM7QMR+UuzHlI3x2+975juA8dJ175jbPgrRMkIIIAAAggggAACCCCAAAL+ChzYuUL2blnW4HD1R+7fpU3Ifsjf63Cc/QTy54pxfzToRyQPu1O6Dp5iPxAqRgABBBBAAAEEEEAAAQQQ8FugZPOrUpz/jK/jf5c2rfb1Jh8nBWwdiGhsZ4heQy+XxB4juUkQQAABBBBAAAEEEEAAAQQQaFagdO8a2b3h3YbHsVNEs3Z2PaCxnSF6jXxAOve7yq4s1I0AAggggAACCCCAAAIIINACgdLt/5I93z/a4Ax2ivAksW0gIu/d624Up7PBMzr7DrtKErqltOBW41AEEEAAAQQQQAABBBBAAAG7C5TvL5Si9f9uyODQp6RfnsMzPO1+g7jVXzBPbnTq0qAf0ecHT0hCz/FIIYAAAggggAACCCCAAAIIIOC3QPmeD2Xn1/c1ON6hyZTUqUI/QsnYMhCRv2TyJF3T3/G+MwaMmCwdEwf4fYNxIAIIIIAAAggggAACCCCAAAIugarSbbJt7cIGIJquXZE2ceFipBDInyOTVCemQT+i/1kvSMduZwKEAAIIIIAAAggggAACCCCAQIsFqvavlO1f3dLwPF2uSJsutu9H2C4QsTY36zyHyH/VHdHO/a5gZ4gW/25xAgIIIIAAAggggAACCCCAgJdAIztFHHWK/HBERvZngNlXYO08OS9Gb9iPYGcI+94TVI4AAggggAACCCCAAAIIBEugkZ0ijtZoqh8xVWzdj7BVIKJw8eS04w7dCEP0cr+5eg29XBJ7jAzW/cZ1EEAAAQQQQAABBBBAAAEEbCxQuneN7N7wrrfA7hqn9sNTJy3MtzGNbUsvnCtpNSfenOHZjxj5gHTud5VtXSgcAQQQQAABBBBAAAEEEEAgeAKHdvxbdq95pEE/Ika9SSNlmti2H2GbQMT6t65McLZt/6W6A9Ld74Ieg8ZJUp8xwbvTuBICCCCAAAIIIIAAAggggIDtBUqKVsi+rcu8HfIcx46cPexHb5fbHshGAOv/Jgl6jXypHpXh0Y/oPuxOSRo8xUYSlIoAAggggAACCCCAAAIIIBBqgZJNr0rx+mc8h9ElT4uRs4f9TGzZj7BNICJ/adZ8XZfr3Ve/a9+zpPvAsaG+77g+AggggAACCCCAAAIIIICADQX2bf1YSoq+8qhc0+T1tAnZN9iQw7Yl58+V+ap4j35E0uCfSPdht9vWhMIRQAABBBBAAAEEEEAAAQRCJ1C8/jkp2fSK9wCvp00TW/YjbBGIWJebdY8q9M/uq57Y8zTpNeSy0N1pXBkBBBBAAAEEEEAAAQQQQMD2Ars3viele77zcNBF7h2ekf2k7XFsAKDCEPeoMj37Ef2vlp6n/toG1VMiAggggAACCCCAAAIIIIBApAT2fP+YlG5f5D38vSoUYbt+hOUDEfm5mWN10Za5r3Zc4gDpP2JypO4/xkUAAQQQQAABBBBAAAEEELCRwPa1C6WydJtHxZro49Iycj62EYPtSs2fI2PVYzI8+xHdzpR+Z71gOwsKRgABBBBAAAEEEEAAAQQQCL/Ajq9ukcr9Kz0HjpFxaT8VW/UjLB2IWJedGa/Fa6vUKqe6VtoREyuDzvh/Etu+S/jvOkZEAAEEEEAAAQQQQAABBBCwnUD1kYOy5Zu/i7Om2r32Ar1CHz08K6fCdiA2KHjdXyXeESue/Yg2cTLogn9K2479bCBAiQgggAACCCCAAAIIIIAAApEWOFa1Q7Z88mNxHq/06Ec4q2X08NvENv0Iawcicie/pt514/EslD6pV0qn5GGRvv8YHwEEEEAAAQQQQAABBBBAwEYCZcXrZWfB2x4Vq90M5w/PWPi/NmKwTanqURmvqWI9+hG9z3hMOvW+1DYGFIoAAggggAACCCCAAAIIIBB5gbJd78uubxo8tnG+enSGbfoRlg1E5C3Nukt0ecr9NuvaZ4x0HzQu8nceM0AAAQQQQAABBBBAAAEEELCdwL4ty6Rk5wrPujW5O31C9tO2w7BwwQXz5C6nVz8iafCN0n3YTAtXTWkHNtqsAAAgAElEQVQIIIAAAggggAACCCCAAALRKlC8fpaUbPqHx/Qcqh+ROlVs0Y+wZCAif8nkFF3TC9xXtWPnfjLg1Ouj9T5kXggggAACCCCAAAIIIIAAAjYQ2Pb961J1aIdHpZqupaZNXFhog/ItX2L+HEkRTTz7EV1/IP3Pnm352ikQAQQQQAABBBBAAAEEEEAgegW2fzlDqkq+9pygLqlp08Xy/QhLBiLW5WblqMKuda2oIyZWBp3+/yS2Q5fovQuZGQIIIIAAAggggAACCCCAgOUFqg8flC3f/l2cNdV1teoibwzPyM60fPE2KFA9KiNHlVnfj2jTUQae/0+Jjetvg+opEQEEEEAAAQQQQAABBBBAIFoFqiu3y9ZPfyzO41XuU3xDPTrD8v0IywUi1i+dnOnU9Wz3lew15HJJ7DkyWu8/5oUAAggggAACCCCAAAIIIGAjgdI9a2T3xnc9KtY1LWv4hIXGH9P5MKnA+nmSqevi0Y/oOfJBSez3I5NWxLQRQAABBBBAAAEEEEAAAQSsJFC64y3Zs+Zhj5I0TbKGTa0N91v2w3KBiLwlmYWiaUNdKxbfZZD0G275YItlb1AKQwABBBBAAAEEEEAAAQSsKLBjbY5UlG6pL03XN6RPzEmxYq12qUk9LkP1I6SuHxGXfI70G/OsXcqnTgQQQAABBBBAAAEEEEAAARMI7Fhxh1QWf+HWj5AN6rEZlu5HWCoQkZc7+RER/X73e23g6TdKh/heJrj9mCICCCCAAAIIIIAAAggggIBdBI5U7pEt37zqVa72aHrGwgfsYmClOvPmyiOqweLRjxhw3qvSITHdSmVSCwIIIIAAAggggAACCCCAgMkFjhzKV4/OuNGjCvUoz0fTp4ll+xGWCUSsfWfyaY4Y/Vv31evad4x0HzjO5Lcl00cAAQQQQAABBBBAAAEEELCiwL6ty6SkaIVHac4a7fQRVyz8zor1WrWmtS/KaTEx4tmPOGWKJKfdadWSqQsBBBBAAAEEEEAAAQQQQMDEAsX5z0jJZs83adTUyOkjbhZL9iMsE4jIy818R0Sb5Lr32rbrLENGT1ffskyJJv61YuoIIIAAAggggAACCCCAAAINBHSnbFw1V44dPeT2I31xekbOFWiZRyB/rqh+hNT3Izr0lsEX/Uv1I2LMUwQzRQABBBBAAAEEEEAAAQQQsI+AXiObPvofOXZ4l3vNi9OmiSX7EZZIC6xdnHWZwyHvuq9Yn9RJ0imZrSnt85tLpQgggAACCCCAAAIIIICA+QTKivNkZ8Fij4k7nXL5iEnZ75mvGvvNeO0cuSxG8+xH9D7jEenU+3L7YVAxAggggAACCCCAAAIIIICAaQTKdr0ru77xekqGLpenTRfL9SMsEYjIy81aou6uDNcdFp80RPqlX22aG46JIoAAAggggAACCCCAAAII2FdgR94iqTiwsQ5AF33p8Iycute49pWJ/srXz5Ul6lmr9f2IHmOl7+gno3/izBABBBBAAAEEEEAAAQQQQMD2AkWr7pGKvR/X9yN0WZo+vf41rlWATB+IyFuSdaFoUr9SamUGnHq9dOzczyprRB0IIIAAAggggAACCCCAAAIWFqg6tEO2ff+6Z4UxMjb9suzlFi7b9KUVzpMLa3TPfkT/c+ZIx6RRpq+NAhBAAAEEEEAAAQQQQAABBKwvUHVgtWz/YrpHoWoXxLEpU8VS/QjzByKWZr4pula3HUR80ilqd4hrrX+HUiECCCCAAAIIIIAAAggggIBlBHase0MqDm6ur0fTF6VPyLnGMgVasJD8ufKmKqu+H9H9POl75iwLVkpJCCCAAAIIIIAAAggggAACVhUoWjlTKvZ95l7eorRpYql+hKkDEevezRyjObWv3Feo3/BMie8yyKr3JHUhgAACCCCAAAIIIIAAAghYUKDi4BbZsS7Ho7IYh35W6uU5KyxYrulLKpgnY5y6ePYjxjwrccnnmL42CkAAAQQQQAABBBBAAAEEELCPQEXxF1K04g6Pgh2anJU6VSzTjzB3ICJ38mua6De4Vqhj5/7qcRnX2ecOpVIEEEAAAQQQQAABBBBAAAHLCGz7foFUHdpeV48u2vzhGQv/1zIFWqgQtTvEa6qc+n5E19HS/+wXLVQhpSCAAAIIIIAAAggggAACCNhFYPuXN0tVySr3cuerXSIs048wbSBi/dLrRzr1mu/cV6Zv2tWS0HWIXe5N6kQAAQQQQAABBBBAAAEEELCQQHnJRinKX+RRkUOLOW3YhNfXWKhM05eyfq6M1EU8+xGjn5T4HmNNXxsFIIAAAggggAACCCCAAAII2E+gYu/HUrTqHo/CVYjgtGHTxBL9CNMGIvJzs55RDYi6/Ts6JPSRgadZJqhiv980KkYAAQQQQAABBBBAAAEEEJCt370mh8t31kmoF+3PpmVk3wlN9Aio3SGeUbOp70ckjpQB570UPRNkJggggAACCCCAAAIIIIAAAgi0UGDbZz+Vw6Ue+Ydn1S4RluhHmDYQkZebtU+tY7JrLfukXiGdktNauLQcjgACCCCAAAIIIIAAAggggED0CJQV58vOgnfcJ1ScnpHdPXpmyExUIMKzHzHqMUnodSkwCCCAAAIIIIAAAggggAACCJhWoHz3+7Jz9a89+hEqEGGJfoQpAxH5Sydfrev6m64ViWnbUVLOut20NxgTRwABBBBAAAEEEEAAAQQQQMAlUPjVc1JzrKoORNO0a9ImLPR8lgZcERFQYYir1cD1/YjYLjL0kg8iMhcGRQABBBBAAAEEEEAAAQQQQCCYAhs+uERqqg+6X/IaFYowfT/CnIGI3Kxs9biMTNdqdOk1SnoOvjiY6821EEAAAQQQQAABBBBAAAEEEIiIwJ5N/5GDu1fXja1e/+YMz8jOishkGNRDQAUistU36vsRAydLj+G/QAkBBBBAAAEEEEAAAQQQQAAB0wvsXfcnObh1oXsdOSoQYfp+hOkCEevezUzSnFqJ+0oMPO3H0iGht+lvMgpAAAEEEEAAAQQQQAABBBBA4HD5Ltn63T89IHSH3nX45TkH0ImcwLp5kuTQxaMfMeDcl6RDl5GRmxQjI4AAAggggAACCCCAAAIIIBAkgcMH18i2z3/qcTWnJl2HTxVT9yNMF4jIWzz5VnHof3WtRLu4ZDnljJuCtMxcBgEEEEAAAQQQQAABBBBAAIHIC2z+5mU5WllcPxGndlv6pIXPR35m9p1B3hy5VdOkvh/RaYgMumCBfUGoHAEEEEAAAQQQQAABBBBAwHICWz65To6WbayrS9fltvTpYup+hOkCEeuWZC5Xz0+9wLUK3QdcIF37nWO5m42CEEAAAQQQQAABBBBAAAEE7CtQsuML2bftE3eA5ekZ2WPtKxL5yvPmynLVRKnrRySn3ipdh3i+cybys2QGCCCAAAIIIIAAAggggAACCLReoGTjS1Jc4JZ/0GR52lQxdT/CVIGIwsWT04479Dz3JRw8errEtk9s/apyJgIIIIAAAggggAACCCCAAAJRJlB9pFQ2rZrjMas2Ti09ZdLC/Cibqi2mUzhX0mpEPPoRp4z7t8TG9bVF/RSJAAIIIIAAAggggAACCCBgD4HqyiLZvOwqj2JjRNJTpolp+xGmCkTk506+Qxf9GdcKxCUOlP4jsuxx91ElAggggAACCCCAAAIIIICArQS2r82WytKtdTVrot2ZlrHwWVshREmx+X+TO8Qp9f2IbmdJv7Pqnp4RJbNkGggggAACCCCAAAIIIIAAAggELrDjq9ukcv9X9RdyyJ1pPxPT9iNMFYjIW5r5puja1S797oPGS9c+owNfVa6AAAIIIIAAAggggAACCCCAQJQJlOxcJfu2fFg/K01flD4h55oom6YtppM/V95Uhdb3I9LulqRTbrBF7RSJAAIIIIAAAggggAACCCBgL4EDm+fLvvyn3ItelDZNTNuPMFcgIjerRMknufQHnf4TaR/f3V53INUigAACCCCAAAIIIIAAAgjYQuBIxT7Z8u0r7rUeSM/I7mqL4qOsSBWI8OhHDLzgNWnfKTXKZsl0EEAAAQQQQAABBBBAAAEEEAhc4EhZgWz95H89+hEqEGHafoRpAhFrl04+06HrK1zybWI7ytAxtwe+olwBAQQQQAABBBBAAAEEEEAAgSgVKPzqOak5VlU3O6emjRkxYeHKKJ2uJadVMEfOdGpS349olyRDLn7fkrVSFAIIIIAAAggggAACCCCAAAKGwIYPLpWa6gN1GA5dxqROF1P2I0wTiMjPzbpXF/mTS71T8jDpk3oldyQCCCCAAAIIIIAAAggggAAClhXYWfC2lBWvr69P1+9Ln5hT99rYsoVHUWH58+Re0ev7EQm9L5E+ZzweRTNkKggggAACCCCAAAIIIIAAAggEV2DXN7+Ssl0f1F1U/Z3+vvRp9a+NgztaaK9mmkBE3pKsxaLJRBdHz8GXSpdep4dWh6sjgAACCCCAAAIIIIAAAgggEEGBg7u+kT2b6xsQ6nXxkvQJ2ZMiOCXbDZ0/Rzz7ESN+KYkDrrWdAwUjgAACCCCAAAIIIIAAAgjYR+Dg1hzZu+6PdQWrQESuCkTU/a3eTBKmCUSsy82qUJONc+GeMuqn0q5jNzNZM1cEEEAAAQQQQAABBBBAAAEEWiRwtGq/bF79kvs5lekZ2fEtuggHBySQN1c8+hGDxmZLu/hTAromJyOAAAIIIIAAAggggAACCCAQzQJHKzbLlo+z6qeoSWXaVDFlP8IUgYh1SzPP13TtE5d4m3YJMvTMW6L5HmFuCCCAAAIIIIAAAggggAACCARFYMPKF+T40fK6a+mafsHwCTmfBuXiXKRJgYLZcr7TIfX9iPY9ZMgPl6CGAAIIIIAAAggggAACCCCAgOUFNv53ohw/sreuTodDLkj9mZiuH2GKQERebqZKP2jPu7Q7dx8uvVNMuSOH5X8xKBABBBBAAAEEEEAAAQQQQCC4ArsKl8ihfevcLqrfmp6R80JwR+FqvgTU7hC3qMZJfT+iT4b0Ov33YCGAAAIIIIAAAggggAACCCBgeYHd3/5GDu3MratTvT6+ddg0MV0/wiSBiKynlfTPXdrJAy6Qbv3OsfxNRoEIIIAAAggggAACCCCAAAII7N/xhRRvq9ukwAD5i3psxl3IhF5g/Vx5Wj0ntb4fkXqrdB3y09APzAgIIIAAAggggAACCCCAAAIIRFigZONLUlxQ9x4B0XWZlT69/jVyhKfn9/CmCESsy83M1USb4Kqqz7AfSaduqX4XyYEIIIAAAggggAACCCCAAAIImFWgbH+B7Fz/Vt30ddGXDs/IyTBrPWaad94cydU0qe9HjPqjJPT6oZlKYK4IIIAAAggggAACCCCAAAIItEqgbPd/Zdfq/6s7V70+XjpsqpiuH2GKQERebtZGJT3YpX3KGTdJu7jkVi0cJyGAAAIIIIAAAggggAACCCBgJoGjlcWy+ZuX3ae8Se0QMcRMNZh1rmqHiI1qh4i6fsSgCxZIu07Qm3U9mTcCCCCAAAIIIIAAAggggID/AkfLNsqWT65zP2Fz2rT618j+XymyR0Z9IGJD7oR2xyThiDvTsHPvFs3RJrJyjI4AAggggAACCCCAAAIIIIBAGAR053FZ//lTHiO1lfL2QzOWHg3D8LYdYsMz0u54B/HoR6RO+Fz1I2Jta0LhCCCAAAIIIIAAAggggAAC9hHQndVSsPRcj4LbHJb2Q+8UU/Ujoj4Qkb8k81Rd09a4pGPbJ8rg0dPtc6dRKQIIIIAAAggggAACCCCAgO0FNq2aI9VHSuscNF0fmTYx53vbw4QQIH+2nCoOqe9HxPWVU8b9O4QjcmkEEEAAAQQQQAABBBBAAAEEoktg87KrpLqyqH5SbWRk2k1iqn5E1Aci1uVmXquJluNSju8ySPoNz4yuO4HZIIAAAggggAACCCCAAAIIIBBCge3rcqTy4Ja6EXTRM4dn5LwRwiFtf2n1uIxr1eMy6voRccnnSr8xz9jeBQAEEEAAAQQQQAABBBBAAAH7COxYcadUFn9eV7AKF2QOmyam6kdEfSAiPzfr16oB8ahLOan3aOlxynj73GVUigACCCCAAAIIIIAAAgggYHuBvZs/lAO7Vrk3IO5Py8h+zPYwIQTInyu/Vpev70cMukG6p98dwhG5NAIIIIAAAggggAACCCCAAALRJbAv7yk5sGW++6TuT5smpupHRH0gIi938vMi+i0u5Z6DL5Euvc6IrjuB2SCAAAIIIIAAAggggAACCCAQQoGDu7+RPZs+cBtBeyE9Y+GtIRzS9pdWO0Q8r96gUdeP6DHil9JlwLW2dwEAAQQQQAABBBBAAAEEEEDAPgIHt70he9f+oa5gFS54Qe0QYap+RPQHIpZk/UM0+bFLuXfqROmcPNw+dxmVSu+Uy2X3nv0eEtNvulpmzzLerMMHAggggAACCCCAAAIIIGB9gUPF62RXwZL6QnX5Z/rE7ButX3nkKlSBiH+oQER9P+L030unPhmRmxAjh12g9xmqH7HXqx/xY9WPeIJ+RNgXgwERQAABBBBAAAEEEEAgIgJlO3Nl17e/qRtbhQv+qQIRpupHRH8gYmnmv0XXfuRS7pt2tSR0HRKRBQ/2oFqn0a2+ZK+e3aR/355y4XmjJPN/LpYzR6W3+lrRfOLCN9+X627ybDQMSxko+atM9WiakBHPmPmYzHl5Ud313/v3c3Lp+LNDNh4XRgABBBBAAAEEEEAAgcgIlB/YKEV59f/fXzT9rfQJOVdFZjb2GDVvrvxbNU3q+xGjn5T4HmMtUbymHkfa2o9ePVQ/oo/qR5yt+hGTVD/idIv2I95W/YibvfoRQ1Q/Yrk9+hEHSssk++0P5F9LP5Lv12/0CIacNWqEnJaeIlNvuMqy69/a3w/OQwABBBBAAAEEEEDAagIVez+WolX31JWl3jjwVvo0MVU/IuoDEfm5Wf9VsONdygNGTJaOiQMscS8FEojwBjhr9Aj5/QM3W+6P4WeP/4l8tWptXbnxcR3l28/ny+BBfS1xDwRSxPsffimXXXW7xyUIRAQiyrkIIIAAAggggAACCESvQFXpNtm2dmHdBNWL+Q/TMrJ/GL0zNv/M8ufKf1UVdf2I/me9IB27nWn+wlQFgQQiGvQj1B/Hf/8L1Y8Ya61w/tmTVD9itVc/4gPVjxho/X7EQhUGmXrPI1JRWdXs/W6EI1577hFbuDSLwQEIIIAAAggggAACCFhQoGr/Stn+Vd3TJI0KP0ybJqbqR0R9IGJdbtYKNcm6jsOg06dI+/ielridghmIcIG88PSv5OafXWMJn5Wr82TMuCketSx4+TGZfM2llqgvkCIOHCyTEWdlNXiUCIGIQFQ5FwEEEEAAAQQQQACB6BU4UrFHtnz7at0E1RsHVg7PyB4TvTM2/8xUIGKFqqKuHzHwvFelfaI1dkMIZiCirh/xB9WPmGKRfsS3qh+R4dWPeFH1I660fj9i8s2/qt0ZoiUfxptX/vTgTMusf0tq51gEEEAAAQQQQAABBKwucKQ0T7Z+5vH6aKUKRJiqHxH9gYglmfmapg1z3UyDfzBVYjskWeLeCkUgwoCxSmhg8k/Ui/BF9S/Cp9+kntM5i+d0Gmvs/agM1y8EgQhL/E8DRSCAAAIIIIAAAggg0ECg+vAB2fT1vLrv67q+fvjEnDSoQiegAhH56up1/YhTxr0hsXEDQzdgGK8cikBEbT/CIqEB71DA9B+rfsQT1u9HNBaGGKYeFXLFpRfW3qGHyirknQ+WezxCw3XrWmX9w/iryFAIIIAAAggggAACCES9QHXlVtm87Nr6eeqyPm26mKofEfWBiLwlWUWiSR+X8tAxt0ib2ISovzn8maB3IOIXM6fIEw/f2eypm7YUifH59Tf58uzshQ12CTCS+dvyFktSl07NXitaDzDqG3Ja/eNnhqUMlM8+eMnUNQXL2tejMlzXJhARLGWugwACCCCAAAIIIIBAdAkcry6XDStecG9A7EyfmG39vfsjuAz5c8SjHzHk4lxp0657BGcUvKG9AxG/uFX1Ix7wox+xVfUjtql+xBrVj3hJ9SP27veYVG0/YqXqRySauB+hahxyrls/QoUBPntb9SNMXJM/d47xmIzrbvYMfRhBiFkP3+vzcSi+HqthhfX3x4pjEEAAAQQQQAABBBCwk8Dxo/tk438yPPoRKhBhqn5E9AcicrMOKeG6V9IpZ8+UmDbtLHGftTYQ4V688eiEW+563GMnBePn/oYrohXyvgefkT/NOrEdrPGC+sMlL8qZo6yxNWkg5o09KsN1TQIRgehyLgIIIIAAAggggAAC0StQc/yoFH45q26CmiaH0iZkJ0bvjM0/MxWIOKTeoFHXjxh66TKJaRtv/sJUBa0NRHj0I0pVP+KXqh/h9XgFf8MV0Qp53yOqH/G8Wz8iR/UjTrd+P6L3GZd7BFx69egmaz/KbjIIstLHo0XMvv7Rel8yLwQQQAABBBBAAAEEIiVQc6xCNrw/rr4foTaOGzZNTNWPiPpARH5uVo16NqrDpTzsvF+IeoRGpNY8qOMGIxBhTMjXH8l79ewmuwrfDep8uVjkBS676nYxdoho7INAROTXiBkggAACCCCAAAIIIBAKAfWIDFn/2Z/cGxDOtIzsmFCMxTVPCKyfKx79iNSMFaofUdeeMDVTMAIRtf0IFYoYcVFWgz+k7/qGfoSZbhBfu0O89/pzPneG8K5rxn2PyZx/Lqr7thGkYP3NtPrMFQEEEEAAAQQQQACBpgV03SkFuWM8+hEqEGGqfkTUJwvycrNUHqL+I+38+yxzXwYrEGGAzJipXoC+XP8C1PjeimWvsquCZe4WkYVvqu0rb6rfvvLS8Wc3CEcQiLDQglMKAggggAACCCCAAAJeAvmfPuHxnfSM7Kh/TW/mRcyfKx79iGETV5m5HI+5BysQUduP8PqDeG0/Ilf1I2ywq4JVbojJN//KY6cP41EZ+cvf8Ks8X7tEsP5+0XEQAggggAACCCCAAAKmEVi/ZLTHXNOmqf0UTfQR9ZMlEOHf3WTsGmDsHuD+wR/H/bMzw1HGLiAD0idJRWVV7XRrn8uZt1i6DhjPmpthAZkjAggggAACCCCAAAJBECAQEQTEFlyCQIR/WO9/rPoR13v1I/zcXcC/ETgq1AIJQy+s6zcYYz32q9vkV3fc5Pew3gEbf3eX8HsADkQAAQQQQAABBBBAAIGIChCICDE/gQj/gFsaiPB1vF7m/7td7ntQPVNz1olnahofZ40eIV9++Ertv1s6F/cKV67Ok3l//7d8932hrMvf7PGC3BjjtFNT5JofjRdjd4TGPs4e/xP5atVan3NrStMIHWQv+kA++mSVrFm7QdYXbq07fFjKQBk5YqhcdMFoufln1/i3KEE8yvtRGQtefkwmX3OpeO8yQggmiOhcCgEEEEAAAQQQQACBKBMgEBHeBSEQ4Z93SwMRvo7Xd7WgH/GI6kc879aPGKX6EYtP9iMCCGcYOx3Mm6/6EXmqH1Hg1Y9QY5yWrvoRE1U/YmwT/YhJqh+x2q0f4Ta3JvsR6tEj2W+rfsTnqh+Rp/oRG936EWq3hpHpqh9xrupHTAlNP8J4ZMbXa9bL8i9Xy/ade+SVvzzk1+MyXDURiPDvd4WjEEAAAQQQQAABBBAwqwCBiBCvHIEI/4B9hRCaemRGtAUijCDEHfc+4RFkaKryXj27ySsvqhfoPoIRrQlEGAGPF+a94RHAaGx8Y+ynH7+7NpAQjg9fj8owgg/GRyCBCO9Qi3G9X8ycIk88fGc4ymIMBBBAAAEEEEAAAQQQaKEAgYgWggV4OIEI/wB9BRyaemRCtAUijCDEHQ+ofoRbkKHJfkQP1Y9oJDBwdisCEfepgMcLf/ezH6HGfvp3qh9xZXj6Ef7cAZu2FsmQc6/yOLS5HSKMmt1DLbX9iFtVP+IB+hH+mHMMAggggAACCCCAAALhFiAQEWJxAhH+AT/+5Mvy69/9te5g45EK5buXN3pyNAUivOfuX8Unjpp+09Uye9avPU5pSSDC2BXivEt+6rEbhL/jv/D0r0K+W8SmLUVy+rk3NHhURlKXTrXTJBDh72pxHAIIIIAAAggggAAC5hcgEBHeNSQQ4Z/348+qfsTjXv2IDU30I3zs4hCpHSK85+5fxSf7ET9W/YgnvPoRLQhEHFC7Qpx3pepHuO0G4e/4L/xB9SNCtFuEv3NwHecr3NDcehKIaKkyxyOAAAIIIIAAAgggEFkBAhEh9icQ0Tyw8Uf9EWdlye49++sO9hUUcL9StAQiZsx8TOa8vKj5Ips4IuvqS2ThK4/XHeFvIKKpMITxiIwLzxslnTvFy6GyCln+2WqfoYlQhyK8a3E9KsNVLIGIgG4dTkYAAQQQQAABBBBAwFQCBCLCu1wEIpr3Nv6oP+Ii1Y/Y69aP8BEU8OhHREkgYsZ9qh/xzwD7EVeqfsSLbv0IPwMRTYUhhqlHZFx4tls/Qj3GwldoIhpCEcbuEKdfUv8mDmOds7xMfN1FBCKa/93iCAQQQAABBBBAAAEEokmAQESIV4NARNPAxh/1b7nrccle9EHdgcbuENvyFotrFwFfVwhlIMJ9PNcf7I1HPHg/3sL7URCu84xHUvzm/6bJJePPksGD+tZ+29gp4YMPv5Lf/3GuR/DDdY6vRz24Hglx1mj1PNEPX2nAcNlVt4vh4P5hBCFmPXGvz0dxGPOdevsjHo/V8Me6tb8i3jtnGH6uR2W4rkkgorW6nIcAAggggAACCCCAgPkECESEd80IRDTTj1BhiFt+qfoRb3v1I1aqfkTiiV0NffYjQhiI8OhH9B5d+5++Ht+w8O335bqbPXd3MI7tpR5J8Zu7VD/iQtWPGHiyH6H+6P/BctWPeFr1I9yCH66xfD3qwfUH/7NGqX7E4lcaMFx2vepHKAf3DyMIMeth1Y8Ye3aD4435Tr3HRz+iGetQ/sYY8//JzwJ3FPwAACAASURBVB/yMDF6JN9+ML/OrrHxCUSEcmW4NgIIIIAAAggggAACwRcgEBF8U48rEohoCGyEIFZ9kydff5Mvz85e2CAg4L2LgM8GhAoCGIEA9w+9bJXfq+kKG7hO8BU6MObZdcD42kO8AxHGzwakT/IIFxjH+Qo2eE/Ke2zXzzd+9++6AIXxPVfgwVeQwFcgxHunCV8YK1fnyZhxUzx+1NxuHH6juh3Y3KMyXIcSiGiNLucggAACCCCAAAIIIGBOAQIR4V03AhENvY2dDVZ9p/oRa1Q/4iXVj/AKCCx48TGZfOWlTS6U8Yd0IxDg/tHcIxbcj/X+Y7qv0IExz67pJ/sRr6s3aLiFDIyfDTjTRz/i1inyxAN3Njl3X3/IN07Y+LnqR5wMUNT2I04GHoxxjUCG+4ev+v3ZVWHlt6ofkeHVj2hmN45g/8YYO0IY4ZBXst+Rr1avbXB5f3etIBAR7JXheggggAACCCCAAAIIhFaAQERofcVOgYhAKY0k/rznHpDJ1zTdfDDGCccOEe5jlGz70GPHCu/dD4w5+ROGcBn5CkV4Bxp6p1xeGxbxdV3vR1EYu1Ks/Sq7yV01GhvbcC/f3fjzUVuzrs09KsN1zUACEa2ZF+cggAACCCCAAAIIIIBA5AQIRITX3k6BiEBla/sRT6p+RDNhiNp+RBgCEe5jlOSpfoTbjhWPP/uy/Prxv3qU7GuXh8ZMfP0x3zvQ0PsM1Y9QYRFf1z3b67Eaxq4Uaz9S/YgmdtWo60c88oz86flX66ZW24/YENx+hK+6vefsfYwxjzfnPeFzd4tA7y3ORwABBBBAAAEEEEAAgcgLEIgI8RoQiPAP2PiD/ifvzfPYIaGpM8MRiHCFFoy57Sp812M6rrCC65u+jmmu8rTR18r6wq2ejYCTwQT3+lYse1XOHJVed5yx+8KQ067yuPwLT/9Kbv7ZNc0NWftzX+f7eiSIXxfzcZA/j8pwnUYgorXKnIcAAggggAACCCCAgPkECESEd80IRPjnbfxB/5N/qX6E2w4JTfYjwhCIcIUWjLnt+sarH3EyrFDXj/BxTHOVp12o+hEbvfoRJ4MJ7mGMFbmqH3G6Wz9C7bAw5FyvfsQfVD9iip/9CB/n+3okSHPzb+nPXQEPX+cZYYg/PTjT7xpaOjbHI4AAAggggAACCCCAQOQFCESEeA0IRPgPbLwIvSHrcnn8odub3ekg1IEI90dieD9SItBAgktk4ZvqmZ83eT7z0wgmdFHvqhg/8ebax3H4epTHi397U26563EPWO8dLJpTN8IYxkf/vj3ltFNTJPN/LvYIXTR3fmM/934kh7Gm2/LU81e7+H7+KoGI1kpzHgIIIIAAAggggAAC5hMgEBHeNSMQ4b93bT/if1Q/4teqH9HMTgeh3iHC/ZEY070eKWE88iGQQEJdP+Jt1Y+42asfoR6N0aWz6kdknuxHjBohXy5+xQPxxVdVP+KXXv0Irx0smlM3whi1/Yg+qh8xXPUjJql+hFvoornzW/NzrffoZk8jGNEsEQcggAACCCCAAAIIIGBaAQIRIV46AhEtBzZ2W3hrwVNN/oE+lIEIIwxx3iU/rd29wdcf9H0FGVoaSHCpeAcCLh1/tnz+1ZraMERjj8GYMfMxmfPyojpYX6GJlqsH5wzvXS+a23mCQERw3LkKAggggAACCCCAAAJmECAQEd5VIhDRcm9jR4a3Xlb9iCb+QB/KQIQRhjjvStWPULs31PYjVqo3GLgFNBb6CDJ4P1LD36q9QwKXjlX9iFUn+xGNPAZjxn2qH/FPt36Ej9CEv+OH6ziX6cj0oTKgb6/aYb9bV1hXq/c8vB8fEq55Mg4CCCCAAAIIIIAAAgiEToBAROhsa69sp0DEL2ZOkScevtMvUWMngc3q0Q8fLl8l87PfrQ0AuH8YL/w/XPJio6GIUAQiXvvbIzL7pUXywrw3aufT2Bxcj9JwzXdYykDJX/WGX3V7H3T2+J/IV6vWNjjXuOZnH7zkc2cF73Oyrr5EFr7i+Q6NVk0mwJO8Xbx31vB1eQIRAaJzOgIIIIAAAggggAACJhIgEBHexbJTIOIXt6p+xAN+9iO+Vf2I7aof8anqR/yrkX5EjupHNBKKCEUg4rXnVD9CBQ1e+LtbP8LHHFyP0qjrRwxR/YjlrexHTFL9iNU++hHqmp+9rfoRPnbKONvrHLOHBx5/9mV57JmXG/SkWnI/hfe3mtEQ+P/snX/UVlWZ9/f8O5Nmzqx31By1RFLEX4Ti0lcMJrD8gSYqYcaAOvJYqFnK68MiI2OBL5qmoqKjwjCagkKKaCkOFL6yIAmzDB2jRhwTW6ufZv3be64bz805+97nnL3POXs/5zzP517Lteq598/Pde19bvb1PdeGAAQgAAEIQAACEIBAGQIIIspQc6iDIKIYlmRkmBpdHSEih+QnL/NB3YIIfZQiSFh+7w1GQYYe+K+SoWHK9H61cvW6VPdFwhJdEFFUvtgC1UvoV2VkZbfQe0IQUZ09LUAAAhCAAAQgAAEIQKAtBBBEhLUUgohi3pI9YOrl0XnED7TziJzMB3ULInrOIyJBwvLbo/MIgyBDF0SMqZChYUpfdB6xRjuPKBCW6IKIwSAceDESyMTXhCRtsWPT4+rQQw4sdiJKQAACEIAABCAAAQhAAAKNJ4AgwrOJEETYA9avW5CajyxdoKZMntjTiA9BhATxjxoxTF38+UnGPuNB1CmIKNNWEwURrldlxCwRRNivD0pCAAIQgAAEIAABCECg7QQQRIS1IIIIe95HjD2vc01F8vPIkug8YpLhPCIST5w2dVaq7F/f3mrdmS5qkIpyVcdRh0fnEVOj8whDn93ziPm3q5vuWt7tq4ogooy4YjAKIgSm6SqSyy46V92zaI61XSkIAQhAAAIQgAAEIAABCDSXAIIIz7ZBEGEP2CRyyLoOom5BhEuWhzIihiwKZdpqmiBi5lXRHaJL99whanNVRswDQYT9+qAkBCAAAQhAAAIQgAAE2k4AQURYCyKIsOdtyvqQdR1E3RkiXEQNZUQMmecRJcQVg1UQIYwOOO5Tatevf9PFdXiF60jsPY+SEIAABCAAAQhAAAIQgEAIAggiPFNGEOEGeK/9x6bubpSsDW+//r2eRgaLIOK0c2alrgrJEoAkATRNEKGLGtwsXlz6r+/av2lT3BolIAABCEAAAhCAAAQgAIGBIoAgIix5BBFuvPc6TDuPiLI2vP2S4Tyi5gwRAyWIkCwXyatCsgQgqfOIM6erLdte6f5pMFyZEU9m5uzoZY8H97zsIX93yfzh5m2UhgAEIAABCEAAAhCAAARCEkAQ4Zk2ggg3wHqwv/MPUENAvEmCiMOHH6Je3fqY20TfL11G3KDXsRFRlBqcZSUEEZagKAYBCEAAAhCAAAQgAIEhTgBBRFgHQBDhxlvPftA5jzBchdGkDBFVshiUyfag17ERUbhZYeBKm64yQRAxcPagZwhAAAIQgAAEIAABCNRJAEFEnTQNbSGIcAMcShChX/PgcmXGilXPqs/OSN8j+dud69W+H9rbbbJRaV1McPet/arvksm57UyZ3q9Wrl7XLeMy9rjSwm8uVXfcs0IddOB+6uCD9lfjThld2G/WoBBEOJudChCAAAQgAAEIQAACEBiSBBBEhDU7ggg33qEEEXomApcMESvWROcRfdp5xPboPGKfEucRB4xOAbr7xug8YlrBeURfdB6xJnEeMWqk2rx2mRPohXdE5xEPROcRH47OIw6MziNOis4jCvrN60AEKs89/0O1cfM29cd331N//NN7xsweRYNEEFFEiO8hAAEIQAACEIAABCDQXgIIIjzbDkGEG+AqV2bsePlxdehHDrTqUBdeuIgKfvHfb6lhx5yTPjiwEDLoA1ty/yp1+dULU3+2mYOIGeZ8/c5UPddrJXRRRZUsEwgirFyOQhCAAAQgAAEIQAACEBjyBBBEhHUBBBFuvKtcmbFjU3QecYjleYR27YSLIOIXb0TnESdp5xEWQoae84jl0XnEddp5hMUcRMwwZ6F2HmHIopFHfoomqqiaZWJJybnoY9SvEKmSfcPN8ygNAQhAAAIQgAAEIAABCPgmgCDCM2EEEfaATddgTBx/onrm8cU9jby4bbs64RPTUn+XclLe5qMLL1wEEdL+EaPPU6+9/ka3q/33i+4Wfb33btG8seiiDNs26hBk6PO3yUxhw9W1jC6mcLGha1+UhwAEIAABCEAAAhCAAAQGlgCCiLD8EUTY8zZdgzHx1Og84mHDecSPo/OI07XziKiclLf56MILF0FE5zxibHQesSNxHvGP0XnES47nEZooY3/LNuoQZOjzt8lMkcfVNKZrvzBNLZp7pY05OmV+94d31cHHn6ne+/NfunWqCjWsO6cgBCAAAQhAAAIQgAAEIOCdAIIIz4gRRNgDNl2XkReoL3PdhIzGdOWFqyDClKXhshnnqntuS6euzJr97K/erm66bXnq62uviv7B/g27f7CXFVNIh6bMFGWv/LC3rrkkgoiqBKkPAQhAAAIQgAAEIACB9hBAEBHWVggi7HmbrsvIC9T/TYnrJjrnEYYrL1wFEaYsDZddFJ1HLLI8j5gfnUfcpZ1HOAgIdFa2YorOeYQhm8NvS175kbSuLhL5wN/9rdr54lrrq0T0a0ykbRHD2Ipc7D2NkhCAAAQgAAEIQAACEIDAQBBAEOGZOoKIYsC/+/27nasjVq7ecw+l1JJ/wP5p18bMBspkeZC+Ro65QO165zepdl0FEdLOwSPSbw9IgzaiBpOYovOP9e3RP9Y/ZHfvpymbhs21F5JZY/wZfem3Hs6doFYsS6fKLLZaPSUQRNTDkVYgAAEIQAACEIAABCDQBgIIIsJaCUFEMW/JDCBXR6xcYziP+HnOecRhY1P/rrYRNUhfI8dF5xG/1s4jRo1Um9cuKx7s+yVM2Qw65xEWogaTmMJVPGDKpmGTTeHFKLPG+PO184hJ0XnEkurnESahRVaGDx20qa6NPa0NRkEIQAACEIAABCAAAQhAYMAJIIjwbAIEEdmAJai/6on16snvbuwRKEitomscTjtnlpI2kp+8OiJiOHnCxamrLuK6roIIqWfKNCF/l6svrv8//6omjB+jDv3I7jtE5ZqLdeu3qGUPPam2bH2lB0rRXE0UTfOXeTx0//xuv8l6wmry52anDm1chRh1L5cqgoiqWTbqngvtQQACEIAABCAAAQhAAAL5BBBEhPUQBBE55xE/iM4jnorOI9ZF5xGaQKFzHnFjv+qbNjmzgdOmRucRURup84icOiJiOHlSdB6RuOqiex7hKIjonEcYMk10ziOiqy+uvzo6jxgbnUcc8v55xBvRecTG6DxiZXQesc1wHlEwV+N5hGH+IiJ4aHF0HvF+v6nziIjV5EsN5xEOWRyKVo8py8fhww5Ra5d/yzgmuWrjC/039thRzkl+vO7bxjrxGGZXzLJRNBe+hwAEIAABCEAAAhCAAATqJYAgol6ePa0NJUFEnShtsh2Yrn6QMcjVFZf+yznq+FEjOkOSrAiPfuc5dfd9j3XFAIcPPyQljCgjiJC2p0zv78ls4crBZq6mNosEHmNPHtWp9sd338sUnTyydIGaMnmi65BrK48gojaUNAQBCEAAAhCAAAQgAIHGE0AQEdZEQ0kQUSdZm2wHpqwCnfOI6OqKSy+MziOOff88IsqK8Oja6Dzi3xPnEVGQPimMKJuNYEpfdB6hZbZw5WAzV+N5RIHAY+yJifOIDNHJI0ui84hJ9Z1H5IlORBhx1sSx3als3LzNKA4RMcT6R5d07ZfFE0GEq6dRHgIQgAAEIAABCEAAAgNLAEGEZ/4IItwBuwgEDhj+KWN2ibxeO//AfWqJOuET07rFygoipIGZVy1Q9y5d7T7RqIbNFRt5DeeJIooGVCYrRVGbrt8jiHAlRnkIQAACEIAABCAAAQi0lwCCiLC2QxDhzttFIHDAcdF5hCG7ROF5RBRwP+H0xHlEiQwRcR8zZ0fnEQ+WPI+wuGIj9zwiRxRRRL4oA0dR/azv80QRRW1Kdo0nlt5SKIaQdhBEFNHkewhAAAIQgAAEIAABCDSLAIIIz/ZAEGEPWLI2zOu/zCljgWR/GH9G+g7Koh5jIUAyGF9FECH9yXUU0/vmWYszpL8b5vapieNPLBqu1fdyfUQyA0ZeJen7jptndzNoWHXgqRCCCE9gaRYCEIAABCAAAQhAAAINJIAgIqxREETY85YMAvOuic4jHDIWvBhlfxh/vuN5xPvXU/zNAaO7gyubISJuQK7umP6l6DzCUpwh/d1wbXQecWpN5xHR9RHJDBi55xFR33fMj84j3s+gYW8ht5IiWLAdk7QsmT0Wzpml9t1nb6uOEERYYaIQBCAAAQhAAAIQgAAEGkMAQYRnUyCIyAYsgfkP7v0B9YlTPq4+OW5M6QC9iCKuuGaR2rK19y7MZO/77xep/R+J1P7vX6VRpyCiexARCSNWPbFevfzT11PjkawURx7xUXXMUcNT13nU6X6SLWLl6nXqO09uUD/dviMlzhCxydEjD1OXTDu7NhFGHWNHEFEHRdqAAAQgAAEIQAACEIBAOwggiAhrJwQROecRUWD+g3tF5xEnRecRp0TnESUD9CKKuGJudB6xreA8Qss+UKcgonseEQkjVj0VnUdsj84jEuPpnEd8LDqPGBGdRySu86jTGyUzg1zf8Z3vRucRr0XnEQlxhohNjh4RnUdMjc4jahJh2Iw9b0ySDeKow4d17D/z85OthRBxvwgibCxAGQhAAAIQgAAEIAABCDSHAIIIz7YYzIIIz+icm5csDfcvf0I9v+mlrhhA/uF/0pij1WfOGqf6Lpns3CYVIAABCEAAAhCAAAQgAAEIQKAeAggi6uFo28pgFkTYMghVTrI03P9wdB6xJTqPeF8M0DmPGB2dR3w6Oo+YxnlEKFvQDwQgAAEIQAACEIAABCAAAZ0AggjPPoE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BskeCAAAIABJREFU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JpP4G8OGN0zyMOHHaKOHnGYGnfSaNU3bXLzJ8EIIQABCEDAmQCCCGdkbhUQRLjxojQEIAABCEAAAhCAAAQgAAEIDE4CCCLC2hVBRFje9AYBCEAAAhCAQPMJmAQRyVHv/4//oJ5Yeos6/tgRzZ8MI4QABCAAAWsCCCKsUZUriCCiHDdqQQACEIAABCAAAQhAAAIQgMDgIoAgIqw9EUSE5U1vEIAABCAAAQi0j8CLP96ubl7yH2rlmnXdwYso4u2Xvte+yQzCES+8Y6mas/DO1Mwko8erGx8bNLOdPf92ddNdy1Pz+cDf/a3a+eJate8+ew+aebZlIs/+YLM6beqsnuE+8/BiNfHUE9syDcZpIIAgwrNbIIjwDJjmIQABCEAAAhCAAAQgAAEIQKAVBBBEhDUTgoj6eWcdkNbf0+4W//r21lTT+oH5mFEj1ea1y3x1P2jbNdlRZz1oJ8/ECgngH4WIjAX0t+4JHBVzPPHM6WrLtle6Ba/9wjS1aO6VxRUp4YUAPuwFa6VGRaxywunTjG1cdtG56p5Fcyq1b1s5hG/o+4GM7e4b+xt1hctQej6aRCoXTJqgVixZaOs2lGsgAQQRno2CIMIzYJqHAAQgAAEIQAACEIAABCAAgVYQQBAR1kwIIurnjSCifqYD0eJQOtAfCL5t7xP/KGfBEAHDciNrbq02CCKWLF+lNmzaOqiDgKYMEeI1v92+nrfzB3D5/O4P76qR4y5Qu379m+4oJGvCe3/+S/f/P7JkgZoyaaL3UYbY32S+Bx9/Zmp+TctU0rbnY9X9yyRS2bHpcXXoIQd69zk68EMAQYQfrt1WEUR4BkzzEIAABCAAAQhAAAIQgAAEINAKAggiwpoJQUT9vBFE1M90IFps24H+QDAayn3iH+WsHyJgWG5kza3VZEGErIOrvnqzem3HG2owZyPS/Tb2lpDZB5rroQM7sil9/alrTOSajNu+cU3qKgMRSPx43be9B6hD7W+mjBhNyhLRludjXfuXSZRDloiB3Req9o4goirBgvoIIjwDpnkIQAACEIAABCAAAQhAAAIQaAUBBBFhzYQgon7eCCLqZ+qjxap2Im29D6u0p822BHyaRjRUwLBp864ynqYKIhbesVTNWXhnd2pDRRAhb+OfMuY4dcnUs9XEU0+sYlrqViSwYs2z6rN96esw4mt4TEKJVzc+VrHH/Ooh97cmr782PB/r5qeLVESEs/PFtWSP8bri/DWOIMIf207LCCI8A6Z5CEAAAhCAAAQgAAEIQAACEGgFAQQRYc2EICIsb1NverCralBJv8+4ansDT8jPCBBE+OE6VFptQ8CnibYIGTBs4vzLjKmpgoih9KyJ/ZbnaRkP9lPnF2+8pY6dcGHq6ohkxg7T1RK+M3qE3t900UcsBvFD3L7VNjwffexfcvXG5dct7IJCOGvvM00riSDCs0UQRHgGTPMQgAAEIAABCEAAAhCAAAQg0AoCCCLCmglBRFjept4QRAyMDRBEDAz3wdJrGwI+TWQdOmDYRAaDZUw+AoqDhQ3z8E/giLHnda5qiT+mN/L1LABS9pElC9SUSRO9DDD0/iaij5MnXdzl0JRrGtrwfPS1fyVFKpJN5u2XvufF12jULwEEEX75kiHCM1+ahwAEIAABCEAAAhCAAAQgAIF2EEAQEdZOCCLC8jb1hiBi4G1gGkEbDvSbSW5ojAr/KGfn0AHDcqOklg0BXwFFm74pA4EmEmB/222VNjwf2b+auIKaMyYEEZ5tQYYIz4BpHgIQgAAEIAABCEAAAhCAAARaQQBBRFgzIYgIy9vUG4KIgbeBaQRtONBvJrmhMSr8o5ydCRiW49bEWgQUm2gVxjSQBNjfdtNvw/OR/WsgV0rz+0YQ4dlGCCI8A6Z5CEAAAhCAAAQgAAEIQAACEGgFAQQRYc2EICIsb1NvCCIG3gamEbThQL+Z5IbGqPCPcnYmYFiOWxNrEVBsolUY00ASYH/bTb8Nz0f2r4FcKc3vG0GEZxshiPAMmOYhAAEIQAACEIAABCAAAQhAoBUEEESENROCiLC8Tb2FFkQsWb5Kfee7G9RPX9uhdv36N50hyd3bR37so+rs005VF5w1QR16yIGFYKoeeFetXzhAQwG5b/ue/1ilnnjmB+pn//VL9d6f/9IpJfc8nzLmOHXJ1LPVxFNP7PzNZXwuZU3jzjuYN7X9zMOLu+PM47BizbNq9dMb1M63dqkt217pFo3tPfbEUWrmRefm2lsP8Fz7hWlq0dwrC/H/4o231Mon16nvb/pRytek4phRI9UxI4aryWeMt5pHYWcOBYTJ+v+3Vb28/fUUE/GBow4fpj5x0sfVzM9PVvvus3duq0U2l+/vf/gJ9ZPtP0/dcx/P/dILz1HHHzvCYeTporEvm/gePuwQdfSIw9S5p49TUyZNLN1HXPHFH29Xj659Tm3cvC21blz8KG6rTMBQ9qzLr1uYmof0vf7RJT0Mk+0L681rl3XrxXvfpq0/6a59aeek0Udb270IZrzmdLuX2WPjvvRnRN4azJu/rMlFdy3v8X0Xf9HHUsTjr29vLSpS6vs695cyPpkcdJX6so5XrlmnNmza2rNPSx+x38h+Of5/j65lPecBz/OfvD1Nfjvk7ZuyLh54eE3P7w5Ze5/59DjVN21yKT+QSrI/3fftx3v8Ovmsqbrf2g4uzxfqWH/6OPT1WPTbwPf+EI9voJ+PWfaqun9VWetFTMr+1rL1Tcq5EUAQ4cbLuTSCCGdkVIAABCAAAQhAAAIQgAAEIACBQUgAQURYoyKICMvb1FsoQYQcxk7/0ryuCCJv5jZB76LD3SKyVesXta9/L6KDu//9sW4gNKu+BFGffvB2tfXl7eq0qbNSxbKCe1XnUrcgQoJPV3/tFitbywRlzg8tnm8URrge0kuAT4LXEuSz+Ujfd8yfXUkcYNOPCxMJQl7+L+flCj+ybC5Br8/NmpsSW2SNT8Q3D9+9oFB8kawvfG9cvMzKl6WeCD1u/fqXSwVSJdB4xdxFVnORvi6YNEHdfWN/7nxcA0ouYggZgyngZ2sTsfucK2eo/itm2LhUqoyM84Zb/816zQmrBdd90Up8VlUQIT7Tv2CxuvfB1YXzEnHE8ttvyFyPVQOKhQMoKOBjf3H1SX2IZeq7ziPuU9bzsm/N8yYkM60fGevUy+d0RIJ5H1k/931zbmqvsV17RX5n6lfGc/1NS6z3J3nW3HBtnzd2+v4j/18ECqOPGVHb+tM51CGIqHN/iMc3UM/Hov2l6v5VZq0XMYm/d/2tVTRXvq9GAEFENX6FtRFEFCKiAAQgAAEIQAACEIAABCAAAQgMAQIIIsIaGUFEWN6m3kIIIqZfcFbPG9ZFM5eA3Yol6beyk3WqigCq1i8af/y9HPafftGV1kETqSdBp+uv/tceZk0XRJQNssmcJZh101ev6nlT1+WQXgLo48/vKxSd6LbLetvf1sZF5ab09VsLNJJt5a0Bk//+8OnlzvOXQOALax6wEkUI32lXXp/KOFE09/j7ovWst2MSItj0VTQfl4CSyZ+KfEUP6IrQ59gJFzr5pAsr22CxiZ0pgGzzjHDJECHirpMnXezkM3mMqwYUbXwoq4yv/cXFJ01jc61fdh7JvkV4VCWrQhZjff2U8R/ZByX7jes8xe92vrjWai/URYQufmUj+HRpL1lW94VHlixQ826+t7b1p4+rqiCijH2L9mAZ40A8H21sVnX/cl3rLr+ZXX5r2cyVMtUIIIioxq+wNoKIQkQUgAAEIAABCEAAAhCAAAQgAIEhQABBRFgjI4gIy9vUm29BhBxex1dDJPuXtyXl8+av3sl8qzkvcFBV0FC1vq3lsg7AJXB71sSxnWbkSonnt7yU4mDi1nRBxBFjz3MKvJgY6oE220P6vOCX+Jpcz5HFWv5uE2SxtXmyXJYYIr4m5eAD9+8Ul+sgkteKxG1kBcdN/mvyGfGzD+79AfXHd9/LtI1+tYNpnvKmdVZgP8lX+pG5vLbjjZ5mbAP9WWKI+HqJY44c3mn75Z+9rpLXT8Qd5okibANKZcQQ0n+yfRmHfJIsknavykrEEFliA+nnrAljO7aPWWW9YV8U3K6SIcLkd7FPyrhMPi9/l/G//dL3enxIfOOXb/7KuGakzkWTT0/Vsblex2Zd+9xfbH0ya5wu9bPWcfL6mbgf03Mp/k7K/3jdt60yjNjwjcsUrR8pV/TbQfzg+e/c17NfxXOUNpJXViXHZ7NHZe3p0v7p/3yyivd04ff0f75g/P1j048LNxM/+ZvpmSB8Dvrwfp0qWevPVhxSVRBR9/4Qcwj9fLS1VdX9y2Wt62Mq+s1r+1vLdq6Uq0YAQUQ1foW1EUQUIqIABCAAAQhAAAIQgAAEIAABCAwBAggiwhoZQURY3qbefAsikn3GmQ/0N0slSPOF/ht7UmLLofyffr7RCKnocLeIbNX6Re3L96a3SCUYeNs3rjGmzV54x1K14PalmW+TD4QgIjnP+MDcdE/4zNkLjCnxJXh19WUXqgljT+y+eSvBxUfXPpd57YKp/dhPTSIZCQyPHHdBj7BGroS4a+F1xqCdyTY2wgAbu8dlxJ5zFt6ZqpKVCUMKZWVgMPEw+W/cUXzlxnWzpqfedo6vu7jpruU904jfqs6an0nsksdX1vSZ077UI4xY0P/F3CshhMEJp0/rGYbYXZ+PFMrKkJAlprIJKJUVQ8h49PaTE8mau1ynculX5ves+yKhgikwm3elQVZq+iIxUFlBhG5EscnMi87tWY9Z+17R/POu+nFZp0Vlfe8vNj6ZN0aX+iaBXtGalL3mqq/e3LOWL4tsec+iOUX4nL7PWj/xdTIzPz85tadljS0pBMh65pr2Zxnsb7evz8wSkXWFTt5VN2X92wnc+4Xz9p+sa3JkTtd+47ae/afIL6TLKoIIn/tD6OdjGVuV2b9c1ro+JtvfvHm/tcrMkzrlCCCIKMfNuhaCCGtUFIQABCAAAQhAAAIQgAAEIACBQUwAQURY4yKICMvb1FsoQYQcxkuAa9999s6c9GlTZ/WIIkzBYGnA9nA3q7Oq9YssJ0G0g48/MxVkKErnL23mvYk8kIIImc/fjxjfmbZuk6y3MfX73HVmWcFs09vhex02tsPSFKQxiRuKgqkyFlNATFKMT5k0sci8hd+Xtb8p+Cp+8+rGx1J9ZgV8pOza5d/KfXPbNO+8bCxl+cqA9aB90Zvl+n5UFKyPoZj2DlNgsyigVEUMIWPJCkgW+VVWvy6CMJv9RcZoCurmiYGqCiJsbGgSwhQJlMoEFAsXrqFAWf+33V+KfLJozLb1TYxtgt7Sv+2+VDTWou9N66fIf0R8Neykc4xNF2VisLVRzEB/pheNLR5U1vq2vaKjiFv8fRa/VfctMoowk+PThWhF60/q1iGIsGHouj+EfD7a2kYvV2b/sl3rpjHZ/uaNxY8+r3Ypy2wo1UMQ4dnaCCI8A6Z5CEAAAhCAAAQgAAEIQAACEGgFAQQRYc2EICIsb1NvIQQRpoCuaSymwEbWoazt4W4W4ar1iyxnCrTs2PS4VYrxrDdXB1IQkeSlB5pdhCw2PihlkoKGpF/oYgyT8EAyF0g5m4/u/y5189o3BVGLsjDE7WXdf378sSO6XWaJUGzT2B9w3KdSGTWygl9V+ZoCqVlvlpvm5BKw1YOVprp5ASXTXG2CdUk/MAUkbedgmn+WsMckHHEJrpr8M0t8VlUQkdWuvn5MGS+y9jypWyagaLMnJMtU9X+b/aVKkFPGaltfz+KTdS1JFiPTcynPPq6sTXORv9n4j+kZJPN7ZcPKXBGmtK/vhVm/OVzWjGnupvVdd9DZtP8UibHisbquP6lXhyDCxr7Sl8v4Qj0fy/h4XKfM/mW71m39z7R+4z5s/aYKA+pmE0AQ4dk7EER4BkzzEIAABCAAAQhAAAIQgAAEINAKAggiwpoJQURY3qbeQggiXA5WbYNvVQUNVesXWU6/YqDoTVW9PT1II98PpCAiPrzXg2gmEYvrXE332ieFCXHfpitUTG+72wpPhKmpfh1BPt1+rkyKgnQm/3VJYW8bjDHxyUspb1oXehtZV+HoAS/XgK1e3yTyyAooSeD75EkXp64FcBVDyNz19l3nYBNAdxGOZe1TpkB/lo/a7smm+duK4aSuXB3y2b70FQwDLYgIsb9UCXKamGcFmGUuGzZtVTvf2qXe/NU76qLJp6tFc68sepR1v/f9zKziPyaxgq0QSffvrH3UVkSWB1Tvy3V/KDKW7ksu66+MfasKIlzG57I/hHo+Ftkj73vbZ3CyjSp7hY19k2VcfkdV4UBdMwEEEZ49A0GEZ8A0DwEIQAACEIAABCAAAQhAAAKtIIAgIqyZEESE5W3qLYQgwiXArL/FmvXmus3hbh7dqvXz2k5eLxGXcxGFSB2Xt3GrzqXoYD4ZPNWDRVUDhjEf3e7yd/GbZPumt2n1ILhLgEX6iG0lfnbwgft3/rtu1vTCt4rz7G8KWLvaX3g8uW6jOujD+6mxJ45SHz/68NRVHiab275pK2O3DS7pb16XyaBhWg+mbBl6wNFF4BHP6dKvzFdHfuyj6pgRw9Uh/7S/6r9iRspUpoDS6GNG1CKGkI709m2DsvEgbQQ6pr3BVaQi/elrLkuoUkUQ4fIGvOs+VrRv1fF0DbG/VAlymnzOZR9wYeRqH5e247I6C1v/scmqkzUeGz8yXdnguqdn7bu2mYNseJbll3wWJvsp8qWqgghb+8qYXPwv1PPRxiZV/E6vW2WvsOEX29P1d1QVDtQ1E0AQ4dkzEER4BkzzEIAABCAAAQhAAAIQgAAEINAKAggiwpoJQURY3qbefAsibO6hTo7LJjjhejhumrfN4XBZ69TRtksbLmVNc8pjnnxzXgKmelp+Paha9iDdNAd5Y33lmnWdIWcF4vVMHC4BlrL2LapnKzYoaifv+6o2t62/12Fj1Xt//kt3KGX56mIHXShgEk0UBePK8NMDShLUnHfzvanMENJu2b719l3fsrXhYJMJw4aNbRC5iiDClaNLwM/2WWHDIqtMiP3FZc6mcVatb8vHds+wbc9mLraigypjs/EjG6GS7byriqby+qnqC671qwoifO0PVfyhjt+XNr5g43d6O672SdYvYpJ8rrjaxWa+lHEjgCDCjZdzaQQRzsioAAEIQAACEIAABCAAAQhAAAKDkACCiLBGRRARlrepNwQRe6i4ZLLIs5x+0F02LbZ++B3yyoyHFs9X9zy4Wt397491AuJZ1wfYphu38XTT/edSL++6Cb3O3Tf2q75pk22681amLvvnDbAouFE0Odv6Ol8Rphxz5PCi5nu+f3DV02rXr3/T/bsurDCNx1VMYDMofT7i10nBR9xGmUwYUtd2zeaNtShgWteasxFfyDiHsiAixP5SJchp8rk6g5mS7WbrT7ar9f9vaydjTXINS991PTPj9VCWhe1+Zlp3NoFpvUxZ4Z/071NkU5ZfWf4IImyeOuYyNn6n16xiX9MakcxCIjq94dZ/667tJvyGKk918NREEOHZlggiPAOmeQhAAAIQgAAEIAABCEAAAhBoBQEEEWHNhCAiLG9Tbwgi9lCpK7hT5qDbZBvb4GqVYJD0a7p/PTkeCf4sv/0GdfyxI3qG6RIsLfJ2PYuABKvv++bc1FURdQYIisZT9vu67J/Xf1Wb29Q3lSnLRK+nZ46xGU8dfWeJbkxtlwksJ9t3zY4Tj6FoTdUZUC0SX8iYisaTZFclYCftuNQPsc5cxlPWP6v2UbW+CGO2vrxd/XLnr9Qv3/yV2vnWrs5/W7a9Ujilup6ZcUdl51Jl/7DxI9urvAqBGdZTWfGVzW8G1z3MlT+CCBuLm8vY+F2dv3eKnuc2v7fKz5aargQQRLgScyyPIMIRGMUhAAEIQAACEIAABCBgQWDJ/avU5VcvTJXspJvevlbt+6G9LVqgCAQgEJoAgoiwxBFEhOVt6g1BxB4qdQV3yhx0m2yjCwRCZYiQsUhWi6MOH6YunjopV5DgEiwt8vYybbkGcIrGUMf3ddk/byxVAoDSrk39ogBKFVZNFETo2SJkDbyyYaXadx/73+whBBG6z5e9xkTsZ9OWy7qsuh5d6odYZy7jKbseqvZRpr5kflh013Jj1geXedT1zIz7LDMX2/0sa142flTn76Q629LnVJZfWf4IIlxWS7qsjd/VaV/T81yeeUd+7KNq+gVndTJxuTzrys+cmjYEEETYUKpQBkFEBXhUhQAEIAABCEAAAhCAQAaBA4Z/Su16Z096YCn2w+8vV8eP6n3DEogQgEAzCCCICGsHBBFheZt6q/twvswhb3JctvVtArr5w1/YAAAgAElEQVR5dKvWz2vbdg5F1tdtE0oQ4fJmu0uw1HW+NoHeqgGgojGV+b4u+/v0Xxv/H0qCCEkTLp/Lr0sLmS+76Fx1z6I51m6AIGJ0ipXPN9RDrLMQ+0vVPlzrF2UEMjl7HDjVs0YgiLDeGroF6/7NlRyBqy/oo3etjyDC3f5xjTL7l6t9kqOzeeaXnw016yaAIKJuolp7CCI8A6Z5CEAAAhCAAAQgAIEhR+DZ9ZvVaefMSs17wde+qPq/MmPIsWDCEGgTAQQRYa2FICIsb1NvdR/OlznkTY7Ltn7Vw92q9fMsZzuHIuvvddhY9d6f/9ItNtgFEfp8be6yrhIgKOJf9vu67J/Xf1X/talvKuMa4LZlaDMe27byypmuzEj6mb4fSls/fDoSMxuuizH1E0IQ4fPKjEeWLOjJCOMieqq6Hl3qh1hnLuMp659V+3CpP6WvX61csy53qJIZ5aAP76eOGTFcHTfyY+rjRx/R8f8Qa9RlLslJVBmbjR/5vDLDVXTlsr+57teu/BFElF31vVeV2QhRXe1T1xopP0tqliWAIKIsOct6CCIsQVEMAhCAAAQgAAEIQAAClgROHD9dbdm65+7VC86doFYsS791ZtkUxSAAgYAEEEQEhB11hSAiLG9Tbwgi9lCp621XPcAib9f+6ecbnY2tH363QRBRJbhT5rBfr2MjonA2hGMF3f4SYHz7pe85tpJfvEoAUFq2qf+7P7yr/n7E+NRAXANstpM2jWfHpsfVoYccaNuEVTndXxb0R2LlK/aIleUqgWEnnZNq6/Bhh6hXNz7m3H5Zu+tj1EUK+p5dds3Z2hdBxB7T+9hfyux7SWe0rZ+VGUJS5Y87aXRX+JDl6DZ7htUiySlkOxe9iSpjsxFE6GVc9gR9rHUKmvS2y/KL23GtjyCivMfb+F2d9q2yRsrPkpplCSCIKEvOsh6CCEtQFIMABCAAAQhAAAIQgIAFgV/8d3SYesyew9TDhx+iXlj3gNr3Q/Z3EFt0QxEIQMADAQQRHqDmNIkgIixvU29DVRCx8I6las7CO1NI6hJEmA6ef7t9vdP9zKbArC9BRJW3X/W6ZQNFZQPiBxwXXU/26z3Xk9lcs6Gvg9OmzlJv/uod9cG9P9B5K3ryGePVxFNPLL04lyxf1XP1gqtvvfjj7Wr8+X2d+70/uFc0riOHq0Vzr+yOqWpww7a+HiArw9cGpMnfy4gvJMuIMJPP2BNHqZnRlRdJUYVNwM8UOLadt62IKYuJiYOeoUJ/y7/smlux5ln12b70dSAmEcpQFkSE2F9sfDLLX2SfOOH0aamvTetGxC8HH39mKuOQCPXWP7rEOvuJ7Z5hs96zypRlUWVsNoFp057u+kyXOZtESHWKbMryi+3hWh9BRHlvt/E7vXVX+yTrm/Z7198l5WdLTVcCCCJciTmWRxDhCIziEIAABCAAAQhAAAIQyCEwZXqUjnT17nSkncOmp6LDplEjYNYQAn+zd/p+YxnW/vv9gzpqxDD1mbPGqb5LJjdkpAxjIAggiAhLHUFEWN6m3toqiDAFglxS2+uBfGFT1+FwHUEPl6B6WTFB7A9VfMA0zjJv9utBXtu360XMIPOPPzZpp/V1oAc9qwaobIOUeatf56rzqBIAlH5t6+u+UTb4LkKFA/f/Xx3RiQgVPnnKCT2iE/3KFFsRQszRJCbQfdEmoCTrd+S4C1JCG+nDxq+LsjsU7fi63U3ZZeoKzup7YFYmm6EsiAixv+h+r2ctyfMZU5DTJIgwlTNdj5LXl08RYdyvzfo0jdF2PzPVtQlMm/YWV37St8kOLr9bivaPsvzK8kcQUWSR7O9t/E6vXSUjlknoV9dv3vIUqJlFAEGEZ99AEOEZMM1DAAIQgAAEIAABCAwZAr/7ffQGzog9b+A8sjS6i3fyxCEz/zZMVL/ORB+ziCOeeOQWRCxtMKaHMSKI8AA1p0kEEWF5m3qrEgwvG1zIm7XLIXGVw389CC5jqvNwuCpXvX7e+KoG4PWAnIuowCT+kBTsK5bYXxNmenvZto2qggwTO5vAd9HK1f3Ldj5xu3ogVq9fJQAofdjWNwVBXTM3mGxkCiaWFcXEzPSxmkQ1tnuGiY/NutDbd7W7vu5N9U3BWVfxiGnNSVYUsa3+GcqCiBD7iwtf3Tb6mpHvTeuzjmCoyzOpaH/M+t52fer1bfezKr9Z9D3dZj8oWktlr9Oqm1/cnit/BBFlPV0pl9+6cS9VRIP6b4q6f/OWJ0FNEwEEEZ79AkGEZ8AOzevpleOqHKQ7QByAothtAKDTJQQgMKQJmIKZY0aPVJvXLxvSXJg8BCBQjsCL27arR7/znLrptuXdBuSAauf2ta245uTZ9ZvVaefM6pn8M48vVhPHl0/5XY5m+2shiAhrQwQRYXmbeqsauNfbLHPIm2zDpX7Z4KMpyFv34bApkGYbSDYFd4rGV/bNQdMbq66BHtNBu8vbs6ZAmy2rKmIKYVrX9QNF60C+txVa2LyNXCUAKGOxrW8ai4t/mLItZGX/MI3JJVuHHrC8LLou455F6SshXAJ+Jr8uentfb19Y274Bbvu2v7Sprxn53frjdd9OXQ+S93QxBciz1qxLwN6Fr2l8LvVdnhVln7Qh9hedr212HJOYS+ZpK4hwufLB5Jsue5otfxf7J9u03c9M47D1I5c1Y+rHNEbTHmXLqur6qaM+gojy1rL1u2QPNoI504hMwtWi35TlZ0bNOgggiKiDYk4bQ10QUfSGWJ34r71qmlr0jT13/ultz7xqgbp36erUny+bEf2Avy39A77OMeW1ZTpc/eu7W0N135p+mma31oBjoLkEWH9+HWT2V29PBb4IpvvlXXfr+hv4cfs7Xn5cHfqRA+vurpHtCYN7HlilnnjqB+pnr/4ydR+o+LOko5VgqIuv69cItDmYOpBzWbEquo93Rvq3m2QceGXLylYE1xvp8IEGpf+7oE1rQF/rguyCc6M3dJfZv6EbCHPju0EQEdZECCLC8jb11mZBhCmQXhR8lMDOpV+Zn/rtFHOpM0OEtKkHaG3ubJcg1/jz+5zHVybLQ9bVAC4Bb5mnKdAjc73vm3PVlEnZWbKk/8uvW6hWrtl9zVj8ce3fFKiyCaSbRCs29WxWrSmQKtdNvLDmAbXvPntnNiH1Tp50sXptxxvdMqYAaZUAYJbNsvzf9Ba6beYDU928bAamQP/6R6Or547Nv3rO1I9JgOIScDXZsCOYfTESzGbY0CSIsLG7ad3nrQOT/W36Edub/D7vKpShLIgQXr73F1P7RcIb8ZdpV16f2ifiDcMkiDDZvKiPuD3xtcmXzjY+k2yFazZ7ppRxWZ/JNqvsh7aB6az9wGZ/Mq1vVxGTDcOy/OK2XesjiLCxirmMrd8la+sivaLnUVzXJO6T7+r+zVueBjV1AggiPPsEgojpasvWVzxT3t18niDCFNw5fPgh6tWtjwUZm6kTArLF6Jtot+JRU6IKAbH5jbcsUx/aZy/V/5UZVZrKrcv684a207BLkNjvSGi9LAHTGhkqwT95m/3sz35Z7XrnN5n44t8QLr4+kCKCsn6QVW+g5iJZo4496ULjgZG8qS8B9rKfUM+fsuNrcz1ThgiZzw+/vzzYtRl12Nck9B5KQrG6fBBBRF0k7dpBEGHHyWepNgsiTEEeOSC+6atXqb5pk1PY5E33OTfemQq+S9n3/vyXbrm6D4ezhAKm8ckg8sQa8n3e+EwH3nnBfVPgPQbhKkiQejNnRy/4PJh+wUf+Lm1dfdmFasLYE7tBZAkOPff8FnXHAyvUrl+nf8/aiEb09ZAl7JC3bxfOmWUMXpuyhJSZd97aNPUh4oZl35qn5HoC/SM+eua0L/UEOU1BxyoBQOnXpb4pEBjb9qHF841ZCWQun5s1V23Zlj5vzQu8S5umt97FJ+ZcOUP1X9F7/pIlqskSXbgG/Ew2zLpaQsZvEkTI3/PsLvvYtd+4reffD0XiLpMIJK8fYdW/YLFxneb11RZBhHC2DfK7PFN97y+mLCwyPvHh62ZNT+1fMpYbFy9Td//7Y11/0Z9jpv0iq488XqZnps5tKAkiZO5Zvzmy9iepI3vIgtuX9qxvH77qur/p9nStjyDCZSdJly0jhDI9j4rEiabnRDySun/zlqdBTZ0AggjPPoEgohmCiIXfXKrmfP3OrrU7SsFNUbqzAXzTlYBs8eJrot2KR02JsgSW3B/9Q3Xu7n+oFmV8KdtHXI/1V5Vgfn2XILHfkdB6FQL6HixtDfbgnwRNR465IFcMIRzi4LuLrw+UiKCKD2TVHai56AFp/YBqwde+WEpMF/L548MeTW4zK1tcSIFVXfY17Q8h59FkO7uMDUGEC63qZRFEVGdYtYU2CyKyAlUxEwlwy+fNX73TE3iXQ+Sdb+1KBWx9HA6bDr1lTBK4PGvC2E5Wrz+++556ct3G1Bjle10skDc+U6BG+hFRwKUXntN9w14Czo+ufS4VUJMgdTIjQRlhQJ7AwsVHy2ZoyMqsIb/FThp9tDrmyOGdYYjNn/7PF3qCUz7e1pX+soIRwnzsiaM69pfPk89uNL7tnZVS3UXQYOLvWj8vc4k+l42bt/UIIWQMtmKXLF+WNXHKmOPUwQfu35nSyz97vSPs0D95ogvXgJ+0fcTY83psk3W9RJYgIh5jkpVp3cflbNZB3ppL7i95rOS7or6aKojIuloo6Q917em+95esN7hlLuIz8XMiuU/H38k+khSjZYkUsvYifV2JX8oa1vuS9bvXB/429VwaaoKIvD1d+Jz+zyd396esZ420URTEdnlmJsuW2d+q1EcQUdZSZlGi3pq+f2UJm0Skd/HUSd2MXFJu3cYt6oZb/627Xk3rt679sTwFamYRQBDh2TcQRDRDEHHA8E+lghuPLF2gpkzOTi3o2S06zROQLabcRLsVj5oSZQjI3dyyJuIPgogyFJtTxyVI3JxRMxITgdBrc6CtYBKBmMYU71Euvj5QIgIfTAdiLjrrzqHvU0vUCZ+Ylpqia9aBoebjPvwhr82kIKITNBlztPrMWeNU3yXpN4t9jatu+0q2i6TPdVJpbo9SO38oOz23r7m1tV0EEWEthyAiLG9Tb20WRMh88gK1WXTjYIQ+d1+Hw1miiKzxxYHjE05P/4YoGp9+RYeNd5n6KiOIkL4kQHv6RVcag+FFY7G5YqOojTK+IG3aBuqL+s/6Pu8Nzbw284JmroIGvZ8y9cvyLcM4SxRRZIOiayPKBAyzslaYrs7Q2xdBiylzSt48igQKybqy5qZePscoDCliZbvmmiqIkPnpVwXpc/7t9vW5V9QUMUp+X9b/bfaXMoKy2NclY8RNdy3vDjVLpFCmj7hReSY8/eDtPft73VkOyqxPGWOZ/SyeW5mrC1yf6Uk/yrsyyMUfTWXL8ovbcq2PIKKaxcrsX2V/T8hzZdnKJ72LgKsRoXZMAEGEZ18Y6oIIF7wmgUAddwvLW2GXX73nft+mvMmFICLfO5pqNxefpqw9Af0NUgQR9uyaWNIlSNzE8TOmPQTkjeiTJ0T37L7+RuePgz34pwdPZc6yH828+NxuVilh8vvocEyyTLn4+kCICHz5cui5mH4zxeJW3Qb77/cP6pUtK60D1KGfP75s0tR2k3z/+u7W4MP0YV/9N6rv3yzBoXnuEEGEZ8Ba8wgiwvI29dZ2QYTMSQJVV8xdZBWITwYjQgkiZIwSsJn+pXk9WR90m0iQa/ntN3QyOujBiSJBRJmAXRx8TfZVVhARzyUrRXiWt0vgf8F1XzReveC6QrKuUMjrWxjsu49f4aBch3L1124ptL+MU97YvvXrX+6+7Wkae5UAYOyP8lZ68lPkX1LWla/UEfuWYeyyruXfgJf/y3lq0dwrc13GNeAXN2a6EsaUvcPU/oc+uLc6e0Z03aF2PYw+UFl3d8yf3c3m4uL7IiBJvg1cVNfFJk0WRBTteXVnMHD1fxfOLm3LG+EP372gs2/pwfm8ObsKaGQvuv7qf+1eQVVGPFDki8nvy67PKvth2TlJn9fftMTqd4fMscr6tmVYll/cvmt9BBG2ljGXK7N/lRE2hRYBV6NCbSGAIMKzHyCIsAfsSxCRPAiVO79fWPeA9SG5/ejdSyKIyGfWVLu5W5oaNgR8BCxs+qWMHwIuQWI/I6DVOgnIG9Hjz+jrpr69+9b+YG931zkPm7b0vahOEWVoEYHNfMuWCTkX0zUFY0aPVJvXL+sOX88oFV9pYjM/nj82lNpbxpd9p0zvVytXr+uAERHO269/r72QAo8cQURY4AgiwvI29TYYBBHxvCRAcf/DT6ifbP95zxUQZ592qrrgrAmpoHtIQUQ8Rglcfue7G9RPX9uRSmUs1zp85tNRhqJpezIUuQoipA/bILIEup5Yeks3+FqnICI51w2btvbYQ/o+6MP7KZNN6loRkjJ65ZPr1BPP/ED97L9+mboiQwJTx4wYrmZ/YVotIgyXMYswYvXTG4xMjjp8WI8PZLVdJQAobVatL0GZe/5jlfr+ph+lfLnzu6Nm+4pP3/ftx9XL219PBR9FBHHkxz7a8aOZn59sJWpxDfjF/LOu59GDz3ntx2t/09afdP1RBFBHjzhMXTL1bCVB7qqfPP8qu+aaLIgQXrLW59x4p3p+y0s9opO6MxjE9vG5v0jbi6KMD7q/x9etJK9AkvG4CCLi8WetKfk+3h/H/+/RPaIsU7aUHZser20fLbs+q+xnZQURRSzj/UmeNbrNqq7zrPpl+cXtudZHEFHdkmX2L1vxlPjgTV+9qvu7ciB+81YnNDRbQBDh2e4IIuwB+xJE2I8gbEkEEWF501uzCfgKWDR71oN3dAgiBq9tB/vMfO5FIUUEvu0Uci561o7OHdSbvt3N2CFzNf2mWvC1L6r+r8woROHT5oWdU8A7AezrHbFzBwginJFVqoAgohI+KkMgk0AsDkkGCTtXQxmEF2CEAATqIeAaUKynV1qBAAQgAIGhRiAWT23cvM0oArYVCg41bm2YL4IIz1ZCEGEPGEGEUgORStjeQpSEgD8CBCz8sR2IlhFEDAR1+qyDgM+9KKSIoA4WeW0Mprn4tLlvO9B+MQHsW8wodAkEEWGJI4gIy5veIAABCEDAHwEEEf7Y0jIEIAABCEBgKBBAEOHZyggi7AEjiEAQYe8tlBxsBAhYDC6LIogYXPYcSrPxuRcNJhHBYJqLT5sPpbXT1Lli3+ZZBkFEWJsgiAjLm94gAAEIQMAfAQQR/tjSMgQgAAEIQGAoEEAQ4dnKCCLsAfsSROgHoc88vljJ3dJZn+Qhv35H9S/+O7pr7FvRXWM/je7W2/pKt4nDh0f30o08TJ171jg1ZfJEq0kXXZkh39+/PLqf85Xofs7X3+i2KWM65qjojqx/OUcdP2qEVV91Flqx6lm1fuPWHgZyf/JRI4apT5zycTXz4uh+wQ/t7dyt8JX7mL///I/Um2+9k5q3NCZ9HHTgfmrsyaPU+Z/5ZKX5y53k0teG56M7NzXGsT3HnTJa9V2y545R5wnlVNDtf+1V09Sib1zZrbHk/uju0yeju0+3R3efvvObzt87KTjHRHefRn6WNa54XsseelL97NU9d3kKu1NOOk5dMi26OzHH/4vmKONe9cT6Hvt37m87Irpf8ozo7thzo7tjP3JgUVNKD6jlVdDXoh5wj/nJ/G+8ZZl6cMXTXW5iT/GZ2V+K7jB9f1xF669o8L78J6/dmHEd/l80P9P3efvfWZ8eq6778vTuuncRRLiUNY0rL9ilty31bTLxvLhtu3r0O8+pjS9s6+xF8RqM+xefkr1I9jtbf3dlvtf+Y1N38dqm/9f7OWL0eam9VN9rTOMKOf9433/iqej+4cSeJeMq82x15WzykaI2kr8jXPy3qohAWN3zwOqOX+qsQv82KDMXea5dfvXCFF7Z19Y/tcTqeV7n/Ks8f4r8w+V7YSK/Q57fFN3JW/Cs130t6/ds1edb1foh948s1lXtW8a/47EU8dPbttmTXXyqDWURRIS1EoKIsLzpDQIDQUC/o13GcO0XovOFuXvOFwZiXPQJgboJIIiomyjtQQACEIAABIYWAQQRnu2NIMIecJMFERKk7J+3WN27dHXhhCSAs/zeGwoP97MOTOXA/3OXzE0JLrI6lcD2w0sXlBIfFE5EKyBCiKv7b+kJDJrakQDH5Zeelwrw5/Unh+dXXLPIas7JdiQA9ND9862C78l6ElS4+77HUsHGrPGJkODWhV+2FrrYcs0SRAiLaZdd3yMG0ds1+Zm0Ob1vXqGNyviNtH39/CXWNpIg8d239uf6ZpWAhUkQIQH5kydcnMlO/PJPuzZ2UBYFLPLs6Mt/Fn5zqVpw81Irv5Txif/fcfPswr3G1iezysn+J0FMERDlfYTvfYvndtaKS5DYpayp/zoFES77XHIsl804Vy2cN6vWvXjK9P4Uc1nzr259zMmc8jwZdsw5qTo7Xn48c88MOX8Z25yv31noV/HgZS++/v/8a+0itTYIIlxZhdgbXAPGVcQQPuZf5fnjtAgzCtuuNfH7Jx65pbPPN10QYTsnHYmP/bOqfV39Ozmnot8XCCKUQhBRxy5i3waCCHtWlIRAWwkgiGir5Ri3KwEEEa7EKA8BCEAAAhCAQJIAggjP/oAgwh5wUwURT6+6PTfIapqhzRuPpvn+8PvL1fgz+qwDotK3BMleWPdArYE4fU56YM7WqhIUX7Es/TaoXtcUJLFtX8rZsI7bk8BuXsA8r18J7teZLcIkiJCsFy72l0DJK1tWdmzvylHPuJA39zIBQxvbVAlY6GOSgIq8NZ3MpqLPKfkWZlHAwsTDp/+UXWMyzrp9Mzl3Eeic/dkvF4psknVkPL9841fqptuWd/+c529NEURUsYGPvVjYn/CJaSlXzBMzmHxWZ5snqgg5fwmcXjprvtOzLp5fGUFX3ftbyAwRVVj53BtcAsbiy/qzzfbZ7Wv+VZ4/Lr9RTGVnXrXASmAb141ZSdaa5L7apAwRIfcPG/5V7evi3/p4in5fIIhAEGHjw3WWQRBRJ03agkAzCSCIaKZdGFX9BBBE1M+UFiEAAQhAAAJDiQCCCM/WRhBhD7ipgog/vvteT5BVgkof3PsDncklr85IzlaC1W+//r1MAKb5yqH3e3/+S6pO3JdpHHFBl+C2vUV2l8w65I6vYDj4n/bvlJNgtIlFnihCAh2fnTGnZ0jx9RtyNUj8kWtKNm35iTGAZvPmdF4wO75SQWwqnLMC63UGl3T7S5BPn198RYIw0NOjx1yEr1zVonOMrxfJ81Gb+WQFbnT7Z9knL+glwdr4k7ziQv4mPi1XQ8Sfjx7y4ZQgRQ/06mtHuIhvij2f/O7GTkA/GUwuCljoTunTfyQzhLwpr390Bjv/Z5d6+pkXetaAzP3Hm77tnCmlaC+QOR884kzjmhN/jdenyfYy9uR+0HRBRJafx1c2xPtc3l4n34kw557beve0ItZZ3x8w/FMpMYpranW9ftaaDzn/PPFW0q+Sa1fnU6cQUPaC5zb80HovkoIzLz63u95cBD2uQdasZ2R8fVK8BmVvSF65kORls8+X8U/buVQVQ5h+I9Qx/yrPnzK84jpZ+708U+XqoazfITLn0087OZVRpSmCiJD7hy37qva19W/TeIp+XyCIQBBh68d1lUMQURdJ2oFAcwkgiGiubRhZvQQQRNTLk9YgAAEIQAACQ40AggjPFkcQYQ+4iYIIffQSjEoGQpIH3KZU93mBCNN84/biKyfkCgB5+z/+SIDyxluWpd4QjL+T7BKSUrnOj+ngXsZ20/yrjNkSsq57MB3am4Kt0vaqhxYpCYplfSSYdu3c23qCtI9EV4dIqv6sz2nnzOpck5D8SFDttkXXGPszvZUq49u5fW0t2Tjy7J91TUfW3JNiAGF3163XpYLjWVceFAlJTMG4PPsLW5PPJDNZZNkn79oDU52srBVZV9ZIyvVDP3Jgt6migIXepy//Ma2DoutGTHO3ycbiujfoNpH6Jv+SvxddKzRQgoh4zkl7//XdrSkUJl8QP1r76LcyRSZ5e/Fvd66vZY+QQeq2LhLaJSdmyjBhGlvI+ZuC4zLmvJT5WVcB+fB5GUvVvSjP112CrLJnHXvShT3POvkdov82SPr55M/N7qnj4/eBzVyqiCFCzt/V5q57aVzetCblmTrnmhmq/yszepoV3zfZMy7YBEFEyP2jLPcy9rXx76zx2P6+iMflKnQry6FJ9bgyI6w1EESE5U1vEIAABCDgjwCCCH9saRkCEIAABCAwFAggiPBsZQQR9oCbLIiwSe1sOujOC4xkBcSLAnFC1BR0rvtA1RSotXkrV+qNHHNB6q1mU+DdNAfboI2Jdd6b2SbWNsE0137svV11xBkSZNc/RYzz3q4uehPYFNTPCt6Wtb/MxxQEK3pz3jVgkSWIsPUh24CFzMen/+j2tA14m97IrTMQX3bOWf450IKIpLhHF0To68JGwBOvW9M+ViTOctknJCg87JhzUlVsfVz3ERGzSABV/4Scv0lkU7RvyXizMrRkBYRdGOtlq+5FdQki9HHY/A7JYlUkfivDqyhgXEUMIeMJOX9Xm5fhZZqT/K1oPWeJiKRuEwQRIfePurjb/F4u8u+8sdj+vjhi9HmdDHQ24yk796bWQxAR1jIIIsLypjcIQAACEPBHAEGEP7a0DAEIQAACEBgKBBBEeLYyggh7wE0WRNgGXUzXS+jBt5hI1pUZtqnv9VTodV+bYQo4Fx3c581NrxsfBMd1bAQKSW/SD+Hz5q8HO1wCnqarGf60a6O9Y2eUzLK/TQaKvfYf2/MGcFawM9m9Kbia5dtV7C99mgLFeQF714BU1SwJtgELmYtP/9HnYRsYkQDx3x88PuVdtvuUjfOaglx5VwDlrU35bqAFETFnPTBs4mgToE/OV1+Ptja0sYOU0ffKInFR3K7NdRkh529acy6sTCKtup97pvVeNODIPKYAACAASURBVEYfV2aYWC342heNWQRMfmQS89Up1JE+8wLGWRmg1j+1xCqTVej5uz5/bNduspzJJrY2NdWVtgdaEBFy/yjDPK5Txr4hBBFxH3WvzSqsQtVFEBGK9O5+EESE5U1vEIAABCDgjwCCCH9saRkCEIAABCAwFAggiPBsZQQR9oCbKohwebPSdMWAiyDCNtAlVF2CMPZW2FNSD6a5Chb0+npQScb/8k9fV3JP/M9e/WXhVRn6HGznbxIBuAQ8XUQELpxN/m5rf9Nb1rZiFf2QP+sgXref7diSDPQ28oI/rgELkyDCxa62ggjf/qPPw2WdCTNZP3Ln/NiTR6lPjjsh97oZW/+sGuQyMRtoQUTsXzpfGes9D6xWG1/Y1sGzZesrKmvPzuLn6ru2dojLlckiogdQJbuAScgVcv66YLDMFUSmdb/j5cczrzZxZS3lXe1p+yyStm2DrDorl98h8Zz1NmxEcy68suZiyuZhm90ia+y+5+9qcxdOcVk9Y0vWmsxq2yS4HWhBRMj9owzzuE4Z+9quVdO4bH5fJMvUvYdVYRWqLoKIUKR394MgIixveoMABCAAAQhAAAIQgAAEIACBZhJAEOHZLggi7AE3VRBR9HZocoY2h6Bx+arzdRFf2Fthd0lTQNP1DTY5/H/yuxvVQQfu1wnWfvzYw9WUyRNdh5JZ3jYIZUrh73q1gLyhLR+ZyzFHDVfnf+aTVm+55k22iv2rZK2wCQyY3ka1FVwk52ybsl/q2Iwr2XbVDBa2a9W3/5gyabgIO2pbUImGTHuL65pxyeBiu5az5lrkO0lbu+5jNnyL+rdpI6+MSaBStB71tecitHEdr+389UwaZURWJha2b9nbzst2PnF7Lv5rG2TVWZWZo76OXQPwRbxMcxl93Ah18oSLO9cAxB9XMYTUCz1/V5sXsTF9XzbTS9yW6bk80IKIMhz0OiHYl+nDdq2aGNj8vojHVEbsUwf3gW4DQURYCyCICMub3iAAAQhAAAIQgAAEIAABCECgmQQQRHi2C4IIe8BVAsR5vegHoUVp5ascgso4bOvbHJjmzatq/by2fYot7D0iv6RtEEoPDPpIsV5mTib72QadbeduGpdNYMAUpHd9a1761sUEeQE5m3El52MSRLiM0Xb9+PYfk/hI5ilBkmlTz1ASyD70IweWcbHSdar4V9ypSxsuZV19WoKI48/o61wx42vtu/puGcPoApMiMYEeUC567pUZU1zHZv51ZtrR+6s784HNfPL2ojw/s/l94BL4zrObiXmRkMbFD0zZhuYtvDclhpD2XH1vIObvanMXTnFZ2+xMeW3brmvb51tWX1Xru/AJwb5MHzZrtSy/ZLYP1/XhwrbJZRFEhLUOgoiwvOkNAhCAAAQgAAEIQAACEIAABJpJAEGEZ7sgiLAHjCBCOaVq93lgrQco99/vH9Tbr3/P3pieSkqg5Ecvvao2PL9VPf3MC50gZ/zJCkLpB+E+35R2mXYV+1UJINsEBkwZKC6/dHeWDJfPzv/ZpVauXpeqkiVasBlXsqFQgogQ/mNKhZ6cq6y/U046Tp171jg1YfyJat8P7e1iBueydcxZ9+/QV2ZIFpebb/+Prv+JwOSFdQ/Uxk7mJ3vR95//kZL/nfy4ZBWyNY4uUsvbk13K2vavl3OdfxUBmN63b5FS1b2oqiAi6zoluRrH9XPTbctTVeoMvuoBYxG8JZ/JcceugpWBmL+rzV3tUNfvW1uBb5XfFzK3qvWL+LjuH0XtFX1fxr51CyJE8Cq/h274v/+mdr3zm86QBzobVBE3n98jiPBJt7dtBBFhedMbBCAAAQhAAAIQgAAEIAABCDSTAIIIz3ZBEGEPuK4DY71H2wPkuF6VQ1Bpw7Z+1QPnqvXzLFMl4G5vcXNJeatV/pNg4+//8Cf18k9fV2++9U7PW6d6bVtBhI9gZZk5V7FfFfvYBAb0MmXml1UnKyBnM65km1UYSDu2/F3HVYaVXAOgp5nPa8d39og65jyQggidnQRkH166wFkMIQKs3//hXfXchh92mtz4wrbOXhQHs7Js5GuP0d8Oz3rbXxfYFGWTyJpHnfOvM+tQlSuDbNanq/+77EU2vw9MYi+bcduUqdM39bnk9e8ixBiI+bva3IZ1sozt86aoXX1tN/nKjDr3jyIuRd+Xsa/NWs3q12TvZFkRD923eG6t18gVMWja9wgiwloEQURY3vQGAQhAAAIQgAAEIAABCAxeArPn365uuiv9ApLMdsyokeqYEcPVpReeo44/dsTgBdDymSGI8GxABBH2gBFENDdDhK9U87F3iO3vX/5ET9YHe++JHjqjR6rN65f1VClzEO7Sb9myVQIkLgE4fXw2PBBE7KFmw6usDyTriSiif95ide/S1U7Nid/fMLdPSdC/rk8dc9bT9YfMECEcRDRy9MjD1DVXfl4dP8r+R6hc8/KdJzf0ZH1wYVtn0DnZr63QQRdO7Hj5cetrV3zNv2pGlySHOtsy2dXV/132Y5sg60AIAlz8Oy6bJ4jQs0VIRpNXtqy0EiUNxPxdbe7Kq8rzPs/3myaI8LV/uPIu87tHr2OzVrPGZbK3rIkjj/iomv65szpXYfnO9FSVme/6CCJ8E063jyAiLG96gwAEIAABCEAAAhCAAAQGL4EVa55Vn+2bkzvBiadGL+fdHb2ct4/fLM+Dl7K/mSGI8Me20zKCCHvACCKGniBCgsBTZ8xxDj5KcEXSh7/2+htdB0MQscxqsdkEfhBE7EFpw8sKvGUhWRP3PLBKLX/4qcKsKMkmF3zti6r/KzMse8kvVteckwGlkIKIMoIEeZt52mXXOzEXiiK8+OO776WyRpTp38ZwMsYTPjGtW9R0bYaeiUHG9+rWxwqb9z3/OkUMdbZlAuPq/wgi0hTlGgD5XH71wtQXtplKEERkL1edTVMEEb73j8INrKCA65qW5uoWRGRdF1Z1bm2tjyAirOUQRITlTW8QgAAEIAABCEAAAhCAwNAh8Lsou/DKNdEVmbdGV2T+evcVmfK5YNIEtWJJ+mxs6FBp7kwRRHi2DYIIe8AIIoaWIML2mgAJ6In4YezJo9THjz1cjY7e9j70Iwcq2yBUmYNwe68tX7LKG6O2czeNzoaHXsZ3hhAZp824kvOpwkDaseXvOq7yHtFbU7IsrFu/RW14fqt6ftNLhVc1PBJdCzFl8sTKQ6hjznrwvsmCCBnr+DP61Ht//ksuO5mD7EXHHDVcfXLcCWr0cSM6b/nWwcvWaAcM/1TKD/RrM/QsEjZCmRDz93llhq3ow5axqz1d9iKbIKtvwYcth6JypgwRIobou2Ryp6pJWJd1zUve3i7f+Q4mu9q8iI3+ve3zpqjdJgoiQuwfRVyKvi9jX5u1mtVvXfYumlebv0cQEdZ6CCLC8qY3CEAAAhCAAAQgAAEIQGDoEdAzR8gVGpvXLht6IBo+YwQRng2EIMIeMIIIt0N/nweu+qG76U1ke8uaS5qCJZJS+MILPqXGjx3dFT5k9WMbhNL7kVTFK5YNvDqviv1s525iZxMYmHnVgtTVDQgiXumiHEj/kcDTcxu2ZGaPqGud6j4i13HIm8guH92/myqIEGHWwSPO7BFDCMuLppyeEj5kzd9mTbmwyyurr339rXv9uozf7lyfm5o91PxN+13R2LI4+N6fXO3psh/bBFnrFI/U5XemdvS56OIb/docacNGvDIQ83e1uStXE4us7A55bZ92zqxURq2BzhARav9w5a2XL2Nfm7WaNa4qv++qzrUt9RFEhLUUgoiwvOkNAhCAAAQgAAEIQAACEBg6BCRDxLqNm9W8m+9Vr+14ozvxu2+MXhqatvulIT7NIYAgwrMtEETYA0YQ0RxBhNwDrae7dn1DM35rUO5Mjt+qXvSNKzsOYbK1BEpeWPeA9b3KtkEo/Y3pMsH9hd9cqu64Z4U66MD91MEH7a/GnTK6+xasvYenS1Y5MLedu2lsNoGBgXhD2WZcyflUYZDlgyYfb6r/SIDtzPO/1HPFQ5kgm+4nOlubIKbehr6H+BREHDH6vBQHlysrTL7uKnpx9d2ye4bU0wOrSRGMztxGyBJq/qaAcNmMJrq9Xe1VxN/Vni57kU2Q1ddvoaJ5u35vMxeTfxWtz4GYv6vNXVlJeZ1XMpuGbXu67/sSRMhvnjlfvzM1LNPzMdT+Ycsnq1wZ+9r4d1Z/AyHqqcoodH0EEWGJI4gIy5veIAABCEAAAhCAAAQgAIGhQeDZH2xWp02d1Z3s4cMOUUePOExdMvVsNfHUE4cGhJbNEkGEZ4MhiLAH7OsQXD8ILQoYVjkENR16+zqwrhJQL7KKnu5eyhdx09vUg3PJwJ3+hq/UdX1bWH9TMivganuwn8dED4rXEYCrYj+XAJw+L5vAgGlsZYKXwn7BzUuViGJESHLwP+2vYlFMmXEl61RhIO3Y8vfpP/J27Y23LFM7/2eX2vnmLrVl6ytOqeFNQeYyQTbdFqZgzo6XH+9cVWP7cRGSVM1Io+/ZRQHX5Bz0AGMZ8YeelcGlf1ueeWOOryHQ90QbXwg5f/26Dz27hQ0LWTN/f/D4VFGba0Fs2o7L2OyRZfci298XerkyrOLnePKql5kXn+u0jvO42cxF7DVyzAU91/0U7Seh5+9qcxd/yvIr198RJt/P+l1m+g1nc11JPFbTbzSTICLk/lGGedk1bfotb7Ofxv0NhKi0Cp+BqIsgIix1BBFhedMbBCAAAQhAAAIQgAAEIDA0CCQFEdd+YZpaNHf3y8B8mksAQYRn2yCIsAeMIKI5GSLEanrwyvXwXg/OJevrwQfXrA2mNM1ZbdQRNNYDni4H41krwDYgb6pfRQxgG/jR5+xqI5MP5QWbbceVFXBwHZ8tf5/+Y2rbJWglLIrS1tvvwHtKmtaXS5DfZX1Kr1VEJ6bAn8tYq4gpZOwmP3Lpv4x9dLFZHCxPzkWuH/rTro2FzYecvy6SkTHu3L7WOiuQTMYUaHRdM0VQfO5FNiICGZ/+/CzDSuct7boKD/NY2c7FtEaK9uvQ83e1eZEPmb7X9zlXm5oyd+UJVW3tYxqr/vtPypgEESH3jzLM4zpl7FtF6Kb7bxa/KnNqe10EEWEtiCAiLG96gwAEIAABCEAAAhCAAAQgAIFmEkAQ4dkuCCLsASOIaJYgwhR4KnqrM7Z2UXp0/XDa9a1s09uLyQwUutfp/eWV1euaghB1BJVsA/KmFRRCEGEKprlkCTEFufOEJK4BiyoMhKkLf5/+UyX9v8sbw/Y78e6SVYLXpr0jLwBqsoXtXmPaC1wECVXfRNftJ+xcxWOuttHtLvvnvP7L1GdnzOk2ZTuGkPM32dkl84FJaOP67LBh7XMvsg1Sm547Ln5tEgrZ+oQNIyljOxcpawoQ52X2CD1/V5vbMkqWM/mvrf9nZdpwEUTY2t/07JZ52AgibOcTcwm1f5axr17Hlp/puZzFr4wfDZY6DRRE/HPE9svRf+ui/741WDjH80AQMdgs2uz5/OKNt9Swk87pGeQjSxaoKZMmNnvwjA4CEGgNgZmzF6h7H1ydGq+kJn/m4cWtmQMDhQAEIAABCEAgPAEEEZ6ZI4iwB4wgolmCiKzg0wvrHsh9o1fqnTzhYvXa6290ja8LEEzBdtu3fLMO6/MOnE2+ZXO4LUGl8Wf0qff+/JfuXGzq2Xi9S0Beb6+KGMA2MGAStcgbreufWqKOHzUid4ombkVvw9qOK+64CgNpw4W/T/9xFY4kwZtECzZZAWz802R/CT4XrX9TIFP6yxNElM3yYKonfbkEjvU3oWWvemXLysKsBbLPXX71QrVytcRO0p+it99t+BeVMV0ZJFeuxB9b8VLo+evrXMZrk3HH9FyRumWu8ili63MvchERmN7Sr8LK1ieK+MTfu8zF9Hui6JkQcv6uNrdlVPTstvV/k6BE6ubZ1LTWin5nyXVJl86an/rNE8/BJIgIvX+U5V7GvmWzlGTZysSv7HwGQ70GCSJiIcTpEdffR//J3WB7fvQPBtjRHBBE+DXk3xwwOtXBX9/e6rfDhrduClJedtG56p5Fe4S7DZ9C5eGtWPOsWv30BrXzrehKxG17fp9Lw2NGjVTHjBiuJp8xvlH3Suv3X1eGUNCAvk5OPHN6ihUpp31bIN3+7Pm3q5vuWt79o/jp5rXLvAxC3zNFwOB6x7qssc/2mfeUBf1fVP1XzPAydhrNJ2DaR7KeiS4+51IWG5kJiG3uf/gJ9ZPtP1ev7XijW2j/f/wHddCH91NXX3YhokWcZ8gQqHNPOWLseak1JRB5DjXflRBEeLYRggh7wAgimiWIEMuZgrUSMFy2ZJ6aOP7EHuNKEPXM87+UEkNIIf3Q3hQ0leDIqocWGduVNsQ/rp+/RCWDfvoA8g6cTYfUErh86P75xjvVpb/Jn5udCgwUBXDsvd0tIK+3W0UM4BIYML3pLwzmXDND9X/F/I9M8ZkFNy/tCagUBS71cRX5QxUGsT+JTyQ/A+E/pkBh5wfU16J/yGcwljr98xare5em34hwEQLY+KrJ/iKKuG3RNcZ1aiof91MkEtDTkxeJb0yim7gvFw4mcZbMce2j3zLuC9KH7F83/N9/U7ve+Y0RY9FcbdgXlZHAZTIjRLK8Swac0PPPspu8Wb5w3iyjEEX24ul983p4yzNIni11f1z2SOnbZS9yERGYfhNJf2VYub65b8PUZS5ZvyfybBhy/q7PHxs+pjJZwp4sm2b9porbzhNEZP3Oumn+Varvksmp4Uk/c75+Z0rgJXtwUgxqej6G3j/Kci9jX9Pv3yJBrIlHPGYEEWnrNUAQkRRCxIP7avQ/5pf1sybXQxDh1zoIIvbw/d0f3lUHH39m6vlx+LBD1KsbH/NrhIa0LkHaq792i9r1a/O/EfRhStD5hmv7nIPBPqaLIMIH1fa0WWdwqGjWVQURpn1G/936w6eXq+OPzX+Jp2icfO9OAEGEO7MQNUxCRb1fsjiFsMTQ6kP2g+tvWuJNXFeFZl3PvLy1xXOoioX810UQ4Zkxggh7wAgimieIEOtlHfBK0HDsyaPUB/f+QMfIT353Y48QQv6eFYgxvf0p5fV2d/7PLvX8ppd6gmFSLpmFQurmHThnBSKkngQwZS7y+eO773XmYgp2FgX17b29HYKIPPvLPzpPGnO0Ouao4Z1pZ9lJvisKIkiZvGB6bKPN65d1EbsEIU12cckQIfV9+k9WcFtnLOPY+MI29bNXf9kjOLHJ3uDin3FZ01vG8To969Nju7Z/+pkXjG8Vx+0UiQRM+0wsvhH/OfQj8tLm7nVz//InUoE7fS9wEUSYMmEkxxzvC/K3l3/6utq05SdG9sm9qGiuZexgqqOLSOIyLsHvgZh/VhYRGb8EyOM9JW8v9uXvMoamCCJkLHms9OeW7A36MzFeq0WZXcr4pKsgQvowXZGQ91wNNX/X508ZXnGdLFGQvt+LPfMEoNJeniAi65qN5P4m//vNt97p+b0je+7ON6O3WhNZZ0y/rwZi/yjDvox9s+Yme9TFn5+kpkzenfZdyq1bvyUlkhNb7rXX36a4IohIW24ABREmIYQMbtBmh5DJIYgos3PY10EQsYfVwjuWqjkL7+z+QfbDH6/7tjr0kN2/4wfzZ0pfv1q5pjdznM2c776xX/VNS4sVberVWQZBRJ0029dWXcEhm5lXFUTo2UREWDT9grPU5dct7HYvb72/siHK+rjP3jZDokxNBBBE1ASyxmb053JW0wRva4Q+xJuSq9O+0H+jkv1APk3MnFbHM0/f73RhHs+hZi8EBBGe7YMgwh4wgohmCiLEgnlvveVZOC8QnveGd5HXxAE/PSBTlA46L6hd1KdNqvKiNpLfuwbkk3WriAFcg31V7C91bcQQUi7r+oN43hIAfXXrnreLqjCQNsvw9+k/eYG/Ir/yGRyWOU+dMafDy+UjazSZwaJIJJAXWMvrV+Y+r/+yVLYEF0GEtF2WvfzglbetP/qRD6tkthH5e11Xl+TNPWtfLtoH9TYHYv55qfmL/EwCkg8vXVB4rUlRO1nfu+6RLntRGRFBWfvI/HzuDWXmYtrnizIvhZi/6/OnrG/F9aS/sz/75cwsM6b25TeIXNOT/BRdg1Lmd1b8zNbXQVZAv6x9Qu6fZe1b9rev2GrZQ08WCkqq+lGb6w+AICJLCBFjHLTZIWSCCCL8rhYEEXv4HnDcp1LZEYbKG6dZYgg5DD9rwtjuCyQv/ywSV2/tFVcLwYEWRSCI8LtPNL31OoJDtnOsIojQx5kUXelCCbmGQ67j4BOOAIKIcKxte9rrsLG5Ly7F7TQxaG07R8o1h8CLP96uTjh9WmpAA+Fb+rPClVDRVU6mTEVy1ZdclZYUx/IcciUfrjyCCM+sEUTYA0YQ0VxBhFhRAlhX90cpIDPSxCctLSnbb1345e4bdFleIIfU0y673vhWq6mOBFVvmBullXz/ug7XwFXcpgSw7r7vMasfhtLnHTfPVsePqjflXpmAfHL8N92WuOMxGmMye0LeqivLzMX+0r+tDyTHWhRYSQZkXIKQJh5V+fvwH1fGcgBw+aXnqeu+PN1bcDhml3UVis5W7P7EI7eo30cpc5MigSJBhLRTZH+9r/haDb0vV0FEvL9dOmu+1Z4g5SVoKNeaxJkrygSH7Z+O5pKmIJ8uHLLtw1WgUMf8TWn688ZbZk+xnX+ynOse6bIXlfUTsfUV1ywqzBgQzyPeGxZ948oyCKzqlJ3LzKsW9Fz3U5TVJMT8i/afut/wF7GZCBxWrs5/m1Rsed/iuZ3fU2WYu7BL7p22goi27J9l7FtGBOkqKLFabIOwUEBBRJEQQugO6uwQMkEEEX4XEYKI3XyXLF+VekP7gkkT1IolaSGfX0sMTOv6vGUUIoRY9q3oitEoIKt/5BD9xsXL1E137fm3fFymTW/omt7S37x2WWkj6O1JYGHRXH+/Y0sPdJBWbIMgwhRoS/qJvJU87KRzUhbiHvewDosgIizvot5Ma0ausZp3zWVqyqTd2e7kI+W4YqaIJt/bEHDZA2zaK1vGtyBC/80SXw9nEkrwHCprRb/1EET45asQRNgDRhDRbEFEbEkJnK1+coP6ySs/TwkZJFh11Ihh6jNnjeu5n7rIC7LalEDAkUd8tHOdxfmf+WSPKEG/41nG8Pbr3yvqrvO9HHRLIOI70Vx+un1HSughQcWjRx6mLpl2dld8YdWoQ6GqAfnQgoh4ajLuVU+s71wfoKfzlqD3wQftr86NfCBOJ+2ApFNU2v/m7Q8aryZIvvnuEoQ0jaEKf9/+I+th/catHcb69RjimwcduF9nnUngZd8PhUsDKWvmngdWqSee+kFqXKa1r/O1EUQIV1tRiLT39KrbO/PX+yojiCiyaTzHT5zy8Q73WAgR+5aIP5JZNGwzo7iuD728fvWQiDT6vzKjVLN5e6LP+YswQvZi3a9kEnXsKa4wmiiIiOcgrO55YLXx6pzQe0OZ4Hy8zkaOuaBHXFmU7UDq+p6/7fPH1afyysucFn1rec8zVXz/7DNOVTMvntzd58syj5+tct2Q/tst7kff11wEEW3ZP8vY10W4IhmD+i7ZnfLclV+dPtWGtgIIImyEEDGqQZ0dQiaJIMLvqkAQsZtv8nBYDoZfWPPAoE9Xbzr4tp27SUghqf+riAr8enq6dQQRIWn77yukIKLMbGStjRwX/fvh17/pVo8DUMn2TEGwNgmNyrBpUh2XYGjTfa5JXMuOxWSPHZseHxLXWJVlRr1qBFz2gGo95df2KYgwXUOTzChh+n3Hc8intcu1jSCiHDfrWggirFFREAIQgAAEINAhIG/zilhp05Y9aWUlKH/KScd5FSqBHwIQgEBTCVQRRDR1Tm0ZVyxc2fjCtpQY2CRcacucBnKcHgURLkIIQTDos0PIJBFE+PV2BBF++Ta59aqH3qYD+7YEqxBENNkz3cdGcNqdGTV6CbgEQ/E5/x7kYg//o6GHoUCgLT5Xdv8xZV257KJz1T2L5qTMq/9Gksxhr2xYOeiFwm3ycQQRnq2FIMIzYJqHAAQgAAEIQAACEIDAICeAIGKQG3gITc+DIMJVCBHTHvTZIRBE+F9YCCL8M25qD6dNjTLE/WBzd3iud0XLW+9/P2J8anptSa2MIKKpXlluXGWDQ+V6o9ZgJeASDMXn/HuBiz38j4YehgKBtvgc+89Q8Mb8OSKI8OwDCCI8A6Z5CEAAAhCAAAQgAAEIDHICCCIGuYGH0PRqFESUFUII7SGRHUImSoYIv4sLQYRfvk1ufa/Dxqr3/vyX7hDvvrFf9U3bfXWS7eeIseep13a80S1+7RemqUVzr7StPmDlEEQMGHovHRMc8oJ1yDXqEgzF5/y7h4s9/I+GHoYCgbb4HPvPUPDG/DkiiPDsAwgiPAOmeQhAAAIQGNQE9LvYZbLPPL5YTRx/4qCeN5ODAAQgkCSAIAJ/GCwEahBEVBFCxBiHRHYImSyCCL8rJ08QsWLNs+qBh9eon762Q+369W86A5G0uUcdPkx95tPj1AWTJlinz616yJx3+GtqO3kfch5BmePqpzeonW/tUlu2vdIt+oG/+1t15Mc+qsaeOErNjNIJH3rIgZnN6AxtRQG/eOMttfLJder7m36UYiwdjRk1Uh0zYriafMZ4JZkb6v5I38NOOifVrC2zZCVdWGA797rn49peSEGEZNK45z9WqSee+YH62X/9sitCKbuWdH9zsVvROizry5KG+9G1z6mNm7el5uiyjlxtmCxfFByS62G+890NqXUWj+3s005VF5w1IXeNp37PHjC60roRG6x6ar16efvrxj3HdTwyGH3+uk/UOf8ydtLXWzw+2Yfm3Hinevo/X+iuC9n7hMHMz0/Ofb7Iulq5Zl2PXUM9p4p8zsU/s/xLWGxeu6z7tfBadNfyHt85fNgh6ugRh6lzTx+npkyaWMZEnTrS/j0Pru6s4+TzUPaqU8ZEV79OPTv1Azgg0AAAIABJREFUPPIhqNTbLJqMzshUXvan+779eA+35LP20gvPUccfO6Kou+73uv3jZ5/45Y2Ll6kHVz3d/d0k9pHfErMjwWDebwlp3Mf+YJpUvH42bNqqfrL95ylhY+xP404a7SySjPtKPhPe/NU7XRbx99LHQR/eT33ipI877b/JuWQ9d6RMcg5Fv1VN13/lOYLLM9faod5ff1nrW/cfl/0nawzyXDDZv+xvE5e5UrY6AQQR1RnmtoAgwjNgmocABCAAgUFNAEHEoDYvk4MABCwJIIiwBEWxxhOoIIioQwghfIZMdgiZLIIIv0vCFNCQoMjnZs1NBURMo5CA4pwrZ6j+K2YUDrIoEFvUQN2CCBFCXP21W3oO6bPGIUGXhxbPNwYzXIPIEoi4/LqFnWCezUf6vmP+bKdgTVG7cSBShCDykeDXb7evtxa4xO0jiNhNIovDwjuWqgW3L01l4shaS/d9c65VMLNJgggJSF0xd1HhXhHPWQJTkolk3332LnJRp++z9gfZd6Z/aZ7VOrcV85TlL2O5/qYlXlhlCSJ8zN/JMO8XNgkiPvTBvdX48/sy10bWFT5xwPnuf3+scF1J9/KcuvxfzlPXzZpe6HcuzymXgKRL2aR/xcF+mXP/gsXq3kisUPSRQPD/Z+/No+6oqvzv0//2YhJdrwTThEaIEJDJMCz4ESTNYIdRoiBKp8PQEDSCIPIjWYiIWQkdFGRQAjKk0yAQCDKJSuxEw0sWgchMoDHaYCPBdzm0iP7re/el60ndc/epOqeqzrl17/O5a7G6TZ3xs89QT+3v2WfZtZcH7Rch5ef3wrYLIkLnnPTt8i/N8RIhaoIIGWMHH3d6j7ggby8Zi3/6+RrVhKFtrbOWStt95484x6/+6gVee5N0LPTdKoNxVkd4umj+3NI5Kul931GzsrM1wBW9atCCiJB3QuF04+L5fSI4H2FQxkOEEJdf/R2vfbGMXdl6xPN4BBBExGPbLRlBRGTAFA8BCEAAAiNNAEHESJuXzkEAAp4EEER4giJZ6wlUEEQ0JYTI2Iyb6BDSYQQRcaeE7dB48pFlhU4qrTXyYf7uJYsKGxriaNIKakoQEfLh2W6HfBi+8svn9Z2YDBFEiAO5yAnogih1r7pnSZCTK+7IMUZYvnfK9J5qfJ3KsdtWVn6KCBEiNvEVvWTt9bm2pKpDXuoom4chY1mcKiLsCf2Jw/bxB2/1cnz5lq2tD7NPOja4fT5rWRX+oQ63rN++814TRPzy9V9H6b+vTfLp7Pm2cN7nSoVC2ilsWT9nnXup0+Fc1DYfoUDZ/MiXHyJyCElrCyIeuf3aQie71mffcSN5ZR0vcuIXlb//jFk9j//65voqw6MnT1MRIqrOOWmMzz5mly+Oaomskb9CyobhKrdqW0PsXNXWIXvTyXPmBe95eUY+e0PVdyipx1V+KP8mI0RIf44/7QIvcULGSsQPEjHiyk60mPy/5aPJaBNR5vop58zvvgeE/nxsE1om6esRQBBRj19pbgQRpYhIAAEIQAACEHASQBDB4IAABCBgDIIIRsGoEAgQRDQthBCE4yo6hHQYQUTcmWM7H+QD+zt//stYpXI68Ngjppmtt9rC/PHtd5wf/MsciSGOJq3HTQkidpv2iUrOtHybbKe1rxO56EN+9oFb6hFH+mPrnun7QB7q/Ig7cozRHOIiqAkJOx67ja7yYwsi7Hkk7ciuaJD/P391ht3GMmdLFYd8VkfZPPQdyy4xhPTxoKl7mr12n9yt8rmXXjVr1z/fd5K/aeeKvT5o/KU9Ms/kp4VwzxiVOUND+Z990UL1ZH92DcGkiRMKWfnMe805a0cTyI+/ov77iHJC56093/L2kf//0x//WHePkbVPrs/Ycou/NW8+88OeaorWTxlPxx45bSz9Q4+uUdf5MpZl8yPfoBCRQ0haWxAh+67tZJf+Ci/55a+2yLdPxpfN0LZbkRjC3pPy15pk61n+XUH+rQlBhLDKfpqoTOZn/rfTDh/oEym6HPNi/xn/cLDJ5lw23ux+SPll7zRla47kl3rEfg+tXNPdzzeuvb8vylSK9UH6U2Tr7EqPsve8orXB1Y/s6oqMubTFvpIlb88sAoK2xkgf9jjspL53I3stlbyuNUArX+b9jx97slulz5gru0bNd32U/kza7xg10o1EyCnaR+09zidChOv9N2//Ivs0vW/7ciKdTgBBROSRgSAiMmCKhwAEIAABCEAAAhCAwIgTQBAx4gYeR93zEETEEEJkhMdVdAjpNIKIuJPLdRrTFQ1BWiMhkc/84oK+j7h3LVnoDKsc4mjSeuzrUMr6ozmVXR/s5UPy+Wd92hwx7cCxU+vZ3dSusNJa+ZnTT3Oouj7ky0fvby+6WL2KQzu16PPRO+6I2Vz69vt8rMcx4eOAS9W2snpiCyLy9bvCsMucOO/LX+9zdrquCsjKDHXI59viOw+LxrLMDftkuNQh4167lsB1KrVMeFBmw/zzohO+Mi4vPf9f+pymEnb9s/Ou6DstWxTWXuoM4S9r5afmzO/pStHaKgnlmpX5i77Vk0f68OLq5c6oGkX9FyfWZRee1bc2u8LOx5jH9nzLOidj/c4bFvb1S9r2wR0njjFwOXOLrjJy9a/Iqec7P6RhvntSaNqiCAkyZzRnrOtqnjJxy1GnzO0b/y6m2VUl+VPp9hxtQhBRZb3K59HEWmXXe1Xh55pzrkgk9pjO3qVSrA9Sl2Zraes1X7tQvSJEe88Tjq8/9XDffNXmjZT98LJvqu820p6i8eS6vksToay4ebHzihNXRBlNmJKNoZA1IGSP0tJq66LrnbDsWpuyd0Pt/bfI/q5oamXvJ3WZkN+fAIIIf1aVUiKIqISNTBCAAAQgAAEIQAACEIDA/xJAEMFQGBUCBYKImEIIwTfuokNIpxFExJ05mvOl7BSttEg7rVvkSKv7kdnH+ZS/wsEWLGj1Sz9v/sYlhXdju5y5Wl+33GVaVyQi4eDnff60HsNpzpMyZ5UUoDlHi4QncUfL5tK1/jTp4I7dj1SCCG0s5PvmEsoUORZDHPI2R995mJ0k1Wyqnfb3uc5Fc8i5HF+h9nc5J+WUtsyzbbfZylmk1q6iKB2+/LXTv74nbLX1tejkdFH/y64zCu1/qG0kveb4KxN55OvR+ld2gj/Lr0ULcK1VvvNDyvbZk7I2hKStsyfbQqUiJ6nWVx+mRVflDFoQoc05n/cZ1zuNSwCg2T+ztW+UpJTrQ1Vba+I3bR2y15CQuR3yjmOLMH3eoUSIsvcRn+4R8BatpSFrQJW1MMtT1Sau+Rdjrktbtfra8A5ah/2o5EUQEdmSCCIiA6Z4CEAAAhCAAAQgAAEIjDgBBBEjbuBx1D1FEHF4p/sXdP6bMY4wJO9qRxjR/e16dP07qpM3vsUVas4X34+d2gdd1wfquh+ZfRxK+TpsR2tdp5/m0Mv3VT6673zQCV1L285UzfERcsrOrjskb4yhp9kyxqnyGG3PykwhiChyuuT7pjkcmnDIa/x852G2LthrgZa/TPSRtUObB755y8aC5jAX8cHLa+4ty2ryczdLXCTu8RVEaG3ydZZKOzRHoe/JaclfdmI462to/0uBKgnK1s+iMrVx49s313wPOenucvL77ElZ/SFptT257BqdrB5N/OFqfx0ntkuAM2hBhNYuX3bCUFvfXGtBHZGO1JVyfbDnX4hgQYvK8KefrxmbsnkhavaPPkKF/JzPxKRl6689N3zHmx0dIVQ84FtPyNqozb+yK26y8l2RXZ54eKnahDr2lwLt+nz31hAepA0ngCAinFlQDgQRQbhIDAEIQAACEIAABCAAAQhAAAIjSiATRDzx7G/M0u+9atY8tWlEe9qubiGIiGMP+wNzXUeTy1nv64h19dLHoZSlsZ3zmsPP5yRsvi3aKcN8X7O6tXD7msO7KGSzzUDLH+MDvc8I006uS74Qp5NPPbHTpBBEhEQ/8HWyC5eQtDZHn3mYT2OPU9vhGiqEsfOHrje+64Ok8xV2SVp7PDQhiLBPM/sKZPJ9tMtwCUg052pI/+275ZuO9qIJInzXwFDBkDZGfMV7PvMjK99nT6qS1p7fIc5H7YoWba+o68TWRCrS16b3pRB7SP32fKmyvmjOY81RXTXqUzYmUq0P2vtPiGBBy5/f7+X5jbffZ9Y88XS3a+uefjF4HPiuv/bc8F1DZBzNPPMis/uHdjKTJk7o/rf4knPV7SR0zFV5V6k7/zSbuMa6ljZkb5D+aWWEiPuqMCJPOQEEEeWMaqVAEFELH5khAAEIQAACEIAABCAAAQhAYEQIIIgYjCERRMThbn9gDvlQLi3yddbX/chc5nzKO2hsx2NdQUJGXruDWRxA+fI1R6LtBA5xcEnd2cdz+eCdfcy/eO7swmsAYowWlxiiqVP+MdrsKjO2ICLUERfikI4tiMjYaOO0rhMvu5deHFN7TZlsdvy7CX3Xy1QZB5pzMsQ5G3KC2Ie/Fmq+igPJbpdLcFa3/74OySq2kTzaNSv5U+ZF5TZ1OtmeYxrLkH2qbE/K9ykkrT2+QsQpvu2390RNyFdma9d+WJYv5Llvf6RMbc6FOn6lHE1Uos3dOhEeUq4P2vtPiFhPmMjckd8OH9jO7LX7ZPPJYw43++09JcSUhWl91x87koTvFUQhDQ0ZcyHl5tNqYyzUJva66HrnsCMNVZnr2Rh4ZeNrY90Yxve+qvZqaz4EEZEtgyAiMmCKhwAEIAABCEAAAhCAAAQgAIGhIMCVGYMxE4KIONxt50voR9my04NZq+t+ZC5yKIlg4ODjTjfysVYLhW47bkIFCUV9kEgTyx9c2U3iclaGOLvjWLl+qS4xRGikjfotaaaE2IKIECem9MjXISRpfRzyLkpl8zAv3tGufnnvlOk9RbclMkiIw1ljE5Lfh7923UWIQCNro6/jOqT9dftfZQbWmW+2CCd0bmXtLQv9L+nK5ke+7yHMQ9L6jK8iG/jkbyJSi280iirjpcp7g68406c9NkPN+VtHhJRyfQgRe/mwiZHGd//TroSRd74Z/3CwOXHGYebk446s3byQNaBqZSHrgasO3zJ8hRNlfbHZD/rqtrL2jofnCCIiWxlBRGTAFA8BCEAAAhCAAAQgAAEIQAACQ0FAEUT8zf82/B86//eCzn8zInXkD51yJ3b++0uk8ltZbEcI8dd8w3Y9en0r2zmsjcp/+K96cswnykTdj8zax987rl/QDdV8w7/da97581+6YohV9yzpO7lof2yvEro+s692v7s8KxIG+PBp8/gZNTGEsK7joNVs5evQcdk5JL+Pw9NVjzYPRQQlop7Lr/6O2fSb33azapFitLy+Ictjj29f55CrHSH5ffhrzvdz/vndU9Yhv9ff2DQmuMryacKKkPZr9dfNX9anOvPN5l3l1L+0z8eBH7JPhTALSeszvop4++QPWW9cdWliyCqin6K+1LFHVeGjtMdHxFhHEJFyfbBt3RYRo9j2Z8+/bH6y9mddIVL+5xI9aWPOHj8SKeH4ow41hx9yQKUoFiFjrmzd893vq9jEbqcrQoRtf5kXxx45LbjpciWKXIeS/UKjYAVXSIZSAggiShHVS4Agoh4/ckMAAhCAAAQgAAEIQAACEIDAaBAoEERkHYwpjPhyp5IFo0HSrxcIIvw4VU2Vd55U/cDpc4K37kdmzfmQ77N85F127eXqB/AmnD9ZXXZfRYRx8zcuKTyZ6OOgqmq/2Pm0U7dSZ5UP+LHbGlJ+HQetVk/dMRaSv8540uZhvj9F47nuHA6xT2jaEIezVnZIfh/+tj1D+1OUXovKEdL+uv2v0peQ8Z0vP7suKP9vVaOSaOPXvgohZIyHMA9J6zO+imzgk99nz/axs13XIAURTUZCsMerdho+xKY2y5TrQ9W552P/sjQipvzDH982P37syW5Scar/6tdvjQnvXPmLosC43km0sqpEjwhZA8r673rehE18BREuEW/VtufzNT3fm2jTeCoDQURkayOIiAyY4iEAAQhAAAIQSE5g+8kfM5veevcUVPb70nmzzOKvnZu8LVQIAQhAAALDQ8BDEJF1JoYwYtxFiUAQEXduNCGI8Pm4W/cjsyaImPD+95kP77qzOf2U4woFCT7t86VcpSwfB5Vv/SnTaWG9pf46ETZStr+oLgQRm+mI02j3D+1kZp90bFfosu02W6no6s7hmLav45yUdoXk95nPKR2eoe3X7BDS/yp2rLJuSj3amGtSEGGXFTLGQ5iFpPUZX0U28Mlvp6l6DUmbBBFNruk+ZYXY1LZXyvWh6tyrMs8ljwgWvveD1X1RH0LKKxuPMk9nf+GyUmFFvk7Z5yRKz8VzZzv3ONea07Tjvwmb2NEyXIJmBBEhI2+40iKIiGwvBBGRAVM8BCAAAQhAAAJJCSy5ZYU55/xFPXUeOf1A86P7r0/aDiqDAAQgAIHhIxAgiMg617QwYlxFiUAQEXeODKsgIiSaRRMfnzMrVCnLx0EV18rhpWt3dUsp2lUK4aUPPoePwyuklVXGRb78kPx1xlOIw9fuf528ISyrpK3jnJT6QvL78E/p8Axtv8Y3pP9V7BMyvvPlI4gwJlQA4jM+EUQUj2Kf/aHOnEm5PlSde6HzXKJBzDr3UvPKxteCskp0rz/+6Z0ecUOZICKrQNaHW+58wDzyH493r03z+Ul9Dy/7pvngjnIDYf8vxT7XlE183t8RRPiMiuFMgyAist0QREQGTPEQgAAEIAABCCQlcOD02Wbd+s134E3Y7n3mxXXLzbbv0U9EJW0clUEAAhCAQKsJVBBEZP1pShgxrqJEIIiIOx18PqiWtWDLXab1fIzWPmbX/cjcpPPB92O71m+7rz4CAR8HVRnjVM8lRP3Bx53e59SQ05VXfvk8M2fWzFRNiVqPj8MrpAF1HRwh+euMpzrzsE7eEJZV0tZZH6S+kPw+/JseX2VMQtqvlVU3f1n7QsZ3vqzYV2b8bsOqntPiIWM8hFlIWp/xVcTbJ7/Pnl1mU3nepggRMa/M0KIihdjUZplyfag693zsn6URMcT0T84pFSWIkHXrLbcwe+0+2Rx+yP5m6l5TuvOviTbK3JWrOeRajnVPb/7Op/VDRBEvr7lX7WLIGhDCKJ+2if4K8/1nzBor1jdCRJ3336r9JV8cAggi4nAdKxVBRGTAFA8BCEAAAhCAQDICj656whx1wtyx+uQD76rvLzH77TslWRuoCAIQgAAEhpdADUFE1ukmhBHjJkoEgoi4cyXv0JB3oj/9fE1whT4OmLofmZt0PtS58sGnrzZAO4+PiCLYCA1kKBJDrLqn86689+i8KzftkKrr4AjJX2UMZsOjzjzU8m5ce7/zpG0DQ9K7iDrrg1QSkt+Hf5POWR8IIe3Xyqubv6yNIeO7bP28a8nCwiuSXG25+8FHzafmzO95bIfCD5kfIcxC0vqMryLePvnr2COrWxOrNH21QB17FDm9y8brbtM+0SMK1JzIITa160u5Pti2lmuR7l7SGym1jEfRcxkHk/Y7pk8MIVeanTpzRo/wwVVOE+MxX7a0aeWaJ8x9j6x2Ro9wvYeFjLmq3Oz+HnloJ1LtnWGRau12ugQRPmO5aj/IN1gCCCIi80cQERkwxUMAAhCAAAQgkIzAybPnmeX3rRyr74ar55k5Z4zGabdkEKkIAhCAwDgm0IAgIqNXRxgxbqJEIIiIO9nqnvC0T6lJazUnad2PzHUcCHbeqo6Sqg7h7ff5WKVw0HnLH3XKXPOrX79ltt6qc7pyymQz8+jpRj6iN/VziSHKwks3VX/qcsarIMLHKeyyhX1nuaQLDecveeR0+u4f2qlbzbQD9zVnn3pibVFFHeektCMkv4/D2S5P6mjaWZy3U0j7NfvWzV82f+s4PO31s6qgzd4HxGH75jM/7Gl6yD4Vwiwkrc/4KuLtk9++EinkCqqs7hBWZePD9TykjiXLOleiXtzr6LcjgPi0QxN6aM7zEJva9aZcH5qw9aLrbjPX3Xq32eED25lJEyeYww6aOhYtSutLqOiizvrgY1Np//xF3+pJ6hrzIWPOp26f9bbKO6k93l39afpdp2qfydc8AQQRzTPtKRFBRGTAFA8BCEAAAhCAQBICv/ivN8zOe50wVtdJJ3YU8kubU8gn6cQIV2JH78i6uuvkHc2ee+xizph1vDlyenMf/0cYJV2DAAQiEmhQEJG1sqowYlxEiUAQEXEwd4r2cZ4UtcD+0OyKMlFVTJDVXeejruYoqXKy3XYsaA41jZWIGaT/2a+K88l2CjYZZaJIDPH4g7f2hJSPOxrTlV5nPGmtrOvQCclfJ+JIXUdc3VD7mqiiyly0bVDHOSllheT3WTO19a5KZANZXxdee1tXQCKOSPlv8SXn9g3BkPZr47du/rKZGzK+7bLsdbeK81DKtE9Ka6eyQ5yhIcxC0vqMryLePvl99+2iemyBiaRtWvQTYg9tbaky5zTR2JOPLOuLkBRiU5tjyvVBEwOE2smeg3nBgz2vqsxPn31F7PKz51/pXokh4lCJPqGtha4x6/v+FjLmytY913NtjIXug75CF23PryIUkvfYF17Z2BXFiCh3nz0+NDJXqFW146DzIYiIbAEEEZEBUzwEIAABCEAAAkkIXPTla82V1yzr1iVO9pfX63cHJmkMlagE/marqYVkDpi6h3lkxbVm2/dsBUEIQAACAyEQQRCR9SNUGDEuokQgiIg7zG3nSejJPttR78qvRZIIOV1ufzAPERVoJz5D+6mFhfYto64gwzcKR5WR4hJDCN9Hbu+8b3Xu9x7F3zALInycRy6b2eIcSRfiHPN1Krnqt51zvqKisjFYxzkpZYfk93E4S5l11qysv/b66nI2hrRfY1k3f5l96ggitPUzZO+QtmlOzoXzPmfmff60nqaHOENDmIWk9R1fLuY++TXxQKjIzh6boWtJ2Zhx2a1ovbLbFPKekLXHHqsukWeITbW+plofmrC13db8WLHHm3a9SJGttTmnlWHvPaHXTNj2ChHvhuyRPuNae58M4abld4117f0xpC7pjzaGqkbq8eFDGj8CCCL8OFVOhSCiMrraGbef3Amt+NZve8o567QTzY3X9N57VrsiCoAABCAAgYETsKMXZA2667bOPZkzjxx4+2gABAZBQKJGfOPa24383+wnoognVi0dRHOi1fn7P3Tu35zSf//ml86bZRZ/rf8kWLSGtLRg1seWGmYAzVpySyck7vm9kX3ko9aza79rPvj3E5O0KKIgImt/iDBi5KNEIIiIO6ztj9lSm3YaUmuFdvKwyFFV9WS7dpou1NGhOYJDTo/aThLh4euUqyOmkHqaOiGt2dAuW9KEOhrijtA4pQ+zIKLqnfCaMEjohjh7NOdViCO1qesP7FFR1zkZkt/H4azN25A1Q9Jq66uLdUj7tRlVN3/ZLK0jiNDWz9BT6Nr6rZ2SHi+CCLGXvSeGMNXGZuhaUjZm5HmIPSS9dho+ZJ/X6nM5fuvOGW3v9X2nCF0f7PEfIkQru4rEXg9DHeV2hAnpmyY2rRtVwffatdAx5zOOfd695G/Z15962EuEqo3zondie98NqUtbK+TfQiNaVOVEPjcBBBGRR0cqQcSB02ebdetfHOvNj+6/flyHRb57xaPmU6f1Ch/G02lWcQzIHe/fe2i1eWHDxh5hiDhC9vrwZHPmP59g9tt3SuQZEF582enW8BLdOcb7PGmSJWWNPwL2vjNox+PZ5y00N912X48hRk0El4/QIB1N7djebeonzCuvvtbDeOFXOqdDvth7OmT8zYb299jeW//69vr2NzqwhdqVIRO269xv+2rv/baBxQ4kuW2vuu8rw7Y+tm1/Gcgg6FSqjem6c1dbx1MLBxMIIjKT+QgjRj5KBIKIuDNYE0SIY6TsqgQ5dTb9k3PMO3/+y1gDy0QKVU5EijNsj8NOMpt+03tQpKwum5r2kVs+Ct/8jUvMyce5hcdSv9xLvvzBlT1FhtavfcD2cSRrzgiffD6jRmPiY3ufstueZpgFEbYj09e5oYmCxE4hgghJr52gXnXPkr6Q8vYY0ByATTlV6jonQ/L7CiK0U7ViKx9W2vpaZOeQ9mtzs27+svleRxAhZWvrp2+EHm3cuZy2Ic7QEGYhaX3Hl4u5b36trz5MtbGZtSV0LSkbNyH2kLI08UzdOffsyo7gesd+wXWITbV+plwfmrS1PUZsZ7uILV5cvbzUse96txJWrvcr+x3S931FG7NahBipO3TMlY1h13PN/j790d4Ji5jJMy2PT12uvKHvv1UZka+YAIKIyCMEQURkwI7i7Q+pqU8+DabX79YqYpAz5y7o+bjiao840+64ZUGyE2E+XBBE+FAiDQQGT6BNDivtdPgoiuAGKYjQHKrZKHzyJ517IWsI7OT0+vyvfsucMev4cS3mjDGrtQgR3RCHm9bEqG7gZdpzRBp0w9XzzJwzZg68bSENaFIQMYzrY5v2lxC7NZ22aUGEVt4ghIMJBRGZScqEESMdJQJBRNMzs7c8TRAhKeRj6TVfu7AbLcD+Zffa58UQPk4HzSFb5Nx3Xecg7anyQVa78zwr6/yzPm2OmHbg2Ed8+YD+48fWmetuvbtPjOHTV5uZS9ghjrlF8+eqzgPtFG6VfrtGkBby3Dc6SJVRWSfKRpX6ivIMsyBCGxdljkzNKZzxCXViaiG4ZU7MP/e0visIpA6X4ys0bHeRPes6J0Py+zqcpb2aI7+IleTR1lf596KT7iHt1zjWzV82P+sKIoqu9rnj+s73YMVhLQ7Hz8y9xKx7evPBS2lnkcM2xBkawiwkbcj40riH5Nf2ZNnzv73oYpWpa2xWXUvKxk2IPbKyNOdv1Tnncpprc7vK3pxqfZD2araWNrvmj7CfeeZFPX4ZTZSl7S3y/vjwsm+qY0jaIja6/Orv9L1bZTZ0sdR4ldUl/Zj9hct66ioSl7nEI/Ku2vQVYq7+uN69tfRlzLIRYKuPAAAgAElEQVTn2vuXrIVLv3mZ+p4va+68hdebm27vPbDX9U06REJl85nnzRJAENEsz77SEEREBqwU/9TTG8z+H53V8yT1yaf0vX63xpNnz+tGhgj5yYJ85YLzWuMsQBARYj3SQmBwBNrksFr0jdu6DvXsN6oiuEEJImwnmvDNf8SXU/gvruso2d8Tdk+yOGqvuGqpufKaZV3T1T0FP7jZ0M6aXfvpMAoEQggfdcLcnitChjFKRJOCiGFcH9u0v4SMvabTNi2IsOfGoISDAxBEZKZxCSNGOkoEgoimZ2ZveXnniXxYfmPT/9fzjiT/duyR07qZXn9jk3ls3TPqR2yfqAWuk20iCjjz053oj3u/G/1RHK73PPxjc8O/3TvWFmnHKxtfG2t8FedDkcAihLJPX7XyXCdr5b30oKl7mr12nzzG+ZH/eLzvgEiTH6JdtgjhoKUtsguCCDfdEIexdrJUShZH5umnHDcW8UTSrVyzrsfxJGNoyy3+tmcOhwoipC7X+BEHyyEH7GMmTZzQ7exzL73aPXFr/0LC8/uMyRCHs1ZeSP4Qh7PU5RKjaPPetb6WCV5C2l+3/z72sNOEjG9X+UWRCfL7lOR/6NE1PftFVmaZmC3EAR/CPCRt6PiyeYXkLxMdTjtw37E9yR6b9vcUSVhlLSkaTyH2yJdTNOdm/MPBY+uTvNNoe62UFXvOZe1NsT5IXb62/uPb75iHVq5R3/M0UZZrP5I65X0gG0PZfrB2/fN97zYh73faFRtStpQhdW291RZjY/b5DT9X14GydziXUDizWcjVJmXrpfZelPUn/+5tj1PZa/OR08reiYvsr+3bmp2kXWXsyvrL8+YIIIhojqVaEoKIyICV4m1RwCBOPqXvtVsMIR87j/3Hdz/CdDfnH3Q257d6Q2bKs7aIRhBEDGL0UCcEwgm0yWG1/eSP9axrbVnPwqkW5xiEIEI7XS7Xo7z+35t6BHhHTj+wK2gI+W05YVrPH3QIIkLolafN76ciCjjkoH3GRRQOGbN7HNAJD55712nb2KrzrhN6Vc4wro9t2l/KZ1q8FE0KIiQSz857nTDW2EEKBwcoiMj6rwkjRjZKBIKIeHNUSs5/+JUPqtctuKjvKoyiFnQPJ3y5czhhll8kIy0qQVkPMyfW/jM2Hxop+/jrKlM+Cs849dy+U8NlbZDnPldslJVT5NQr4+wTar+s/uy56/oE3/yudAgi3iUTGv0g1GFcFPGhyIbizFi6/KGe8V/ViVlVVOMbqjtkLIY4nLVyQ/KHOJyzuqraS/KXOWYlTUj76/Y/xC5Z2tDx7apD1s9Z516qOjnL2iXjbtm1lxde7RLigA9hHpK2yvjK9z00fxWmwvKyC88yn5rTe8131bXEZbsQe9hlFJ2mLxsrPut3iE3L6ou9PmT11xGFFjnCq+4F2fvjTpM+0I1gkf260UB/rkcDrdMHKd/HoV/2flQUrafM1vZz6c8p58xXhYOusrT55/NOnIJdaP9JX50Agojq7LxyIojwwtRYIvtjn4gBHl95a/Cp1cYalKgguSbjU6f1vkxJ369Z3AnT2XFS2T/tWo1u2KMNDw8VKy00dt27lROZjGogMPQE2uKwWnLLCnPO+YvGeJ504hHm7qWb//fQg851YBCCCNvO2YliTSix8CufM/O+eJo38iZPwXtXOo4SZnxDHeijgEiihU0/evPd7G1jkEoQMazrY1v2l0HPhSYFEbZgfJCRYlogiMhMmxdGjGyUCAQRcWeyLYh44uGl3QgNx592gTOccdaiTECRRXbwaWkVQUD2AVtrq0+dWpqy0N92HnFKLrz4c84Q0CHtKLo7WytH6m46XLN9F3dI+4vSIoh4l46PQy3PMdRhXMWxkTnW7brqODFlPn/+ksVeAiP5XnfOP3/CLL7k3KaG21g5dZ2TIflDHc5ZI+9+8FFz/leuKl1Xs/Ryavfqr14wFvGjCFpI+7Vy6uYvM2jo+C4qT8b+Fdcv7YkgVJQ+ZNyFOOBDmIWkrTq+MgZV8ofsSRKJ5s4bFpr1z23ocWJL/XXWEs2GIfZw5b/0yiVe65PkD3mnCbFp2fyQ5zHXB7t+aXs+AlfZni5C2bL3PGn/mV/0u/pc6rPfqULGbch4zfomtr38S3PU6yHs/pftr6H7u4/9fd9JXfPPRxCRtSPE/qHzwqevpGmGAIKIZjg6S0EQERmwVXzeWdQ9CfH9JbXuNU/b+uq12af/fMKXa1eLyKnfxV9r/g+s6j0rzokgIhZZyoVAOYG2OKzy7Rh1EVxqQYQdal9GRf6kve1sledP/mSZ976LIKJ8npGiOgF7fG587n7zwb+fWL3ABnOmEkQM6/rYlv2lQZMPtChbwDZo4WCLBBGZXTJhhNw7+M2BGitC5QgiIkDNFVkkMpBTf3Ka/KX//GXP1RV7TtnFnHHK8V4flrXW+zpRxSH4wG1XjX2Ib1IQkbVL+rh67Xpjh1aWunf4wHbm+KMONScde0QjQgibhYSaXv7QSvPAj37aw1jSycftvaZMNhd9dlaUustCQlcddQgi3iUX6jCp4jD2dQrZUVyaFERk40Tm9M3fvd88t+HVHuej1L37h3bqzqOz/2lm43ewZ/XXdU6G5A9x3GnzSJy8K76/qo9VNu/lupETZxzmJYQYRP+rrA1VxndZPTL+lz+40nzvB6vNC69s7BGayAlqWb8//o+HdR2v227jdy1miAM+ZMyEpK07vurklz1p8beX9Y1N4Wnv+zYr2TPffOaHZWYLeh5ij6KCy9Yn2Wvz13b5NDLEpj7lZWlirA9a/WXzp8p7XlGZMj4+vOvO5qMHfUR9p7KjMvhExsneoX6y9mfmV79+qydyTLb3VLGt8MqEV9r1OyJKkGszmv5JnTf++4q+d8LsSov8e7c9N0IEEWXvv3XZNc2F8nQCCCIijwwEEZEBU7zRokP4hoY++7yF5qbb7hujOGz3bCOIYAJAYHAEcFilZ59SEKGJ5rQrqOxx4CPIy8ghiEg/hqhxOAiM97nB/jIc47RqK1soiKjalaHIhyBiKMxUqZHyQfeWOx8w+bvJ5UPsQVP37DqyfK/hqFQ5mSAwIgQyJ+aaJ57ucQiJgyS2EGFEENINCEAgkICcaJ+/6Ftjuao4ZAOrJDkEIAABCPwvAQQRkYcCgojIgCne2CFws3DmPmg0h1fI6V6fOmKmQRARky5lQ6CYAA6r9CMkpSAiRe/Gu9M3BWPqGE4C431usL8M57j1bTWCCF9SzaRDENEMR0qBAAQgAAEIQAACTRCwIyTEOjXfRFspAwIQgMCoEUAQEdmiCCIiA6Z4s+WEaWMhOAXHeLrDHUEEEwACgyOAwyo9ewQR6ZlTIwQGQQBBxGyzbv2LY+iH7Uq3QYyZYaoTQURaayGISMub2iAAAQhAAAIQGG0CW+4yrXudjVzRIv8tviTs6mn7ioPQa4JGmy69gwAEIBCXAIKIuHxNGwQREgXg69f+u3n+xZ+bV159rdvj7p02u3Xuoju6c6fjiZ07HQPuVK7zkfbRVU+Yo06Y20P9r2+vH/vfdtm+H0Cljzf/W+fOvRdeNS+9vPmOTin4gKmd+yM/PNnMPH66OXL6gU6L2849yffEqqWlI0Tu5V1+30qz+rHO3Zk5xpJRojXsuccu5rBDppo5Z8wsLatKArky42fPvmLWPP60+dUbb5mlSy4r7KddRx17Vmlvk3maEkTY5WTjTmx7xVVLze13P2I2vfXbbtPFptMO3tdc9IXOfaT/O2/KxnVZn4ucnFrZvleiyNhYtWZ9d17kHQsS0v7DUzr3jx3yEXP26Z27KN/jdydgWT98nsud7jJXHlv7zBjTbmjXAzqhXY/thHbNzRObi6vfdZ3EdfPL+nPP9348NgezsZLxkDGzw8TturxD1lt7TcqvlTI2b7y1cz/a9zt35ubWvMy2wlLqimnbIkFEivbJ+L7vodV9626d/U0bw7Hs6zNf7DRVxqrY4uAjTh/b/7MyQ+6Qz+atvceFjjdtPSvi4PsOEMryF//1Rmf+3Neds/m1UVvfpez8Pln0blBXJFQ3f37Nt9+FsvehSTtM6L6TxFgfmoo6JWP2vZOm95jVZ98bdP/LxqHMo+911qwXNnTu6f3fdwrX/lfn3UzGt7yX/uSxzn2gnffC7N0/a5/MW9mT5F3mkx8/3Oy375Sypnefl+3Jrv5V+Xtj0PuLFxArkfZ+k807+Xsr/77leu+06637ftmm/SvfNwQRVUZY9TwIIqqzIycEIDC+CNj3inf38c7VGU88vHR8gRiC3v7N9lN7WomdhsBoI9REe/w9+cgys9/efn9TPfXsBrP/jFk9NELyjxBGugIBCEBgIAQQRETGPkhBxNR9pph5l11vbrrtvtJeyr3giy6b6+U8q/ORtuzDXqggQj70ff7CxT0OjaLOykdgl2CgiiBCPmjecPO9PREaXPVL3VcvusCcPPPIUnukSiAfzXfe64Se6nycDqnaV1ZPTEHExRfMVp2IWZvEifGnTWu6/7NsXIf2I+9wqyKIEKfQ+fOuGnO4FNUv/TjnzE+YxV8LUzSX9cl+7tsmmScP3HVV10FT5nzJ6qjiJM63r2p+3z7ZLHzXW5cgYtE3bjMLv35b6bojtr35+kuirTkuh1Xs9onT6fJ//Y7X+Bb24viVyDkhwj/JF9u+oXNI0oeO1bpiiBDWPmvJoAURwuOc8xd1ncVlP5mnN14zv5us7YKIkHeR/B42/8LTzLwvnlaGIuj59pM/1jM38xx9C5JxJ3bKfrIvvPnqD53Z29R/rZG+a0l+/6vyrh36Tpy1Vd457rhlQeka6dqTZV7PnnOZ15rsK3Ia1P7iO0bz6Xz7L2tkNudiCyJ8x1zV95MqnPJ5EETUJRiWH0FEGC9SQwAC45cAgojhsT2CiOGx1Si2dPt9On/z/ubdQ3Py873y4vf/0zmsclznsMrG1zb/rfv+zt+6z7j/1h1FfvQJAhCAwCAJIIiITH9Qgoi7bltoLlt0U9+psKLuysnIx1feWiqKqPKRNqu3zHEcIogQp9v8r36rkgW1D/QhggiXk8mnMTdcPS9atAif+vNpmhIUhNbbVPqm2m+XI+NDTg7bpyrz7c5/1C8b12X9bTJCxMmz53k5++w2hZwWL+uP/fzs8xZ6CbOyfOI0WPX9Jd2oC1des2ysuDZFiKjKOeuMz3qrCSKq1BtrzdEcVq//96bg8efbPll3TzltfleAFPoLFYdU4Zxvk499Q/sg6UMFEVo/fOZ6HdZFfR+kIEKcxcd/6gIvp21mm4xVWwURdd5F7D5WGY9aHvvdrEzMoJVhry0uUUUb+9/E/idCtk911rr8r0ysaotIQu2Z7btF0SI0QcQv/+vXPeIVn3p91qDU+4tPu7U0VbhL/yf93YSe9xuXUKTK+2Vb9688PwQRVUdctXwIIqpxIxcEIDD+CCCIGB6bI4gYHluNYksvWnCtufLbm79VSh9POu4Ic8MV88y22+gReGV9Oe/LX+8RQ0i+u5YsNCcf156Dk6NoL/oEAQhAIE8AQUTk8TAoQYR82Hznz38Z65387xlHHdz9ACc/O0x0ltDHidMGQUSog1Uzs/1B1lcQUfQBPgu3vfVWW5g/vv2O06nu6wCMOTwlOsTeB326Z5z4fKSO2abQsmMJIuz5k328Fps+9IM1XYfaxufub92VGa6P4OKQOuSgfUrnfwz7u4RL0qZj/3Gacc2VbM3Kn+RuiyDCtf5kV+Rk62zRWivPyk5Oa05BO+JPFvpcytNC5GdzKj9eQ+eZK73dPnveSL7s+oqy9pU5+4rW3fxYknrkihiXaMJn7U1l3yp2CBFEVBVDSLt2m/oJVRCW3+OqvEtkV1Vkfc8LnuTfsrU2e374YfsHXQHlYirjZ48DTlLFEHKVllyrlY2dteue79kXZZ7m512brsxw2Sm7KkzWV/kVvY/IcxHRNhW9qm7kKS2/a/1qY//zY1B7R5HnPvtf/h1e8hStkRINwBZQZPXI9VjZ+HaN8azNMr9fXn+vc2nSxKP2npRf8+W6DvsKqazwsrU45f5SZS2WPC4xhP3OJe+NtsDW3i+bEkS0ef/Kc0YQUXXUVcuHIKIaN3JBAALjjwCCiOGxOYKI4bHVKLZUIj3scVjn+0IuSkTWT7m+ZdqB+451+/U3NpnH1nWuDFbSioji7iWbIyOOIiv6BAEIQKBtBBBERLbIoAQR+W7JRzYJ/2/fJS+nJWeddWnfR7oyJ11MQUTW7uxDqPaBsOjD76X/91/MEdMPGHNUy4f1lavWOcOra+VnH3xdTo+jTpjb52yTj8jXLL5QddxIe8+cu6BPoPL6hodLo3HEGp5aeF/5OPvs2u+WhkyO1aYq5cYSROSdA8tuurzvfm0ZV/nw+1VO8OX76+vkzOae5hjRhAdi0ysXnKdGJHHN/zLHdIidtPvk8yGj7bKE48zPXOS8CqINggjN1jL/H77nm865I87YK65a2nMaNOv7715f5VwHbIdQnpc4cRdc+tm+sekK3R1D7FLUPlk/L79kTt+aKO0776KOKv7V13rML/0R+7p+mnO/6AokYa5dGVV2CjqlfUPmUpbWd62oI4bQHGpFe5zrGooym0qf6rxPhPDT9m3XNQFl12q0RRCh7X8yz8XRbL/vZaxk7/rs+Veo7zBFjvAQ1pLWXhtC1h97L3M56dvcf2GgrSVFe3LZtQuu/U/G66Qpx/S9Y664Y3GhmEic+V+65Jq+/bZIHOMSeEh/xU6XzTurT1gjY+4zZ1zSd7VdWeSQlPtL6PiW9FXeb7S9L6u7CUFE2/evPGcEEVVGXfU8CCKqsyMnBCAAAQhAAAIQ0Ag89ewGM/2Tc0qvsnXRO+vUzhWdi3ujAkIaAhCAAATiE0AQEZnxoAURZSewXKdui04T13Fg+DqOs1N/9gdC7cOvmNDnTmLXh1y7r5njRHPmaO33+dCvfTgtE540PTQzccjSOx7q+zAtdZWNlabb00R5sQURT/5kWZ/DWWu377h29dnHySlj/72TpneLsB0j2rzwifainZouOyEaYjfNoVHGVObK9KP1PyraIIiwHavi1Hlx3XIvcZMmWilyPrkcQmVz1XUa/q9vrw8xX2laV/sWfuVzZt4XT3PmD22fy8njc8WTdoK3yKGd0r6lgJUEPmtFHTFE1T1OmqqxLos8UOd9wpef1icfsYYr4k5bBBFbTpjW8/HFp08ZM00gUiTO8mWdpbPHgggB/rRpjVcxdtQH13rS5v5LR7UIB3IVVNGVFEWRcFz7n7avlO2zmSFC301d79E+78HamCsSYKbaX7wGpZKoafs2IYho+/6Vx4ggourIq5YPQUQ1buSCAAQgAAEIQAACRQQkUsQ5Fy8yyx9c6Q1qwvvfZ5Z+8zJz5KEHeuchIQQgAAEINEcAQURzLNWSBimI8HW4a87Uoo+bdRwYvo7jrA7bmaJ9+PURQ2TGcZ0ovHvp5hBV20/+WDfEr1au/QE0xBlq1x3iIKgzTItO2Um50o6yk4R16o+ZN6YgwucDf9Y333HtYuHj5MzXYTuuNA6+DhGt7b55i2yrOVrKHOVZeVpeeTZoQURelJK1tUycYDOynXhF65c2d33XO8053WT0D+mX1j7ffSekfZrjKSTCjjY/NBap7VtlbSxbK3z2uKJ66+xxUq7tkCsTWNV5n/DlV8dJ6Ios8cSqpWr1Nj/f+ZoV5ptfi5QVci2OtsY2uT5oc6lMHCMMfK/LaHv/Nb6+e0Xo/mcLSELeXbQ5WyT40daXovT5SaLZNnT/i7G/+K4j+XR13m9Chd2+75fDsH/lGSKIqDLyqudBEFGdHTkhAAEIQAACEIBAGYFfvPaGWf7QSvOTtT8zL7yysed6jO6Vgh/ayew1ZbKZefR0hBBlMHkOAQhAIDIBBBGRAQ9KECEbbh2HUZGzvo4Dw+fDXj6N/YE/EytkZisLuauZ1/54nO9rvm7bKax9zPX9wO360N+kA8I1lG1m+XRF4ZsjT41Gio8piAixrc+4LupwmZNT8mZptDFv2zjUIWLnD3XiaX2zw+6HCoC009mDFkTIGnDjrfeZNY8/3e3yuvUvmtCoC74OTylfExz4nuLWnCNNrzd12if989lLQp1o2lj0Ff2ltm+VRbBordBEJiFrgcbax4md74dWRpHAymcMVOGU5dHmga8wy7VvtyFChOw5Kx5YZZ574VXzx7ffMVtvtYVxiTRc/GKzt9dwn7Foi15dUS/a3n97/wt9Vw3d/7Jx8NLLvwwWuPq8f2RjSHvnClkj7PfvUEGE7/7nu79UXVvq2lfjWDdCxDDsX3neCCKqjr5q+RBEVONGLghAAAIQgAAEIAABCEAAAhAYLQIIIiLbc1CCCJ8Pz2VODJfzrM5HdB/HceZks0+W1hUkZP3VThZKX9+zzVZjofo1h4fmbAr5OCv1y8dg+e0wcTuz14cnm09+/HCvKxnqDFPbXlpZwyqMiCmICImS4DOui2xY5pDIO3TtE5JNODHl4/5DP1jTHZfTDt7XfGTvXfvuAQ8dg7bjw/dkZ1ZPyAnmMn5lba+bv6z8/PM6ggjfk7hZfXXWap8+2X0JbZ+Pc0yLChS67kpf6gp0fHhImhD7+paZT+caq3XFEFKHzTpUxJS10/fKA0kfe4xq+33o+LGjRLRBEFFl7Nh5UrP3GU/22AkRJoYyidn/lPtfaL/t9CH7X913rpD1McX+UpWdLSINEVlJnZpQq64gompfqr6f1K0PQURdgmH5EUSE8SI1BCAAAQhAAAIQgAAEIAABCIwmAQQRke06KEFEyImtDIHvKfE6H5HLHMf5U3G2IKMJx0bWV7sPcgpx7brnu/dxu67BsB1qoc6/yENNLT67j3rPPXYxk/5uQjeNnCTM+mpnChXSDKJP+TrrfpzPyqpbTtm4LuNU5JDI3ymuRX7R5kVo1IKy9lV5bs+xKmuSfb3EoCNEVOFg56njEAqN3BFSV5W+1S3fJ799Urrquhvrapg69q3CXFsrZn/mWHPO+ZuvfZJyq3AKcfwXtd22meuUv5RR533Ch5/Nq+wKD61MWyiCIMKH/Ltp7DW8aB+wRXChkc78W/Vuyphjr4mymyjDh0kdQUToOhNSl8/+UNS/uvldZWsi1CrRl3wEgdKGuu+XPmMgSxOLmdYGBBEhlqmfFkFEfYaUAAEIQAACEIAABCAAAQhAAALDTwBBRGQbDkoQEXK63fUhzOUcr/ORVvuwJ6c1l9+30lz+r98xm976bbc52qnAJhwbrr5m/y7OksdX3mq2fc9WfSPD/lA4bOIBu0Pi5Fn49du6IpD8L9TpGnkKFRZfV8iQFV63nLofrDUnwR23LOhez3DDzfd2bSTOoVXfX9IXUcTOGxqaO4b9NB5VHAb2nBtWQYTw+NkzL5ufPPazrnPDd77VdU7UzV82NuqW75PfThMaaSTrQ8wrRKrat4yv9tye77Iu2Gt4li/0PcBmLfvhsf84LbiZcqWMXCeT/YqcpnXeJ3waVveUudRhr2fDKoiQObD+mQ3mx6uf7EYEeuXV13oQVlmjy2xgC0mL3ptC0pbVqz1P1X9t/7Ovf/Npv+/+51OWnUbEJ7InrX5svXnkR4/3rCFF4ztE0OCzfg3jXKr7vpdxsYVjg4oQkXL/yo8JBBFVZm71PAgiqrMjJwQgAAEIQAACEIAABCAAAQiMDgEEEZFtOShBRJUT4r4nces4MLQPiXkTiHPn5usvUcP11/0Qm69Hu5+5TAjg47yLPJwaL14+ik8/ek6fQ63Kx/vGG+dRYF0hQ1ZF3bFV9wO51o9898Uxueymy9XrVeq23QNzcJK6PFwOgzYLImQu/eF/3u46G+UnTuFfvfHWmMjLBTHkDvWyNcquI/aaVbd8n/y+p2h9Bqm9d4WEOY9hX58222nK1op8+tDT2z7XK1Vps+RxvZPUeZ/waYvPGCsrxz4R3nYnrqy/f+iIH3727Cvmj2+/040K9dLLv3QKZ7L+xxBEaFEf/rRpjYrcjlJWJaqQFDzo/je1/9UVRMi4lf9E+PCH//lTdxzInmQLYWxjIIgoXhG064mq/M1lr+UxBRFt2b/yZBFElO08zT5HENEsT0qDAAQgAAEIQAACEIAABCAAgeEkgCAist2GSRDh61it48DQPhSLCGL33XYyEvZbTg9q0RnETL7t8zFplbKacKz4tC11Gu3KhaqnsFO3fZQFERLp4cNTdjan/9NxqkAoY11lLMe2U1MOIbtvbRNEiGPkew+t7ov6EMIXQcTmSAIaC3u/CRWF5G0RWlZs+4aME9d8z5ehRYsIEX0giHBbJM+mbYIIiXxw460rzLI7v1/q7C4aczEEEVKfj9DBFk6ERDpqW/+b2v9s4a6PfaTuW5Y90Bf1IWStQRBRTCvWe2fTgog27l95sggiQmZl/bQIIuozpAQIQAACgybwi9feMDsfdEJfM3505/XmyEMPHHTzqB8CEIAABCAAAQgMBQEEEZHNhCCiF3CdD8VNOn6rlDWqggjNYVHlnvXIU0ktPtaH6dCT1XXGtXSsynjMgNTJG8tmdXm4+tYWQYQ472addWmw81HmlZzYzq4Gkn4iiGifICKVfavMP1eEiOy6pz0OOKlnfIlI4tm13zUf/PuJpdUhiHAjaqsgQgSNZ85dUBr9we7ZkdMP7BNy+TjcSweRkkCu55r/1W+NPdGuzbCvy/AVZbax/6n3PwEropBTTpsfLM4T4cnWW23Rs5chiCge5bHeO5sSRLR5/8qTRRBRZTWtngdBRHV25IQABCDQFgInz5lnlj+4sqc5C+d9zsz7/GltaSLtgAAEIAABCEAAAq0ngCAisomGSRBx1Alzez6muj6KNh0hwjfUbJOOX7uvRfdaZ0NklAURtjNC+uxrl8hTqLD4WB+mEUTUs2pqh1DdtSEkv+uaGZuYjCFxNO314cnm8MP2N1P3mdKNfhOyjoSk1SxWN3/ZKIScXhMAACAASURBVKhbvk/+mFdmaCH5U9q3jK/2XFvzMjGEjC9t7onzW5zdZb/QCBpl5fk8r/M+4VO+zxjzKaeNgggtdL/dlywC16QdJpi9O2vRR/bZzch4kF9s9llb7CtHpE32tRl2FIknf7JMvSIq37+29r+p/c9+T3UJVkQMcfARp5cK9GSdkD1p2sH7mo/svauZuu+UrlAqZP8LSeuzfrUt2orPWmALfKq+L8e4MqPt+1eeL4IIn9HWXBoEEc2xpCQIQAACgyDw+87VnJP2O6ZHBC1RISQ6BD8IQAACEIAABCAAAX8CCCL8WVVKOShBhM/HZLtDvo6DOh/R63wotj8e1oli4NvXPCM7j4+IotKgGUCmpoQFqZveVLvrfuSvM66FWZ367bwhocZj2ct2gEk9VU4f+zqE6vAL4S+Op0lTej9ESH5hfurJM3qEDy62IWtPSFqtvrr5y8ZH3fJ98ttpfE+O220X27130vSef7bHZGr7lvHVnmvz/cV1y3uumrJD7Us5mvjDLr9J8Ylv3+q8T/jUYbMIFbtJHfZ1Dm1w4mp7jrRV2nb80Yf2CB9cnGKzL3p/yo9Hm6/Pu12b+6+1rYl3ctceaq+Rwl1EJ58+6WNm+rSpY8IH1zgI2T9D0vqsX22YSz7rSD5N3fe9rCxbiFw3QsQw7F95jggiQkdevfQIIurxIzcEIACBQRO4aMG15spvLxtrxq4772gef/BWs+02Ww26adQPAQhAAAIQgAAEhooAgojI5hqUIKKK83HLCdN6FMc3XD3PzDljZh+hOh/RJbzxpzphffM/30gEWt7fvb6qxxHka067D66+5strwrEiJ8uuu/Fus8PE7Yyc2DzskKkqY99+yIfZH69+0qx5/OluKH75781Xf+ibfSxdU8KC4IprZmiq3XU/8tf9QG5/GA9x2mmnZH3nVIY/O1W4+247jUU1WPy1c2tZp8ocsyu0HbSxrszwjY6jjbdQYZSPCCDjEJJWM1bd/GUDoG75PvntddfHWaq1W9s/Nj53f89VEqntW8ZXe+6zVmmOMXGQvr7h4cL90rZHyDpUpS+Sp877hE+dTQjG7LET04lrv4e5nKSaE9znPSbPLDb7fF32PpVfN+05vvArndC/XywO/dv2/ttsfQRJ9ni2o2Zo+5/27pGPGFNljnBlRjG1pgSfPvuftMT3/XIY9q88WQQRPrOzuTQIIppjSUkQgAAEBkFg+30+Zjb95rfdquXvulX3LDH77T1lEE2hTghAAAIQgAAEIDDUBBBERDbfoAQRRffSa122T+hJGteJtjqOzjoObO0jZKgDQPqlOZBtx5jGqIkwufaH/1Bnqt2uqn2xy7EdwlWdjpGnU1/xdcZTvjAfJ2NR37QP1j5jKiuzjiNSm7uhgih7HDURZaJuRBWfE/0ZP3tuaiHZi+xnCy9cDiE7XZV54uvwlPb6Okxcfaubv2w+1y3fJ7+2xlURwtmiI22MpLZvGV/tue9ape1XZfuNtp5WYS37yQsbNnaFf3JlzD57fsgp/IvtlK+7NosNQgRr9l7qe12J1KOtedq7nJYuNHJKE/tGyPi125yff/aaWLZ3DkP/7bWkbO7ZLH2d7tp1Z6Fz1lcQKG30XX9cYyMkv8/+UDQG6+YvKtsesz4innx5vnNd8vgKIoZh/8ozQBARsoLWT4sgoj5DSoAABCAwKAJLlq0w51y8aKz6G67oHFyb1X9wbVDtG+/12tE7Mh4H7LuH2WvKZHPRZ2eZD+44cbxjov8QgAAEIACB1hBAEBHZFIMSRIQ6NG1HfVH+EIeejdf+8CrPQ06z2x/8Qvsp9dkfSX3LaEKQ4RuFw3dYam0KFcNop4lDP977trfpdG0RRNR1LtnjIvRktn2SNNR+9rwMza/ZVRMplJ1Qz5ejOcJdQg9fh4HWTm0OufjbztvQuaa1s6iMug6duvnL5mvd8n3yx1rjNEd1avuW8dWe13EoSnlFYiltHQsd45q9ipz1sQUR0uc67yyS315fY52g19Y8jb+2joSK4LS9M7SM0PFrv2dK1IT3vGcrI/tP9vMRkAxD/22+PhFa8jx97VNHTCn1ae9/sca31Fdn/Qpdi3z2l9AxnKUP+ZtJq8N3rkte3/ebYdi/8iwQRFQdfdXyIYioxo1cEIAABNpA4MBjZpt1T7/YbcpZp55oblzcG3G3DW0cz2149KdPmKNO2fz3jMYCu43nEULfIQABCECgbQQQRES2yKAEEdIt3xNLoU6Qqie/tRNR0s4QQYR26jXkZKT2kTnkI2tVMYX0s6mTzvaQtUUioR/etROGsR0jTU27tggipD9VI6doofxDBREah7JTtpkNNAdmlfDetk01R4vvXJW8exxwktn01rthIbNfiCDCN3qMJtLyFUT49idrvz1X5d+LxCd1HTp185fN07rl++a308ka9+za7/Zcd1HUVm1+aGPcnsOx7VvGV3se4lDU9nYRAL64brnz6gzb+R+6n2jzqWgtSiGI0JzTvuNHe+cIcRiLDX3WYtea5yuICFmzZc3f+6BP91yRJu30XTOrjFvJY+91Mr/kd9Nt940V6dMGzUHctv7XEXJpe6cA0vY/e20MjVqkvf8ViYRD1p+665fv/uAaj3XzF41zbW31HYMhc13aUFUQ0cb9K88UQUTVlbRaPgQR1biRCwIQaBeBk+fMM8sfXNnTqF133tG8vObedjWU1oxrAr//n7fNyjVPmMu+fpN5ZeNrYyy+1IkUsfiSetfSjmuwdB4CEIAABCDQEAEEEQ2BdBUzSEFE926573fultvXfbecfJg7+IjTzSuvbn5RK3OA2A6PsvQZG81RIs9CBBGuD8U+ogbNseHb9qwP2odJn9P08vF0+tFzehwQPvl8hqcmtPA5ZSlla3lDnfE+bYyVpk2CiCpRHlwfxkNtoM0Ln3vEtfnvGzHFx6aafXwcXq61okioYztWyxy/0n6tffLvLv62s9inDilPOJ9z/iKz/L7eDzhFdcmzug6duvnLbFy3fN/82rrrM75da5zLaZjavmV8teehDslQEaC2J9RhXbaWpRBEVF0fNadn2ZzVxmrZfiztO+W0+V3Hp/3T3m00Z3tZHVm5kveYT36h550ve+bzHlVlzObz5PdJWT/llwnffN/HhqX/dhQB6WvZ/qftyRk/bf/T6nBdd2fbTnsnztK43stD1x+7zpD8vvuDa0zWzV821jWhXtnfXFKmZjP5d9f88xVEDMP+lWeKIKJshDX7HEFEszwpDQIQSE9AnMzvnTK9p+KuSH5lRyQf+TqCfISG7p6d0LH9i9c6QuYj+oXMTz6yzOy3t/s7b3oLUaNNwI4cIVdoPPHw0qig/mb7qT3l/+jO682Rhx4Ytc6QwmUe3/jvK8wDP/qpeek/f9nzfVz4bL3lFkbazA8CEIAABCAQkwCCiJh0O2UPUhAhXZM/Eq5ccJ56f7d8ZJs957K+U9hlH2yr3E3u+gAobQwRREh67US9/Lt8XL/0//6LOWL6AWMnh+XD+cpV68zSOx4y69a/G2Yu/yvrqzY8XCfK77hlgXpiWTjP/MxFPS97vh/+fYen/WFW8okT6+F7vqm2Sbh89vwr+hwwPievQx1svn2okq5NgghtXBSNryLHR5kTUWOlzUuZE0uXXGbEWWb/XI6xJqODuPooJxcXXTa375R6kbNO2l/UNm2NkTlwzeIL+/ovc/LSBUvG1gQZ9+/8+S9jiFz8XXW45pkUKA7my//1O33rbFZZka3rOnTq5i+bk3XLD8mvsS8a3zL25l12fc/p86w/LodhavuW8dWehzgUJb9LdFXkNNX2kyqsffYTWxBRtG9V4ZXl0YQeRX0qchaXrc+2Y1LaIGvwt6++uG8/ttcHey1yOUm1OkRkKXvOtp1rKOyfjIMrrlpqbrj53r7IEFnaFIIILSJBVn+ISHQY+l8k4L34gtl9dhIBzqyzLlXFKq79TxvXMoZW3LFY3felHHv/0+YVgojy1UYTTBX9zSXvN5854xL1bxGpra4gYhj2rzxVBBHlY6zJFAgimqRJWRCAwCAIXLTgWnPlt5f1VH3XkoXm5OOOjN6cQQoidpv2iZ4oA1lnJ7y/E/VvdSfq3zb97/2+QMRhf+mVS6I76X3bMyrpXBEiRJgQ29nfZkHEU89uMMefdoHZ9JveKLB5uxPxZVRmAf2AAAQg0G4CCCIi22dQggj5YJ8XAMiH/2P/cZrZeqstzB/ffsesefxp9aOrzwdp7XSeYJQP/qf/03Hm5Jnv/lGSiRHyzkD5WLjlln/b4xwMFURI2UUCC1+T+vRVK6vMkT3t4H272YTzQz9YozpCfUPr+valqE3iYBLbZz+xvSYO8YkoImUgiNCtojkmJKU4/8/85xPGIrXIR/R7vvfjHseU2CgfpaXM4eYaF655IeXLuJT5Lz8Zl/n6svJCQyz7jE8tOorkk/F20AF7mr0+PLlbjGtc5usoEkS4TnNnde2+207dol56uVeJLv8mTkSJ4JD9XPxda5/kkzzZ3Jf//dwLr5q1657vcz6G2DpEMKDZom7+MvvWLT8kf9Eal9/fMvbaafvM1nPOmKl2LbV9y/hqz0MFEVKGJiIsCq1fxvqQg/Yxk/5uQrd5rnFexjrrmya+yPe7SSe9z/r4+n9vMo+tfcYpYMrm+hOrljrNVySmkLG6w8TtunntfVjWxPkXnmbmf/VbY2W7+u/ab+x1VQpyra32WtQkaxeconU65L1oWPqvne4XNmKnGUcdPDaPtD1Zxkr+2ijX/qeJQ6QOe993jW17HEheBBF+q7NrHIrt8uukNgd9xU++ESKGYf/KU0UQ4TfGmkqFIKIpkpQDAQgMisCWu0zr+bv6rFNPNDcunp+kOYMSRNgiEPvdoaqDXaJOfHZe53BURxDRfe97c30SjuOhEjsqRNbn7rfWezrRmyNH9WirIEJEInsc1rkSt0AMIayqjunxMLboIwQgAAEINEcAQURzLNWSBiWI+N3rq/quwijraogztKogQRyPdrSGKoII6UvRScOyvtb98F/kMCqru0pUirIy5XmdNsnH2wfuuqrwepWsDQgi3NZwOSaK7JcJUfb/6KyxZFUFEVJA1blZVSDkMzbFCXb8pzpq8LfcanC7HFukIM/Lole4nBNFbczmY/6kehH/KnVI/dnJ0Z3+/gNGoolkP/n3P21aozYxRDCgFVA3f5lt65Yfmr/oaoGytgrnm6+/ZEyw50qf0r5lbdaeVxFESDlaBJuifbDOfiL1+e5zReIBKSfkvcSHZ+h7Q+ZUvum2+4LW59B1ONsH/tD5WJRfH4psFFpH1oFsvxdh3pXXbD5p53vthg/nojTaPlm0DrrKGpb+iyDpzLkLnJE5tP5p78qu/c8lOvSxUza/7EgtrggyVdefrC0h+UP3B7u/dfP78JM0rqu3yt477L+F6kaIkPravn/lmSCI8B1hzaRDENEMR0qBAAQGQ2DJshXmnIs3H15IfYp8EIIIzbEu0QVmf6ET4TfnVF4473Nm3udP8zaMnNLff8bm706SEUGEN77ShLbdZKxOO3Bfc1HnmpXYV7tI49oqiFh03W1m/qLNon8XyJTX0ZQakwQQgAAEIDCyBBBERDbtoAQRIjIQh8aMmec6w7NmXZeP41cvuqDUUZRHVcVZkjlc7Y+UVQUR0h7XtR8us4qj8/JL5jhDCYcOB/kQWhSCOl+e1H3d1y/yEh2EtiOfPqRNks91fYGrDQgi3Nap4pgIdcj7jA1xwJw/7yovAUKV+e/TBjuNrBkShWH5fSsLs+cd17aTpkwQIQX79t12kPsKIrI6QhxcsvYt/MrnxsLl+/arrkOnbv4yO9ctv2r+smtI7HYXXSWg9THUgVnVvmV8techDsV8fjk9vPdBvffP+lxpEbqfVNnnihzbdcRhLr6+a4QIBO68bWH3qom8cMC3Tb7sRHSx7KbLu+8G9mnwMvFmiDNW7H3OmZ8w2XUNdl1NX+Xl4q+JYKoKX4al/2XXJWSs8vuSvT6WRUgqum7DtoX9Luy7Flddf7L6Q/L7tsk1zurmD1mffdeUIvs2IYhI+X4SwkdLiyCiLsGw/AgiwniRGgIQaBeB7ff52JgIINVJ+zyB1IIIOU0/ab9j1IgYmlDiyUeWeUce0PIjiGhuvOf5DsK531ZBxFGnzB2LSJLRFj5ndyK9ZEIRGfdyOCCFcKQ5i1MSBCAAAQgMIwEEEZGtNkhBRNY1+ej9jWtvNy9s2DjmIBUn6Ien7Gw+fuxhxhU+vAxNiIPzygXnjdXTpCAi38cVD6zqhu/Oh6GWP5gkVL6E5c9fW1DWt5DnwkGcvN97aHUPYylDHB177rGLOWPW8Y2JMHzaVtSmzPYfPeQj5uzTZ6r3jRfVgSCi2AIiivj8hYu9hEj5qBwhDnmfMZB9GL+vMy6ff/HnPVdkNDH/fdtgpxPH0OJvLuubq+KgOf7oQ3vGpK9wQGuLOM3tOZmFk5d1T5zY275n852bofx955jU88G/n9jTRPu0vis6R12HTt38ZTauW37d/OKEco1vuZZAxpPGv6xf8jyFfX3aYacJcSjaeTVHtK9zX+bT6sfW960lTe2xUr59YlraXyVygC9XbY3IQt3n9+w6zGUc3XjrCvPA93/ac11PVs+JnbUou2ZM2h0qiJA8sqbKO4hdR/4d5LBDpvatefJ8ywm94Yd9I3v4MtbSaaH9XREJfOoZpv6LfW9Z9kDfPNL2vxBBRMbJtSZm81Sudfrkxw/vE+baa4OMzzdf/WEf/jpzQQoLyV93f6ib32fs2Wlc7x3yd4j9fmO3zzX3fK/MyLelrftXvo0IIqqMsOp5EERUZ0dOCEBgsARsB/4NV8wzc2bp1x/GamlqQYTtPO6Klp962Gy7zbvfLk6eM88sf3DzIZMJ73+feXH18rHnRRwQRMQaJZRbRMCeQycdd4S5e8nmqC/QgwAEIAABCKQkgCAiMu1UgojI3SgsPnNwyh25r7z62lha7QPvINtJ3RBISSBzfOTvo8875KsKkVL2YdB11RFEDLrt1A8BCIwGgRAn7mj0mF5AAAKxCdhiJJ8IWLHblLJ8BBEpaRuDICItb2qDAARGi0BKQYR2tcBdSxaak487cgyqFkHiyEMPNHKlRtkPQUQZIZ7HIJByDsVoP2VCAAIQgMBoEUAQEdme40EQERkhxUMAAuOUAIKIcWp4ug2BFhFAENEiY9AUCIwIAfv9pk6UlGFEgiAirdUQRKTlTW0QgMBoERglZy6CiNEam8PSm1GaQ8PCnHZCAAIQgICbAIKIyKMDQURkwBQPAQiMLAEEESNrWjoGgaEhgCBiaExFQyGQhICsCQ/9YI3ZeqstjFxDcvhh+wddiydXq+3/0Vk9bf3r2+uTtL0tlSCISGsJBBFpeVMbBCAwWgRGyZmLIGK0xuaw9GaU5tCwMKedEIAABCCAIGJgYwBBxMDQUzEEWkPAdqhJw7503iyz+GvntqaNbWwIgog2WoU2QWB8EUAQMb7sTW8hUEbAXhOOnN4JU31/eZjqrNyjTphr5Fq17Beav6x9w/AcQURaKyGISMub2iAwHgj84rU3zPKHVpqfrP2ZeeGVjWbTb3471u0D9t3D7DVlspl59HQjVzlU+WXlP/Cjn5qX/vOX5p0//2WsmF133tHsOWUXc+KMw3qukqhSj0+eKs7cp57dYKZ/ck5Pu6WuG66YZ+bMmllarVyLceO/r1D5hvb/ogXXmiu/vay0ziyBXL1R1W5FlYgYY8X3V5k1T3SuWt74Ws94Of6oQ83Z/zTTbLvNVt1/t4UbX/ps59vZJfq3s7/ZfmpPtaHtr5Nf7LT8wZVm9dr15vU3Npl1T7/Y0xa5Mnf3D+3UnQ/T/8/U6OPVty/2mLCZLVm2wnzvB6t75nbWF7HVScceYT6440SnuUPHnBTkYzdpl7B+fsPPe8bQhPe/z3x4153Nx//xMHPScUeMjSOfQW8z++ub74qUZQx+Y8nt3f8rv+71x1P37NZRNoebnL/5PuTbKuvsEw8vHXssa+bizjx/bsOrPeMwdL1wMcuPdZt/VsdhB00tZVNkkxj29RkDpIEABMYfASJERLY5gojIgCkeAkNAAEFENSMhiKjGjVwQgEBzBBBENMeSkiAwCgSW3LLCnHP+op6u+F55oeW94eqOc+SMcufIKLDL+oAgIq01EUSk5U1tEBhlAuIUO+fiRV0nsM9PnHbXLbjI7Lf3FJ/kRpx686/4lnf54gi99Px/qeWEK2tYqCCijhhC+F5x/VJzw7/d2yem0Nop/b/6qxcUOtpDndM+jukyZvnnwuPzlyzuEwvYZYjD+covn9e1ZdsFEaHzIOur2GvpNy+LIjiROuoKIoT77C9c1iNwctm6SKQSOuakjqJxJ47yy6/+jle7ZByd88+fcApo7P5oggipT9Y512/hvM+ZeZ8/re9xjPmbr0QTREid8xZeb266/b7SaSnChWXXXu69HmcFij2bXJPshsa0bykUEkAAAuOSAIKIyGZHEBEZMMVDYAgIIIioZiQEEdW4kQsCEGiOAIKI5lhSEgRGgcDv//C2mTTlmB5HhXx8XXHHYufVGZLniquWmiuv6T2huevkHc3L6+8dBSxBfUAQEYSrdmIEEbURUgAEINAh4HL0l8GRPXLVPUtKnXB3P/ioOfOLC7yEAHadEtHgzhsWBp0ML2t39jxEECHOyYOPO73n9LqU4xMZQvjOOvfSvrw+7ZRT8Xcv0R24oc7pJgUR4uj80teuCbKpsNpp0gfMUafMHet6myJEVJ0HeTv6jAcfu9tp6ggifvn6rwtFAFp7XOMudMxJ2dq4k/l0yjnzx6I0hDAR5//jD95auibYzMQ2RWIIWc9ef+rhvnJjzd98n21BxCO3X6uuN0WcfNdjKcO1nvnYwWeMp7CvT1tJAwEIjD8CCCIi2xxBRGTAFA+BISCAIKKakRBEVONGLghAoDkCCCKaY0lJEBgVAou+cZuZ/9Vv9XVnwnbvM4cctI+Z9HcTxp6tefxps259bwhledj9IPn9joNoX79Ts6PCTvqBICKtNRFEpOVNbRAYRQJFTmCJAjHtwH273ZZrAx5b90zfSe4yJ1zRiWwRO+y1++Ru+X98+x3z0Mo16klxXwdoqH18BRF1xBASGWPvIz6tCgfyfKX/9pUTWX9czmk59f/jx54cs48d3UPEBvnf2aeeWHgdgi8/GTP7z+gtO3v/mfEPB5tJE999V5L+2FdNnNVpQ/7Ee1sEES47ZddJZPOgaC5kDJ5d+d1GOOftUVUQYfPO2ijXfcjvV79+yxmdQXN858ec5L99xSN91+rkWUkabdztNu0TqkBI5rrk33qrLZxjSB74rAk2M7FldkWPRPQ4deaMbh3PvfRqV5ihzbOY89dlX1kXZD3IXz+T9TnjYs+rrCzp15vP/LBwKheJIfL8i9akMlFECvv6rlekgwAExhcBBBGR7Y0gIjJgiocABEaWAIKIkTUtHYPA0BBAEDE0pqKhEEhK4OTZ88zy+/xChtsNE+HEA3ddNS7FEMICQUTSoWoQRKTlTW0QGDUC4hjb47CT+hyiIlT49qKLVaeudkLcvvM+4+QSW4iTdtH8ueoJb1do/6JICVXt4iOIqCOGkHZpjsEivuKAPWbWF/qcoa5Q/lnf7aso5N//+ub6qmic+VxjxmVTV3+yCtoiiLDHgrTPh/l5X/56n62ExY2L5zfKvqogIt8IcXZfduFZfdewiI0+M/eSPvGKj3PdZw7ZIM6+aGHfNRDStmu+dqF65YjrGhOZRxJ9wvWzmRWNOalDfttus1VPcanmr6ut0hiZI5qoZNF1t5mF197WJ7YqEytIhBZZL+yx4eKvRfhxRdOQMlPZt9EJRmEQgMDIEEAQEdmUCCIiA6Z4CEBgZAkgiBhZ09IxCAwNAQQRQ2MqGgqB5ATuXvGoOX/eVWbTW7/1rvus0zoOnss6Dp739H5M9S5gBBIiiEhrRAQRaXlTGwRGjYAmbihzpgkDccTNX9QbTemuJQv7HK2ak9mnfJcIockrH6QfZc7cumKIqnylbSfP6YgzH9wszhQHZFHkgVSCCK1PZcKBohPpbRBEaBEvyvqUrQWaQESc+y+vafbatLqCCB9BkeYoL5tzZXPIXjO1cerTNilHizajrTtZnZrIoExEkW9vyvmrtbUs+o60VRu7LoGapK/KX6tHE/5ULb+KfUdtP6Y/EIBAMwQQRDTD0VkKgojIgCkeAhAYWQIIIkbWtHQMAkNDAEHE0JiKhkJgYAREGLFqzXrz3Auv9l2PsevkHc0OE7czHz3kI+bs02eOayFEZiAEEWmHKoKItLypDQKjREAcuZP2O6bndHGIs9B2hNp5NcdYkfPbZqu1r8jRV8U2Zc7cqoIOaUtdvpqjvSjyQCpBxJa7TKs0ZlyRJdogiLBPtPtERsiPN00g1HR0jjqCCN95I5Eidj7ohJ6pVDZny+aQPS/t9ML6xdXL1Wgx2py2RRtF4hNNZLBx7f1e15mknr9aW8vEKBkfWzwl/+4af3X42wIREWz86edresxUp3wpKMS+VdZ88kAAAqNPAEFEZBsjiIgMmOIhAAEIQAACEIAABCAAAQhAYCgIIIhIayYEEWl5UxsERomAdtra11koHLT8eSecFuHg9ace9nZ8Sh3aCe2QNpbZq8iZqzkZfaJbZHVqfH63YVVQ/+0yNAdkVl8KQYSEzv/UnN6rIJ58ZJnZb+8pZai7zzUmbRBESLtWr11vXn9jk/nVr98yp86cYRZfcq5XnyRRCvZ1BBFFURTsTtpXRDQpiNAEFyFtk7ZqZbjGoM0sROiSev7abQ2JMqLNS00QobELWdO0/HnRRmr7ek9QEkIAAuOKAIKIyOZGEBEZMMVDAAIQgAAEIAABCEAAAhCAwFAQQBCR1kwIItLypjYIjBIB2+Ef4oATDnKC+r1Tphs5fT5p4oTufxfPnT3mzCiUagAAIABJREFU8LcjCRRFN3BxzerIP/e9ysDHVi5BRF0xhNRtn3QOib6RtV3rv8v5m8Ipb0dSCB0z0i97XLRBEOEzVorSpGBfRxAREq2ibsSHInvakTSKBD5FvG3RhmtNsJmFzMHU89dua5kQJc/Hd/w1IfIQ9vLb4QPbmb12n2w+eczhY4Ko1PatO2/JDwEIjCYBBBGR7YogIjJgiocABCAAAQhAAAIQgAAEIACBoSCAICKtmRBEpOVNbRAYJQKhJ8FD+l52kjikrLKrOULKstNqzl+JErD8wZU9SUOck1nGEMd/UR+23+djZtNvfjuWxOX89XWKNsmrisjFdjQjiPCzSFVBhO91GVkr7KgsZflDBBS27cvKdpGxBUsuoUMdkUHq+etrXxcTn/y2oKkqf1cbUtvXb+aQCgIQGG8EEEREtjiCiMiAKR4CEIAABCAAAQhAAAIQgAAEhoIAgoi0ZkIQkZY3tUFglAjYDrSQ0OllHDTnfOh1EVkdMZ14tjNXTqy/8+e/9HVPQu2/uHp50HUX2ul0OVEd+rt9xSM9ggiXgCCFIKKOgznrt+1wH1ZBhIh+1j+/waz6f9ebh1au6bGR9DUkKoPPmPBxeEs5oYIGu+7Q/CGCCDutRBg59shpPt3vSbPmiafNuqdfHPs3l2O/znhNPX997euC5ZPf5n/ScUeYu5csCubvypDavo01nIIgAIGRIoAgIrI5EUREBkzxEIAABCAAAQhAAAIQgAAEIDAUBBBEpDUTgoi0vKkNAqNEwMeBVrW/vnfa+5RvO2irhtnX6rIdeEXtCYkSoYkTfPrqk8bl/B2EIOJHd15v5HR+yM8O299mQYRcWbL+uQ3ml6//2vzyV782Ej1E/ss74119RxDRT8Zec0LGTVlajXfVNW4Q87dqWzMuPvlDxCtlvLXnqe1bpY3kgQAERp8AgojINkYQERkwxUMAAhCAAAQgAAEIQAACEIDAUBBAEJHWTAgi0vKmNgiMEgEfB1rV/toiBimnqoO4ybLs/hQJIrRoEU8+sszst/eUUiyDcKgOiyDCbmfbBBES+WHxt5epUR9KDZ9LUHW8u+rwna+hER7s+kLzhzjZUzvMfZnZDAYxf6u2NWu7T/4QW4WMdVcbqpThytP0fGqybZQFAQi0iwCCiMj2QBARGTDFQwACEIAABCAAAQhAAAIQgMBQEEAQkdZMCCLS8qY2CIwSAR8HWtX+NiliaLIsuz8uQYSEkl948efMzged0JNFQvy/vObeUiyDcKgiiOg3S+gY18ZambFFOLP7h3bqixrRtAPXty+hgga7f6H5Q5zsCCKM8b3eIzT6is/4CLFV2bjXnqe2b5U2kgcCEBh9AggiItsYQURkwBQPAQhAAAIQgAAEIAABCEAAAkNBAEFEWjMhiEjLm9ogMEoEfBxoVfsb88oMX1GCT9s1QYSIIe5esqibXXOQL5z3OTPv86cVFq+JE0IdnD7tz6dBENFPLGSMnzxnnln+4MpC7BPe/z6zwwe2M3tNmWz22eND5iN77taNGNIm9qGCBrvDoflDnOy2PUKuoQmdD5I+xP5lcyn2/K3a1qzdPvlDbNUE79j2rdJG8kAAAqNPAEFEZBsjiIgMmOIhAAEIQAACEIAABCAAAQhAYCgIIIhIayYEEWl5UxsERomA7UC74Yp5Zs6smY10UXMQ/27DKrPtNlsFl3/2RQvNTbffN5bPdcI6uOBOBttBeOShBxpxfOZ/2+/zMbPpN78d+yeJCPDsyu+aD+440Vnl7//nbfPeKdN7nsd2qKZwytssqjg8F113m5m/6FtjbNpwZYYrMoSIYw47aOqY8MFl8BTsfRze0r5QQYPdp9D8IU723aZ9wryy8TUv21eZz3YeX2Z2vkHM36ptzdruk9+2VV781QTv1PZtos2UAQEIjB4BBBGRbYogIjJgiocABCAAAQhAAAIQgAAEIACBoSCAICKtmRBEpOVNbRAYJQJNOLePOmWu+dWv3zJbb7VF99T8zKOnGxEV/OK1N/qum7hryUJz8nFHBiO0nWxNOvF8nLmas9tHlJH6NHwKp3wTDlVb4BJLEPHUsxvM/jNm9Yw3TZQizu9J+x1j3vnzX8bSiuhl1T1LutEffH4p2Ps4vKWtoYIGu3+h+X3mUFaHndZnHvnwd6XxZablTz1/67RV2u+T346CUoW/CJquu/XubqSUSRMndAVDmZAutX3rjA3yQgACo0sAQURk2yKIiAyY4iEAAQhAAAIQgAAEIAABCEBgKAggiEhrJgQRaXlTGwRGiYCIGcSRm/2qOMdsUUU+yoT97KxTTzQ3Lp4fhFA7qe1zZYVvJb7OXJuVlF8WUcMuu+pVH1vuMs1MnPD/dEUn0w7c1xx+yP5d0Yn9S+GUt53lcoXEm8/80Bd3N13IKXLpe16oEGJ77doWTRChpQsV79hRL6Sff31zfRCXssQ+Dm8pI1TQYNcbmt93Dmltk3+rEjlG5uMLr2zsub5Ei27jy0xjn3r+1mmrtN8nfxPj1BZVlF0xFNO+ZXOG5xCAwPgkgCAist0RREQGTPEQgAAEIAABCEAAAhCAAAQgMBQEEESkNROCiLS8qQ0Co0RgybIV5pyLF/V0aePa+wuvgsgn1k7g5/PbjjM5df/6Uw8HXZuhXWXw5CPLvE/ul9nL15nriiJQ1B/N+Rh6bYZmI5ezPoUgwjfqgou7FjmkKEKEr320+uzxJ2k0/toYCxUz2O2UukLLKBurPg5vKSNU0GDXG5o/xEba+Am9dkUbQy6xlS8zjX3q+VunrdJ+n/wauzJhl83GFinl86e2b9mc4TkEIDA+CSCIiGx3BBGRAVM8BCAAAQhAAAIQgAAEIAABCAwFAQQRac2EICItb2qDwCgR0Jz8IddR2A5nOwKC5qAPiRKhta9qlAWX3UKcuZqDVCI1iJNd+2nOx5AoHNL/PQ47yWz6zW/Hii+KyJBCECENqXNyXou0ESKI8I1IoTlmpe2+goiQU+1ahAmpK0Rc5LOu+Di8pZxQQYNdd2j+kDkkddmRY0KFUtoYcrH2ZdaG+VunrdJ+3/y2vXznlNShCbTsuZLSvj7zhjQQgMD4I4AgIrLNEUREBkzxEIAABCAAAQhAAAIQgAAEIDAUBBBEpDUTgoi0vKkNAqNGQDsd73NiWHOMafm0k/M+5YsY4ODjTjevbHytB3noVQZl9gp15mr9KYr6oEUp8BWdaHmLxAOpBBFaPT590gQlYp+iPmnjs+zaDBFDzDr30r6xI3VpttLGclkd2bgSFjPPvKjnWo/sWWg0kLKx6uvwDhU02PWG5g+dQxpvETo9/uCtpdFjtLxFIiNfZi72Kedv3bb65q86f2VeTf/knJ6xrs37lPYtmzM8hwAExicBBBGR7Y4gIjJgiocABCAAAQhAAAIQgAAEIACBoSCAICKtmRBEpOVNbRAYNQJaFALpo0RyWDR/ruqg1BzbLqek5kQrK18cdrO/cFlPZATJUxSNoapdQp25WuQBOWH94urlKistyoW0VXjdcf0C9XoSiSzxmbmXmHVPv9jTrbLoGC5HpwhQtt1mq6qI1Hyao9jVJ2EgV7Msf3ClWlaRIEKLsiGFSJ6L587u6ZfUc8X1S80N/3bvmNNWog+88+e/jNWriRRcdRSJIiTP/Cu+5eyTVIggwj3kNGGRzKOl37ysO8/tn9h23sLrzU2339fzSOz77MrvOq/58RUJuFqacv7WbWtIfi3KRtGapAl/iiJ7pLJvo4sahUEAAiNDAEFEZFMiiIgMmOIhAAEIQAACEIAABCAAAQhAYCgIIIhIayYEEWl5UxsERpGAS7QgDq+Dpu5p9tp9crfbr7+xyTzyH4/3nYYvc0pqJ4YzjuL8zMr/49vvmIdWrukTQkha3xPkofYJFURI+WdftLDPMVt0FYiLb9avaQfua7beaotu09c88XSfEEL+XRivumeJ2W/vKYVdtJ2iduKmnPSuCB5SnzhWpU/ye+6lV83a9c+rERSythUJIiSN5rzN8sq4EHYyduxoIvJM2pF3orv6rwk8pA5x0h9ywD5m0sQJ3SqlHrGRXZfYZ8st/rZn7DbFOuurr8M7NMKDPUZC81eZQ0Xjx2ZeNIbKos34MiuaVKnmb922huT3nb9Fa3JRtJ5U9g1d70kPAQiMDwIIIiLbGUFEZMAUDwEIQAACEIAABCAAAQhAAAJDQQBBRFozIYhIy5vaIDCqBIqcfkV99nXU3/3go+bMLy4odIy76hHRxJ03LGw8yoHUV9WZu8dhJ/UJN4oc4FX5Sht9GUvaIvGAPG/yyhFxes449VxVwOGypYTYF2FNPvpFmSCiyLnqqicT0EjEiCu/vWwsmctGVerIChUByCO3X9vHwvfaDd81xdfhHSposOsPzV9lDkmddZhL/jIxhKTxZVZmgxTzt25bQ/PX4e/Dvk75vvYtsxvPIQCB8UkAQURkuyOIiAyY4iEAAQhAAAIQgAAEIAABCEBgKAggiEhrJgQRaXlTGwRGmUDZ1QZ238W5HXIdg881A/k65KT41V+9wJx83JHRsFd15orA41Nz5ve0q+xKi1C+Ungo4zInZJn4oApocaDnr6lwlZHVXYV5CLu8gMZ27heJVqSOU86Zb+R6AJ+fjM9Lz/8XM2fWzG7yUCGBTx35NL4O77rtCM1fxZ75fvmOnyyPCFCuW3BRabQUSe/LzMcWIWMwKy9k/tZta9X8IfxD2GcMQsqXPFXq8LEfaSAAgfFDAEFEZFsjiIgMmOIhAAEIQAACEIAABCAAAQhAYCgIIIhIayYEEWl5UxsExgMBES4sf2ileeBHPzUv/ecve6I6iLNqrymTzUWfnWU+uOPESjjKypfrCU6ccVhUIUTW8DrOXC0ag4/gQByrN/77CvOTtT8zL7yysSfShDjZd/jAdub4ow41Jx17RCXGUr5ERnjo0TV9VzuIWEBEAU3/sj7ZYya7tiI/Xuowl7GzuBPx4bkNr/ZEmcjqOfPTJ/Q4ykMEERkTiQZw83fv76tDnmfjf/r/mdo3PiXf/jNm9aDduPb+SjbU7OPr8A4VNNh1heavY8983XK1zuq1683zG37eM24lQsruH9qpu+7Y9i0bx77MysrJP481f+u2tU5+6dPyB1ea7/1gdd+aJHNrzym7mDNOOd7I+lH1F8O+VdtCPghAYLQJIIiIbF8EEZEBUzwEIAABCEAAAhCAAAQgAAEIDAUBBBFpzYQgIi1vaoMABCAAgXoEmnKg12sFuSEAAQhAAAIQGEUCCCIiWxVBRGTAFA8BCEAAAhCAAAQgAAEIQAACQ0EAQURaMyGISMub2iAAAQhAoB4BBBH1+JEbAhCAAAQgAAE3AQQRkUcHgojIgCkeAhCAAAQgAAEIQAACEIAABIaCAIKItGZCEJGWN7VBAAIQgEA9Aggi6vEjNwQgAAEIQAACbgIIIiKPDgQRkQFTPAQgAAEIQAACEIAABCAAAQgMBQEEEWnNhCAiLW9qgwAEIACBegQQRNTjR24IQAACEIAABNwEEEREHh0IIiIDpngIQAACEIAABCAAAQhAAAIQGAoCCCLSmglBRFre1AYBCEAAAvUIIIiox4/cEIAABCAAAQi4CSCIiDw6EEREBkzxEIAABCAAAQhAAAIQgAAEIDAUBBBEpDUTgoi0vKkNAhCAAATqEUAQUY8fuSEAAQhAAAIQcBNAEBF5dCCIiAyY4iEAAQhAAAIQgAAEIAABCEBgKAggiEhrJgQRaXlTGwQgAAEI1COAIKIeP3JDAAIQgAAEIOAmgCAi8uhAEBEZMMVDAAIQgAAEIAABCEAAAhCAwFAQQBCR1kwIItLypjYIQAACEKhHAEFEPX7khgAEIAABCEDATQBBROTRgSAiMmCKhwAEIAABCEAAAhCAAAQgAIGhIIAgIq2ZEESk5U1tEIAABCBQjwCCiHr8yA0BCEAAAhCAgJsAgojIowNBRGTAFA8BCEAAAhCAAAQgAAEIQAACQ0EAQURaMyGISMub2iAAAQhAoB4BBBH1+JEbAhCAAAQgAAE3AQQRkUcHgojIgCkeAhCAAAQgAAEIQAACEIAABIaCAIKItGZCEJGWN7VBAAIQgAAEIAABCEAAAhCAQDsJIIiIbBcEEZEBUzwEIAABCEAAAhCAAAQgAAEIDAUBBBFpzYQgIi1vaoMABCAAAQhAAAIQgAAEIACBdhJAEBHZLggiIgOmeAhAAAIQgAAEIAABCEAAAhAYCgIIItKaCUFEWt7UBgEIQAACEIAABCAAAQhAAALtJIAgIrJdEEREBkzxEIAABCAAAQhAAAIQgAAEIDAUBBBEpDUTgoi0vKkNAhCAAAQgAAEIQAACEIAABNpJAEFEZLsgiIgMmOIhAAEIQAACEIAABCAAAQhAYCgIIIhIayYEEWl5UxsEIAABCEAAAhCAAAQgAAEItJMAgojIdkEQERkwxUMAAhCAAAQgAAEIQAACEIDAUBBAEJHWTAgi0vKmNghAAAIQgAAEIAABCEAAAhBoJwEEEZHtgiAiMmCKhwAEIAABCEAAAhCAAAQgAIGhIIAgIq2ZEESk5U1tEIAABCAAAQhAAAIQgAAEINBOAggiItsFQURkwBQPAQhAAAIQgAAEIAABCEAAAkNBAEFEWjMhiEjLm9ogAAEIQAACEIAABCAAAQhAoJ0EEEREtguCiMiAKR4CEIAABCAAAQhAAAIQgAAEhoIAgoi0ZkIQkZY3tUEAAhCAAAQgAAEIQAACEIBAOwkgiIhsFwQRkQFTPAQgAAEIQAACEIAABCAAAQgMBQEEEWnNhCAiLW9qgwAEIAABCEAAAhCAAAQgAIF2EkAQEdkuCCIiA6Z4CEAAAhCAAAQgAAEIQAACEBgKAggi0poJQURa3tQGAQhAAAIQgAAEIAABCEAAAu0kgCAisl0QREQGTPEQgAAEIAABCEAAAhCAAAQgMBQEEESkNROCiLS8qQ0CEIAABCAAAQhAAAIQgAAE2kkAQURkuyCIiAyY4iEAAQhAAAIQgAAEIAABCEBgKAggiEhrJgQRaXlTGwQgAAEIQAACEIAABCAAAQi0kwCCiMh2QRARGTDFQwACEIAABCAAAQhAAAIQgMBQEEAQkdZMCCLS8qY2CEAAAhCAAAQgAAEIQAACEGgnAQQRke2CICIyYIqHAAQgAAEIQAACEIAABCAAgaEggCAirZkQRKTlTW0QgAAEIAABCEAAAhCAAAQg0E4CCCIi2wVBRGTAFA8BCEAAAhCAAAQgAAEIQAACQ0EAQURaMyGISMub2iAAAQhAAAIQgAAEIAABCECgnQQQRES2C4KIyIApHgIQgAAEIAABCEAAAhCAAASGggCCiLRmQhCRlje1QQACEIAABCAAAQhAAAIQgEA7CSCIiGwXBBGRAVM8BCAAAQhAAAIQgAAEIAABCAwFAQQRac2EICItb2qDAAQgAAEIQAACEIAABCAAgXYSQBAR2S4IIiIDpngIQAACEIAABCAAAQhAAAIQGAoCCCLSmglBRFre1AYBCEAAAhCAAAQgAAEIQAAC7SSAICKyXRBERAZM8RCAAAQgAAEIQAACEIAABCAwFAQQRKQ1E4KItLypDQIQgAAEIAABCEAAAhCAAATaSQBBRGS7IIiIDJjiIQABCEAAAhCAAAQgAAEIQGAoCCCISGsmBBFpeVMbBCAAAQhAAAIQgAAEIAABCLSTAIKIyHZBEBEZMMVDAAIQgAAEIAABCEAAAhCAwFAQQBCR1kwIItLypjYIQAACEIAABCAAAQhAAAIQaCcBBBGR7YIgIjJgiocABCAAAQhAAAIQgAAEIACBoSCAICKtmRBEpOVNbRCAAAQgAAEIQAACEIAABCDQTgIIIiLbBUFEZMAUDwEIQAACEIAABCAAAQhAAAJDQQBBRFozIYhIy5vaIAABCEAAAhCAAAQgAAEIQKCdBBBERLYLgojIgCkeAhCAAAQgAAEIQAACEIAABIaCAIKItGZCEJGWN7VBAAIQgAAEIAABCEAAAhCAQDsJIIiIbBcEEZEBUzwEIAABCEAAAhCAAAQgAAEIDAUBBBFpzYQgIi1vaoMABCAAAQhAAAIQgAAEIACBdhJAEBHZLggiIgOmeAhAAAIQgAAEIAABCEAAAhAYCgIIItKaCUFEWt7UBgEIQAACEIAABCAAAQhAAALtJIAgIrJdEEREBkzxEIAABCAAAQhAAAIQgAAEIDAUBBBEpDUTgoi0vKkNAhCAAAQgAAEIQAACEIAABNpJAEFEZLsgiIgMmOIhAAEIQAACEIAABCAAAQhAYCgIIIhIayYEEWl5UxsEIAABCEAAAhCAAAQgAAEItJMAgojIdkEQERkwxUMAAhCAAAQgAAEIQAACEIDAUBBAEJHWTAgi0vKmNghAAAIQgAAEIAABCEAAAhBoJwEEEZHtgiAiMmCKhwAEIAABCEAAAhCAAAQgAIGhIIAgIq2ZEESk5U1tEIAABCAAAQhAAAIQgAAEINBOAggiItsFQURkwBQPAQhAAAIQgAAEIAABCEAAAkNBAEFEWjMhiEjLm9ogAAEIQAACEIAABCAAAQhAoJ0EEEREtguCiMiAKR4CEIAABCAAAQhAAAIQgAAEhoIAgoi0ZkIQkZY3tUEAAhCAAAQgAAEIQAACEIBAOwkgiIhsFwQRkQFTPAQgAAEIQAACEIAABCAAAQgMBQEEEWnNhCAiLW9qgwAEIAABCEAAAhCAAAQgAIF2EkAQEdkuCCIiA6Z4CEAAAhCAAAQgAAEIQAACEBgKAggi0poJQURa3tQGAQhAAAIQgAAEIAABCEAAAu0kgCAisl0QREQGTPEQgAAEIAABCEAAAhCAAAQgMBQEEESkNROCiLS8qQ0CEIAABCAAAQhAAAIQgAAE2kkAQURkuyCIiAyY4iEAAQhAAAIQgAAEIAABCEBgKAggiEhrJgQRaXlTGwQgAAEIQAACEIAABCAAAQi0kwCCiMh2QRARGTDFQwACEIAABCAAAQhAAAIQgMBQEEAQkdZMCCLS8qY2CEAAAhCAAAQgAAEIQAACEGgnAQQRke2CICIyYIqHAAQgAAEIQAACEIAABCAAgaEggCAirZkQRKTlTW0QgAAEIAABCEAAAhCAAAQg0E4CCCIi2wVBRGTAFA8BCEAAAhCAAAQgAAEIQAACQ0EAQURaMyGISMub2iAAAQhAAAIQgAAEIAABCECgnQQQRES2C4KIyIApHgIQgAAEIAABCEAAAhCAAASGggCCiLRmQhCRlje1QQACEIAABCAAAQhAAAIQgEA7CSCIiGwXBBGRAVM8BCAAAQhAAAIQgAAEIAABCAwFAQQRac2EICItb2qDAAQgAAEIQAACEIAABCAAgXYSQBAR2S4IIiIDpngIQAACEIAABCAAAQhAAAIQGAoCCCLSmglBRFre1AYBCEAAAhCAAAQgAAEIQAAC7SSAICKyXRBERAZM8RCAAAQgAAEIQAACEIAABCAwFAQQRKQ1E4KItLypDQIQgAAEIAABCEAAAhCAAATaSQBBRGS7IIiIDJjiIQABCEAAAhCAAAQgAAEIQGAoCCCISGsmBBFpeVMbBCAAAQhAAAIQgAAEIAABCLSTAIKIyHZBEBEZMMVDAAIQgAAEIAABCEAAAhCAwFAQQBCR1kwIItLypjYIQAACEIAABCAAAQhAAAIQaCcBBBGR7YIgIjJgiocABCAAAQhAAAIQgAAEIACBoSCAICKtmRBEpOVNbRCAAAQgAAEIQAACEIAABCDQTgIIIiLbBUFEZMAUDwEIQAACEIAABCAAAQhAAAJDQQBBRFozIYhIy5vaIAABCEAAAhCAAAQgAAEIQKCdBBBERLYLgojIgCkeAhCAAAQgAAEIQAACEIAABIaCAIKItGZCEJGWN7VBAAIQgAAEIAABCEAAAhCAQDsJIIiIbBcEEZEBUzwEIAABCEAAAhCAAAQgAAEIDAUBBBFpzYQgIi1vaoMABCAAAQhAAAIQgAAEIACBdhJAEBHZLggiIgOmeAhAAAIQgAAEIAABCEAAAhAYCgIIItKaCUFEWt7UBgEIQAACEIAABCAAAQhAAALtJIAgIrJdEEREBkzxEIAABCAAAQhAAAIQgAAEIDAUBBBEpDUTgoi0vKkNAhCAAAQgAAEIQAACEIAABNpJAEFEZLsgiIgMmOIhAAEIQAACEIAABCAAAQhAYCgIIIhIayYEEWl5UxsEIAABCEAAAhCAAAQgAAEItJMAgojIdkEQERkwxUMAAhCAAAQgAAEIQAACEIDAUBBAEJHWTAgi0vKmNghAAAIQgAAEIAABCEAAAhBoJwEEEZHtgiAiMmCKhwAEIAABCEAAAhCAAAQgAIGhIIAgIq2ZEESk5U1tEIAABCAAAQhAAAIQgAAEINBOAggiItsFQURkwBQPAQhAAAIQgAAEIAABCEAAAkNBAEFEWjMhiEjLm9ogAAEIQAACEIAABCAAAQhAoJ0EEEREtguCiMiAKR4CEIAABCAAAQhAAAIQgAAEhoIAgoi0ZkIQkZY3tUEAAhCAAAQgAAEIQAACEIBAOwkgiIhsFwQRkQFTPAQgAAEIQAACEIAABCAAAQgMBQEEEWnNhCAiLW9qgwAEIAABCEAAAhCAAAQgAIF2EkAQEdkuCCIiA6Z4CEAAAhCAAAQgAAEIQAACEBgKAggi0poJQURa3tQGAQhAAAIQgAAEIAABCEAAAu0kgCAisl0QREQGTPEQgAAEIAABCEAAAhCAAAQgMBQEEESkNROCiLS8qQ0CEIAABCAAAQhAAAIQgAAE2kkAQURkuyCIiAyY4iEAAQhAAAIQgAAEIAABCEBgKAggiEhrJgQRaXlTGwQgAAEIQAACEIAABCAAAQi0kwCCiMh2QRARGTDFQwACEIAABCAAAQhAAAIQgMBQEEAQkdZMCCLS8qY2CEAAAhCAAAQgAAEIQAACEGgnAQQRke2CICIyYIqHAAQgAAEIQAB7h47QAAAgAElEQVQCEIAABCAAgaEggCAirZkQRKTlTW0QgAAEIAABCEAAAhCAAAQg0E4CCCIi2wVBRGTAFA8BCEAAAhCAAAQgAAEIQAACQ0EAQURaMyGISMub2iAAAQhAAAIQgAAEIAABCECgnQQQRES2C4KIyIApHgIQgAAEIAABCEAAAhCAAASGggCCiLRmQhCRlje1QQACEIAABCAAgf+/vTsBs6uu84T/O1Uhe0IWEiBkZUlSFQjKqo0I07ZCKtg6NEnQbpkeO4FRu6HVdhZx5p2ZV5x5p1u7wW4dk7TTLyqQBBnthgrarQOirSwqQlKVhJA9EBKykKSykbpnTkVTSxaqCLk399z7yfPUc4vcc/7L53fC89xffesc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JfmxpmtaUTN4WkmX/WZSJKkyLMangABAgQIECBAgAABAgQIlI9Amqax7Cd/3r6g7FNxoa5hYW35rLDyVrJsXnTpR0xqeCrrR7S3Jypvw3ZEgAABAgQIECBAgAABAgSOEEjTQixvvKJLP2LynMhVP6LskwXNi2fuyPo+px9WnviOO6K2Vx8XIwECBAgQIECAAAECBAgQqBqB1oP7Y8XP7u683531DQvbPytXDUQJN5oFInZkv6DRbnzB+x6L2tMGlnAFpiJAgAABAgQIECBAgAABAqdWoPX13fHC96/tWEQaO+tu7fisfGpX17PZyz4Q0fTIzA2RxDmHt3PBFR+LXr0H9Wx3jiJAgAABAgQIECBAgAABAhUgcPDArnjhqa92bkBsrJ++cHQFbK1st9A8N7r0I87/ncbo1Wdk2a7XwggQIECAAAECBAgQIECAwMkWOLh/c6z8p4Yu/YgsEJGrfkTZByKWPjKjOXtExuTDyuddOjt69xt2smtpPAIECBAgQIAAAQIECBAgULYCB/Zuixd/Pr99fdkjNJZNmb6ormwXXAELywIRzdkvaLT3I8699sHoPWB8BezMFggQIECAAAECBAgQIECAQM8EDrSsiVWP3dT54GV1cyJX/YjyD0Q0znwqW+Tlh5UnvO2W6DvwrJ5VyFEECBAgQIAAAQIECBAgQKACBPbt3hSrn723fSfZoxyentKwsOMhnhWwx3LbQvO8eCpbU3s/YvxV90bfIfXltkzrIUCAAAECBAgQIECAAAECRRPYt6Mp1vzkls7jP50FInLVjyj7QERz48wfZI2e3z6sPO7CWdF/yLiiFdXABAgQIECAAAECBAgQIECg3AT27Fgba5csaF9W9mH+h3UNC99TbuuspPVkgYgfZPtp70eMvfKr0f+M9nxEJW3VXggQIECAAAECBAgQIECAwDEF9rz6dKx78mOd3/thFojIVT+i7AMRTYtnfCfS5AOHlUfX3xiDhp3vkiRAgAABAgQIECBAgAABAlUjsGvrytjQ/FDHfpP0u/XTFn2wagBOwUab5sV3sqZJRz/isi/GwDOvOQUrMSUBAgQIECBAgAABAgQIEDg1ArtfeTw2PPPp9smzGxl8t35O5KofUf6BiEdmfiN7ZucfHFYeNWl6nD5iyqmpuFkJECBAgAABAgQIECBAgMApEHhty9J4afkjHTOn8c366Qs/cgqWUjVTLpsX38gaPR39iLf91xh8TkPV7N9GCRAgQIAAAQIECBAgQIDAzo2N8dKz/6kdIgsXfHPynMhVP6L8AxGNs74Skbbfh+Os894bQ89+u6uPAAECBAgQIECAAAECBAhUjcD2l38Zm178x077Tb5a37Dg41UDcAo2mgUivpIFItr7EWde+O9j6LibTsFKTEmAAAECBAgQIECAAAECBE6NwPa1D8YrS/57++RZuOCrWSAiV/2Isg9ENDfO/GzWgLjrsPKwUZfFmee2P8Lz1FTerAQIECBAgAABAgQIECBAoIQCr6z6YWx76ZnODYg76xoWfqGES6i6qZrnxWezTXf0IyZ8OEbWf6rqHGyYAAECBAgQIECAAAECBKpXYHPTl2Lb6vs6A9xZNydy1Y8o+0DE0sYZNyWRLDqsPGDohBg7ZUb1XnV2ToAAAQIECBAgQIAAAQJVJ7B+6aLYvX11+77TSGdMaVj0YNVBlHDD2R0ibsp+QaOjHzHit2LMFfeUcAWmIkCAAAECBAgQIECAAAECp1Zg/VO3R8uWf25fRBYumJHdISJX/YiyD0Q0PzLjojRJnjus3LvvkDjvsltPbeXNToAAAQIECBAgQIAAAQIESijw4jNz48C+HR0NiDSdWjd90fMlXELVTdX8tbgoaqKjHzFgdJx77XeqzsGGCRAgQIAAAQIECBAgQKB6BVY99sE40LKhA6AQU+tui1z1I8o+EPFC47Q+r8egfZ0vs8m/9alIanpV75Vn5wQIECBAgAABAgQIECBQNQJp4WAs++cvddnvabGr7wUNi/dXDcIp2OgL90Sfg/2iSz9i0rR/zvoRvU/BakxJgAABAgQIECBAgAABAgRKK5AWDsTyxb/VZdJee6PvBbdHrvoRZR+IaBNuapy5Mns577D2uW//19FnwIjSVtxsBAgQIECAAAECBAgQIEDgFAjsb9kSq375vzrP/GJ9w8LzT8FSqm7K7LEZK7PHZrT3IyZc/UD0GYy+6i4EGyZAgAABAgQIECBAgEAVCuzfuTJWP3Fz552vqpvT8Rk5LyS5CEQsbZzRmEQy7TDqOZM/EIPPmJQXY+skQIAAAQIECBAgQIAAAQInLLDz1eWxcdl3289PI108pWFRwwkP6MQeCzTNjcYkifZ+xKhL/r8YfPZ7eny+AwkQIECAAAECBAgQIECAQF4Fdr38g9j4i3/Xvvzs8/HiybMjd/2IXAQisjtE/GUm/aeHtUeMuzrOGPPOvF471k2AAAECBAgQIECAAAECBHos8Or6n8aWtU90Pv6vsjtEfLLHAzjwhAWyO0T8ZXaHiI5+xKSPx/DzP3rC4zmRAAECBAgQIECAAAECBAjkRWDryq/HluVfaV9uFiz4q8lzInf9iJwEImZ8LCJp1z595JQYNXF6Xq4V6yRAgAABAgQIECBAgAABAics8NKKR+K1zUs7nZ9+vL5h0VdPeEAn9ligaV58LGucdPQjzmmIs9/2X3t8vgMJECBAgAABAgQIECBAgEBeBV5+9j/Faxsb25ef/cLAx+vnRO76EbkIRCxdPONdSZq0/zpMrz6D4oLLs4yEPwQIECBAgAABAgQIECBAoMIFXnj6q3Fw/66OBkSSXj1l2qIfV/i2y2J7y78W7yrUREc/ou+Zcf57HimLtVkEAQIECBAgQIAAAQIECBAopsDKH0yPg/teaZ+ipiaunvRHkbt+RC4CEW3K2WMzdmcvAw6Ln3vJR6NP/zOKWWNjEyBAgAABAgQIECBAgACBUyqwf8+rseoXX29fQ/bbGC1TGhYOPKWLqrLJs7tE7M6aJ+39iAnXLIw+A8+tMgXbJUCAAAECBAgQIECAAIFqEti/e1Wsfnxmx5aTaKmbHbnsR+QnELF45sORRvtzMs46970xdNTbq+m6s1cCBAgQIECAAAECBAgQqDKB7S8/G5te/H7HrtN4pH76whuqjOGUbrd5fnTpR5w55d/F0PEzTumaTE6AAAECBAgQIECAAAECBIopsGPtg7FpyX9vnyL7BY3G7HEZ7T+rL+bcJ3vs/AQiHpnxmUiS/3EYYPCIyXHOpN892R7GI0CAAAECBAgQIECAAAECZSOwcfnfx84ty9rXk32I/0xdw8K/KJsFVsFCsjtEfCZz7+hHjHpvjHr7f6uCndsiAQIECBAgQIAAAQIECFSrwMZf/ofY9dI/du5H/NvJc+LP8+iRm0DEksWzLq9J06cOI9ee1j8mXvnHeTS3ZgIECBAgQIAAAQIECBAg0COBF5766zh4YE/7sYUkueLCaQue7tHJDjopAsvnxuWFJDr6Eb2HxQXv7XTXjpMyi0EIECBAgAABAgQIECBAgED5CKz8p/fFwf3b2hdUk8YVk26NXPYjchOIaNNuapy5NXsZdlh+wtv+MPoOHFk+V4aVECBAgAABAgQIECBAgACBkySwb/fmWP3s33UebVt9w8LhJ2l4w7wJgeZ50aUfMf7qb0XfwZPexAgOJUCAAAECBAgQIECAAAEC+RDYt3N5rHni97v0I+rmRG77EfkKRCye8e1IkxsP64+c8Nsx/JzL8nHlWCUBAgQIECBAgAABAgQIEHgTAls3PhObV/+w44wkfah+2qLfexNDOPQkCWSBiG9nQ3X0I+o+FcPO/fBJGt0wBAgQIECAAAECBAgQIECgfAS2rbovNjd/qfOCHsoCEbntR+QqENHcOOtP0kjvOaw/YMj4GHvhzPK5OqyEAAECBAgQIECAAAECBAicJIF1SxZGy4417aMlkdxe17DgyydpeMO8CYHmv40/iUJ09CPOuDLGXPk3b2IEhxIgQIAAAQIECBAgQIAAgXwIrH/yE9Hy6pPtiy1E3DFlTsdn4nzsomOVuQpErHh4Vt3BmrSpM/J5l90avfsOyZu79RIgQIAAAQIECBAgQIAAgeMKHNi3I158Zm6X93sVkvqJNyxoxlZ6gRXzoq41e5Jn55nPvfY70XvA6NIvxowECBAgQIAAAQIECBAgQKBIAgdaNsSqxz7YZfTaiPqJcyK3/YhcBSLa5JsaZz6evbz7cBVGjrs6ho95Z5FKblgCBAgQIECAAAECBAgQIFB6ga3rfxqb1z7RPnGapk9Mmb6o/bNw6Vdkxub58XikHf2IEZM+HsPP/ygYAgQIECBAgAABAgQIECBQMQJbV349tiz/Skc/IuKJ+jkdn4XzuNH8BSIenvXxqEnb70vZZ8CIOPft/zqP9tZMgAABAgQIECBAgAABAgSOKbDql/8r9rds6XivkHyi/oYFHR0JbiUXaJobH0+S6OhHDD4/Jlz9QMnXYUICBAgQIECAAAECBAgQIFAsgdVP3Bz7d65sHz5N4xP1t0au+xG5C0QsfXTGsKSQbO1c5PEX/0H0GzSqWHU3LgECBAgQIECAAAECBAgQKJnA3l0vxZpffbPLfGlNOnzK9Yu2lWwRJjpKYOn8GFaTRpd+xLjf+nr0GzqVFgECBAgQIECAAAECBAgQyL3A3u3Pxdp/7nonxEISw6fMjlz3I3IXiGi7kpY2zlyYLXzG4atq6NmXxFnn/U7uLzIbIECAAAECBAgQIECAAAECm178p9j+8i/aIbLPv4vqGhbOJHPqBZrnxcJsFR39iPGz4swpnzn1C7MCAgQIECBAgAABAgQIECDwFgVeWfrnsX3Ngs6jLKqbE7nvR+QyENG8eNaN2fNTv324GrWn9Y+JV/7xWyyx0wkQIECAAAECBAgQIECAwKkXWPHkX0fr63vaF5Ikye/VTVvw0KlfmRVkgYgbM4WOfkTvoXHBe/8RDAECBAgQIECAAAECBAgQyL3AC//43mg9sL3zPn4vC0Tkvh+Ry0BEWxWaGmduzl5GHK7IOZPeH4NH1OX+QrMBAgQIECBAgAABAgQIEKhegZ1bmmPj8n/oDLClvmHhyOoVKb+dZ6GIrv2IS74Qg85+X/kt1IoIECBAgAABAgQIECBAgEAPBXa9/P3Y+IvPdulHZGGIiuhH5DYQ0dw485404k8OV6XfoHNi/MW/38OSOowAAQIECBAgQIAAAQIECJSfwJpffSv27trYvrDsQ/uXs8dl3F5+K63eFWWBiHuy3Xf0I4ZMjXFXfb16QeycAAECBAgQIECAAAECBHIvsPYnH429O57rvI8vZ4GIiuhH5DYQsWzxh6YW0tZfda7K6LobY9Dw83N/wdkAAQIECBAgQIAAAQIECFSfwK6tK2NDc9c7UdYktRdPnnZ/l45E9cmU146XzYup2S9odO1HXPbFGHjmNeW1UKshQIAAAQIECBAgQIAAAQI9ENj9yuOx4ZlPdzkyCxFcPHlOVEQ/IreBiLaKLG2c9a0k0g8frk7/08fGuItu7kFZHUKAAAECBAgQIECAAAECBMpLYO3zD8Se19a1LyqN5L4pDQvcCrG8ynRoNdldIr6VvXT0I4ZfFmPf8T/LcKWWRIAAAQIECBAgQIAAAQIE3lhg3c/+TezZ+kzng+7L7g5RMf2IXAcilj8644rWQvJk5+qMmTIjBg6d4LomQIAAAQIECBAgQIAAAQK5Edi9fXWsX7qoy3rTmvTKKdcveio3m6iihS6fH1cU0ujSjxh9xZdj4Ih3VpGCrRIgQIAAAQIECBAgQIBA3gVatvw01j/V/lTIQ9upSeLKSbOjYvoRuQ5EtBWkafGMb0ea3Hj4Yhs49NwYM+WmvF971k+AAAECBAgQIECAAAECVSSwvunB2L1tVceOk/Sh+mmLfq+KCHK31ewuEd/OFt3Rjxh5VYy+/O7c7cOCCRAgQIAAAQIECBAgQKB6BTY8fUfs3vyTzgAPZXeHqKh+RP4DEd+b+e5ojcc7V2ncRR+K/qePqd4r184JECBAgAABAgQIECBAIDcCe15bH2ufv7/retO4pn76wh/lZhNVuNAV8+PdrWnXfsTYd86N/sMuqUINWyZAgAABAgQIECBAgACBvAns2faLWPfTW7ssuzaJaybOjorqR+Q+ENFWoaWNMxqTSKYdrtbAYefHmPr2X9LI27VnvQQIECBAgAABAgQIECBQRQLrmx7K7g6xsvOOG+sbFk6vIoLcbrVpbjQmSXT0I868JkZf9sXc7sfCCRAgQIAAAQIECBAgQKB6BDY88+nY/UrHfQey4EDj5DlRcf2IighELHl45nU1NfFo58vznEk3xOAR9dVzxdopAQIECBAgQIAAAQIECOROYOeWpti4/OEu6y4U4voLb1j4vdxtpgoX3Dw3roukaz9i1Ns/H4NHXV+FGrZMgAABAgQIECBAgAABAnkR2PnSo/HSLz/XZbnZXRCvv/DWqLh+REUEItoq1dQ44x8ikhsOV+20PqfH+ZfNyf6qJi/XnXUSIECAAAECBAgQIECAQDUJpGmsfGZuvL7/tU67Th+ub1j0/mpiyPtem+dF1o+Ijn5Ev1Fx3r/431k/ojbvW7N+AgQIECBAgAABAgQIEKhEgbQ1Xvw//zJe3/tS5909XDcnKrIfUTGBiCX/MOvimtr02c5VGz76ihg5/tpKvEztiQABAgQIECBAgAABAgRyLrB5zWOxdcNTXXZRk9RePHna/c/lfGtVtfwl/zMurq2Nrv2Ic2+JEXW3V5WDzRIgQIAAAQIECBAgQIBAPgS2NN8TW1fd22WxWWjg4uxxGRXZj6iYQERbxZoaZ30+Ir2zc/UmvP2W6DvgrHxcfVZJgAABAgQIECBAgAABAlUhsHf3y7Hm2W8csdfkrvqGBV3vV1kVGvnfZNO8+HzWYOnSjxj/rm9E39Pr8r85OyBAgAABAgQIECBAgACBihHYu6Mp1v7kli77SSPuqp8TFduPqKhARFvlmh6ZsSKS5ILDVRw4ZEKMuXBGxVykNkKAAAECBAgQIECAAAEC+RdYv3RR7N6+umMjafpC/fRFE/O/s+rdQfPcyPoR0d6PGDDinTHmii9XL4idEyBAgAABAgQIECBAgEDZCax/6k+iZctPO/Uj4oW6W6Oi+xEVF4hYunjWjCRNF3a+us4+//oYctbUsrvgLIgAAQIECBAgQIAAAQIEqk9gx6bn4uWVj3bZeJokM6dMW7Co+jQqZ8fL5seMNI0u/Yizpv7HGDLmA5WzSTshQIAAAQIECBAgQIAAgdwK7Fj/3dj03P/bZf1JEjMnz46K7kdUXCCirYJLG2cuyjZ20+Fq1tT0jglv/1fRu9/Q3F6gFk6AAAECBAgQIECAAAEC+Rc4sHd7rH72/49C64H2zWS3pnxwSsNCtzbMf3mjed6hJlJ7PyKp7R8Trv5m9B4wtgJ2ZwsECBAgQIAAAQIECBAgkFeBAy3rYs2P/yAKB/d03sKDdXOi4vsRFRmIaH5k1sQ0SZd3rmb/08fEuIs+lNdr1LoJECBAgAABAgQIECBAoAIE1j5/f+x5bX2XnSRpMqlu+oIVFbC9qt9C9tiMidljM7r2I4ZfGmPf8bWqtwFAgAABAgQIECBAgAABAqdOYN3Pbos9W3/edQFpTMoel1Hx/YiKDES0VbJp8cxPRhpf6lzVYedcHmdO+Ben7kozMwECBAgQIECAAAECBAhUrcDm1Y/F1o1Pdd1/Ep+qn7bwL6sWpQI33jQ/Ppkc2Y849w9iZN2fVuBubYkAAQIECIU/JTAAABtaSURBVBAgQIAAAQIEyl1g87K7Y9uL3+iyzLStHzE7qqIfUbGBiLaKLn1k1reSJP1w5+qeM+l3Y/CIyeV+XVofAQIECBAgQIAAAQIECFSQwM4ty2Lj8r/v2nxIk/umTF/w+xW0TVv5jUD26IxvZd926UeMuuQLMfjs9zEiQIAAAQIECBAgQIAAAQIlE9j50vfjpV9+9sj57sselVE1/YjKDkQsnDEwGZg8k1V40uEq19T2jglvuyV69xtWsgvNRAQIECBAgAABAgQIECBQvQIH9m6L1c/eG4XWA50Rlg+r7XPpWdd9o6V6ZSp350v/JgbW9I6u/YheA2L8u74RvQeMrdyN2xkBAgQIECBAgAABAgQIlI3AgZZ1sebHH4nCwS6th+VD+8SlZ90SVdOPqOhARNvV1tw445o0ksc6X3kDhoyLsRfOKpuL0UIIECBAgAABAgQIECBAoHIF1i1ZEC071nbZYBLptXUNix6v3F3bWfPcuCaS6NqPOOPyGHPlV+EQIECAAAECBAgQIECAAIGiC6x/8mPR8urTXedJ49q6W6Oq+hEVH4hoq/DSxpmfzjb6F52rPfSsi+Os868r+oVmAgIECBAgQIAAAQIECBCoXoFNK78X2zf9qgtAGvFnUxoWfrF6Vapn59mjMz6d7bZLP2LI2BvjrIuOul1p9aDYKQECBAgQIECAAAECBAgUXWDT81+IHeseOnKeP8selVF1/YiqCES0Vbp58cz70jQ+1Lnqw0dfGSPHX1P0C84EBAgQIECAAAECBAgQIFB9ApvXPB5bNzzZZeNJEvfXTVv44erTqN4dZ6GI+7Ldd+1HnPeHMWLyH1cvip0TIECAAAECBAgQIECAQNEEtiz769j64t8dOf79WRiiKvsRVROIWPbd3x1UOK3vz7LK13eu/sjx18bw0VcU7YIzMAECBAgQIECAAAECBAhUn8DWDU/F5jWPHbnxpprX971j8gf+flf1iVTvjpf9bQxKW+Nn2eMzuvQjRky+PYafd0v1wtg5AQIECBAgQIAAAQIECJx0ga2r7o0tzfd0HTeNpqQ23jH5j6Iq+xFVE4hoq/rzD8+qq61Jf5B9e3bnq+DsC66PIWdOPekXnAEJECBAgAABAgQIECBAoPoE2h6R0faojCP+vNyrkLxn4g0LmqtPxI5XzIu61oij+xFTPxenj/kgIAIECBAgQIAAAQIECBAg8JYFdqz737Hp+buO6kfURrxn4pyo2n5EVQUi2qq/pHHmVTW/bkL06Xw1jJ78wRh0xsS3fKEZgAABAgQIECBAgAABAgSqV2DX1hWxofk7RwLsL2TNhwsbFv6kemXsfMn8uKo2Pbofcc6l/yMGnfXbgAgQIECAAAECBAgQIECAwAkL7Nr0w9j48397VD+iNcn6EbOjqvsRVReIaLsKmh+ZdUOapP9w5BUx7sJZ0X/IuBO+0JxIgAABAgQIECBAgAABAtUrsGfH2li7ZMFRAEmavL9u+oKHq1fGzg8LNM+NG7JHZxzVjxh75Vej/xmXgyJAgAABAgQIECBAgAABAm9aYM+rT8e6Jz929HlpvL/u1qj6fkRVBiLaroamR2d8JArJvUdeGe4U8ab/jTmBAAECBAgQIECAAAECVS+w69XszhDLjrozRERNzS311z/wjaoHAtAusHx+fKSQxlH9CHeKcJEQIECAAAECBAgQIECAwJsVOM6dIaImiVsmzQ79iAy0agMRbRdT0yMz7ogk+asjL6yzL7g+hpw59c1eb44nQIAAAQIECBAgQIAAgSoU2PHKc/HyC48evfM0/dP66YvurkISW+5GoGlu3JEkcXQ/Yurn4vQxH+RHgAABAgQIECBAgAABAgS6FXht/Xfi5ec+f9RxaRp/Wn9r6Ef8RqaqAxFtBs2LZ/7n7KL4f468Us6ccG0MO+eKbi80BxAgQIAAAQIECBAgQIBA9Qps3fBUbF7z2FEA2Q+7/0vdtIX/uXpl7Lw7geZ50XZ9HNWPGDn59hh23i3dne59AgQIECBAgAABAgQIEKhiga0v3htblt1zLIH/Ujfn0OdNf34jUPWBiDaH490pYvjoK2Pk+GtcLAQIECBAgAABAgQIECBA4CiBzWsej60bnjxaxp0hXC09FDjenSKGnfeHMXLyH/dwFIcRIECAAAECBAgQIECAQDUJbFn217H1xb87asvuDHHsq0Ag4jcuTY/e/JEoFI56hueQsy6Os8+/rpr+DdkrAQIECBAgQIAAAQIECHQj8PLK78WOTb86+qia9Jb66xd5RqcrqMcCy+fHRwppHN2PGHtjnHXRZ3s8jgMJECBAgAABAgQIECBAoPIFNj3/hdix7qGjNlqTxC2TZod+xDEuAYGITijNj8y6IU3SB7O/6tPZasCQcXHW+e+L3n2HVv6/IjskQIAAAQIECBAgQIAAgeMKHNi3PTat/H607Fh75DH7kzS5qW76gofxEXizAs1z44ZI4uh+xBmXHwpFnNZ/zJsd0vEECBAgQIAAAQIECBAgUEECB1rWxStL/lu0vPr0Uf2ISOOmultDP+I49RaIOAJmSePMq2oiFmV/fXbnt2pqe2d3irg+Bo+YXEH/dGyFAAECBAgQIECAAAECBHoqsHPLsnh55aNRaD1w5CkvFyJmXNiw8Cc9HctxBI4UWDI/rqpNj9GP6DUgC0XcGYNHvQ8aAQIECBAgQIAAAQIECFShwM6Xvx+bnrsrCgdbjupHtCZZP2J26Ee8wXUhEHEMnBUPz6o7WHPoThH1R749/JwrYuSEa6vwn5otEyBAgAABAgQIECBAoHoFNq9+LLZufOpYAE2theSmi25Y0Fy9OnZ+sgRWzIu61jS7U0RydD9i2HkfiZGT7zhZUxmHAAECBAgQIECAAAECBHIgsLn5r2Lbqm8evdI0mmqTuGninNCP6KaOAhHHAVr23d8dlPbu+7U0jQ8deUj/08ccultE734eoZGD/09YIgECBAgQIECAAAECBE5Y4MDe7YfuCrHntfVHjZEkcX9yYN9tkz/w97tOeAInEjhCYNnfxqC0EF/L/vrofsTwSw/dLaL3gLHcCBAgQIAAAQIECBAgQKCCBdoekbHp+btiz9afH2uX9yc1cdvkPwr9iB5cAwIR3SAtbZz56QzpL448rO0RGmdO+O0YctbUHjA7hAABAgQIECBAgAABAgTyJrBj03PxyuofHusRGdnjOePPpjQs/GLe9mS9+RFonhefzlZ7dD+iV/8YWf/pGDLmA/nZjJUSIECAAAECBAgQIECAQI8Fdqz/bryy9IuRtu451jl/Vjcn9CN6rBnZTRj96VaguXHGNWkkbb+dMenIgwcOnRBnjHtX9Bt4drfjOIAAAQIECBAgQIAAAQIEyl9gX8um2LL6idi9Y/WxFrs8ifS2uoZFj5f/Tqww7wLNc+OarHNzzH7EgBHvjDMmfiz6DTnqaZ9537b1EyBAgAABAgQIECBAoCoF9r3WHFuWfyVatvz0mP2IqI3b6j4a+hFv8uoQiOgh2KbvfWTA1oMH5iZJ+uFjnTJ89BUxctw1WcQEaQ9JHUaAAAECBAgQIECAAIHyEsieU7B57Y9i64anjrmuNE3ui5bCbVNmLtpdXgu3mkoW2HRvDNi+P+Zmezx2P+LcW2LE5E9k/YjaSmawNwIECBAgQIAAAQIECFSuQNoaW5b9TWxdde/x9nhf4UDcNuUToR9xAleBn96/SbSmxTM/md0b9UvHOu20PqfHyPFXx+ARfjvjTbI6nAABAgQIECBAgAABAqdUYOeWpti85ol4ff9rx15HEp+qn7bwL0/pIk1e1QJN8+OTyfH6Ef1GZaGIj8fgUddXtZHNEyBAgAABAgQIECBAIG8CO196NAtDfCVe3/vSMZdek/UjJs0O/Yi3UFiBiBPAa35k1sRCkt6V4d10rNMHDjs/hp9zefQ/fcwJjO4UAgQIECBAgAABAgQIECiVwJ7X1sfWjU/H7m0rjzllGvFgTZrcWTd9wYpSrck8BI4nkD1CY2L2CI27sveP3Y8485oYdu7vR/9hl0AkQIAAAQIECBAgQIAAgTIW2LPtF7Ft1bdi9yvHfQLGg9kv6d9Zd2voR7zFOgpEvAXApYtnzUgKhbuyx2RccKxhBg47N4aefWkMHDrhLcziVAIECBAgQIAAAQIECBA42QK7t6+O7S/9PHZvX3XsodP0hbSm5s4p0xYsOtlzG4/AWxVYNj9mZE94yfoRcex+xMirYuj4m2PAiHe+1amcT4AAAQIECBAgQIAAAQInUWD3lp/GjjUPxO7NPzlOPyJeSGrizsmzQz/iJLkLRJwEyKbGWZ+PSO883lD9Tx8bw0ZdFoOGn38SZjMEAQIECBAgQIAAAQIECJyowK6tK2PbS8/EntfWvcEQyV31DQs+d6JzOI9AqQSa5sXns8bO8fsRwy+LYRM+FAOzO0f4Q4AAAQIECBAgQIAAAQKnTqDtThDbVt8fe7Y+c9xFZHepvKt+TuhHnOQyCUScJNBliz80tZAezG5bmdxwvCH7DTonC0ZcEoNH1J2kWQ1DgAABAgQIECBAgAABAj0R2LmlOQtC/CL27tr4BoenDxdaaz534fsX/KonYzqGQDkILJsXU9uaZtlajt+PGDI1e5TGzTHo7PeVw5KtgQABAgQIECBAgAABAlUjsOvl72ePxngg9u547o32/HBra3zuwn8T+hFFuDIEIk4y6pKHZ15XUxO3Z8M2HG/o2tP6x+AzJsfpI+uj36BRJ3kFhiNAgAABAgQIECBAgACBNoG9u16KnZub4rVXl0Xr63uOi5JGujgtJHdfeMPC75EjkFeBJXPjul5J3J6FI47fj+g9NAaPel/2dV30Gzo1r1u1bgIECBAgQIAAAQIECJS1QFv4YefG78XOl74frQe2H78fkcbi7If1d9fdGvoRRayoQESRcJsemfnuqEnviDS58Y2m6DtgxKFwxKDsrhG9+w4p0moMS4AAAQIECBAgQIAAgeoQOLBvR7TdDWJXFoLY17LljTedpA9FTXJ3/XULf1QdOnZZDQIr5se7W9O4I9vrG/Yj+gw+PwZnd4xou2tE7wGjq4HGHgkQIECAAAECBAgQIFA0gQMtG2JndjeItjtC7N+5srt5HqpN4u6Js0M/ojupk/C+QMRJQHyjIZY+OuOKKNTckUT64e6mGjBkXAwcdl70Hzw2+g4c2d3h3idAgAABAgQIECBAgACBTGDf7s2xZ+e62L3txWjZsbZbkzSS+3rVFO6edP2ip7o92AEEciqwfH5cUfh1MKL7fsQZV8SAke+KAcMvjT6DJ+V0x5ZNgAABAgQIECBAgACB0grs27k89mz9ebRs/nG0vNqjFsN9NVkQYtLs6NHBpd1N5c4mEFGi2i5b/KGpado6O7t15c3ZlCO6m7bXaQOi/5AxWTgi+zp9TPTpf0Z3p3ifAAECBAgQIECAAAECVSGwf8+rsWfH+tizK/vKXg++3tKTfW/JPgA/kCS18ydPu/8NH9zZk8EcQyAvAsvmxdSsFzE7W2/P+hF9hkX/LBjRb+glMeCMS6P3wHPzslXrJECAAAECBAgQIECAQFEF9u9eFXte/Xns3f6LaMmCEK37t/VkvrbbVz6Q9STmT54T+hE9ETvJxwhEnGTQngzXvHjWjZGmN2cNiRk9Ob7tmF59BsWA08dG737DDn31OfQ6NJKaXj0dwnEECBAgQIAAAQIECBDIlUBaOBgH9m6P/Xu3Za+//mp5bV0c3L+rx/vIPnctqkmSB+qmLXioxyc5kECFCjTPO/QYjbZgRM/7EX3PPHTniN4Dx2eP1hj366+BY7N+RO8KVbItAgQIECBAgAABAgSqXSAtHIgDu9fF/pa18Xr2dWD3mkMBiIP7XnkzNIuygx+omxP6EW9GrQjHCkQUAbWnQ2aP0xiWHKy5OU0KNydJcnVPz+t8XO++Qw4FI3r3G37otaZX76ip6RO1tadl3/eJmtrsv7Pv2xoVbd9n85zINM4hQIAAAQIECBAgQIDAWxZI0zQKrQeirbFQaH390PeFg/ujtdD2/f7s+6zhcCgAsTVez14P7NtxonP+KArJgrRX4YEp1y/q0a9rnOhEziOQR4Gl82NYUsiCEUncnHUJTqwfMWB0nNZ/bPTJghKnDRgbtb36Z32IAVnv4Tevp7W99s/6Eb95TWrySGXNBAgQIECAAAECBAhUgECaFrKew56sH7Hn0Gvh9bbXlqwX8evX1uzvXm/JAhBZ8OH1PeviQMuGE9t1Ej/KplqQ1sQDU2aHfsSJKZ70s/x0/KSTntiAKx6eVddaE7+ThSOujTS5Nhtl2ImN5CwCBAgQIECAAAECBAhUncC2SNLHkrTmsdpC/NPEGxY0V52ADRM4QYEV8+JQPyIK0daL0I84QUenESBAgAABAgQIECBQlQJtoYfHoiZ+3Y+YE/oRZXgZCESUYVHalrRk8azLa9P0muwXqK5Nk7g2K9SAMl2qZREgQIAAAQIECBAgQKDUAi3Zb7Y/FoX08UJNzWMXTlvwdKkXYD4ClSqwfG5cXqiJa9oCEvoRlVpl+yJAgAABAgQIECBA4EQEssdytmQ3438s+/nt47VpPDbp1tCPOBHIEp8jEFFi8BOdbuniGe9K0rgoIpmYRjopyV6zsc470fGcR4AAAQIECBAgQIAAgZwIvJh9BlqRfQZaHtlr9gPa56dMW/TjnKzdMgnkXmD51+Jd2R0kLsoeeDGxkMakmiSyvoR+RO4LawMECBAgQIAAAQIECLyhQPZD9Bezz0Arss9AywsRK7I7QDw/6bbQj8jhdSMQkcOiHV7yC43T+hxMB04sJFlD4lBQIhkdaTooatJBSZoMyv5xDmr776xxOCj77ansNQZmTQsP7cxxzS2dAAECBAgQIECAQJ4Fss8kheyzya7seZq7s5DDrkiSXdkHlF1pkn1fSA79dxLphkIWfKhJY3mvZPeKCxoW78/znq2dQCUKvHBP9DnYJyYmNTEp6zNMzP5tj872eagPkX0/qO37Q1/pr1+z36DSj6jEC8GeCBAgQIAAAQIECORE4FA/oq3/kMbutte23sSh/86+2voSv/l+Q3bciqxnsbzX/lhxwe2hH5GT+na3TI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gf8LjnJw6xQz8VYAAAAASUVORK5CYII="/>
          <p:cNvSpPr>
            <a:spLocks noChangeAspect="1" noChangeArrowheads="1"/>
          </p:cNvSpPr>
          <p:nvPr/>
        </p:nvSpPr>
        <p:spPr bwMode="auto">
          <a:xfrm>
            <a:off x="63500" y="-136525"/>
            <a:ext cx="1257300" cy="742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png;base64,iVBORw0KGgoAAAANSUhEUgAACEQAAATkCAYAAABvg0cKAAAY1XRFWHRteGZpbGUAJTNDbXhHcmFwaE1vZGVsJTNFJTNDcm9vdCUzRSUzQ214Q2VsbCUyMGlkJTNEJTIyMCUyMiUyRiUzRSUzQ214Q2VsbCUyMGlkJTNEJTIyMSUyMiUyMHBhcmVudCUzRCUyMjAlMjIlMkYlM0UlM0NteENlbGwlMjBpZCUzRCUyMjIlMjIlMjB2YWx1ZSUzRCUyMiUyMiUyMHN0eWxlJTNEJTIyZ3JvdXAlM0IlMjIlMjB2ZXJ0ZXglM0QlMjIxJTIyJTIwY29ubmVjdGFibGUlM0QlMjIwJTIyJTIwcGFyZW50JTNEJTIyMSUyMiUzRSUzQ214R2VvbWV0cnklMjB4JTNEJTIyODY0JTIyJTIweSUzRCUyMjcyMyUyMiUyMHdpZHRoJTNEJTIyMjQyJTIyJTIwaGVpZ2h0JTNEJTIyMTM2JTIyJTIwYXMlM0QlMjJnZW9tZXRyeSUyMiUyRiUzRSUzQyUyRm14Q2VsbCUzRSUzQ214Q2VsbCUyMGlkJTNEJTIyMyUyMiUyMHZhbHVlJTNEJTIyQ2h1JUUxJUJBJUE5biUyMGIlRTElQkIlOEIlMjB2JUMzJUEwJTIwbCVFMSVCQiU4RGMlMjBkYXRhJTIwdGhlbyUyMGNodSVFMSVCQSVBOW4lMjBmb3JtYXQlMjBjJUUxJUJCJUE3YSUyMHRoJUM2JUIwJTIwdmklRTElQkIlODduJTIwTmV1cmFsZm9yZWNhc3QlMjIlMjBzdHlsZSUzRCUyMnJvdW5kZWQlM0QxJTNCd2hpdGVTcGFjZSUzRHdyYXAlM0JodG1sJTNEMSUzQmZpbGxDb2xvciUzRCUyM2RhZThmYyUzQnN0cm9rZUNvbG9yJTNEJTIzNmM4ZWJmJTNCJTIyJTIwdmVydGV4JTNEJTIyMSUyMiUyMHBhcmVudCUzRCUyMjIlMjIlM0UlM0NteEdlb21ldHJ5JTIwd2lkdGglM0QlMjIyNDIlMjIlMjBoZWlnaHQlM0QlMjIxMzYlMjIlMjBhcyUzRCUyMmdlb21ldHJ5JTIyJTJGJTNFJTNDJTJGbXhDZWxsJTNFJTNDbXhDZWxsJTIwaWQlM0QlMjI0JTIyJTIwdmFsdWUlM0QlMjJCJUM2JUIwJUUxJUJCJTlCYyUyMDElM0ElMjIlMjBzdHlsZSUzRCUyMnRleHQlM0JodG1sJTNEMSUzQmFsaWduJTNEY2VudGVyJTNCdmVydGljYWxBbGlnbiUzRG1pZGRsZSUzQndoaXRlU3BhY2UlM0R3cmFwJTNCcm91bmRlZCUzRDAlM0IlMjIlMjB2ZXJ0ZXglM0QlMjIxJTIyJTIwcGFyZW50JTNEJTIyMiUyMiUzRSUzQ214R2VvbWV0cnklMjB4JTNEJTIyNCUyMiUyMHklM0QlMjI4JTIyJTIwd2lkdGglM0QlMjI2MCUyMiUyMGhlaWdodCUzRCUyMjMwJTIyJTIwYXMlM0QlMjJnZW9tZXRyeSUyMiUyRiUzRSUzQyUyRm14Q2VsbCUzRSUzQ214Q2VsbCUyMGlkJTNEJTIyNSUyMiUyMHZhbHVlJTNEJTIyJTIyJTIwc3R5bGUlM0QlMjJncm91cCUyMiUyMHZlcnRleCUzRCUyMjElMjIlMjBjb25uZWN0YWJsZSUzRCUyMjAlMjIlMjBwYXJlbnQlM0QlMjIxJTIyJTNFJTNDbXhHZW9tZXRyeSUyMHglM0QlMjIxMTMwJTIyJTIweSUzRCUyMjcyMyUyMiUyMHdpZHRoJTNEJTIyMjQyJTIyJTIwaGVpZ2h0JTNEJTIyMTM2JTIyJTIwYXMlM0QlMjJnZW9tZXRyeSUyMiUyRiUzRSUzQyUyRm14Q2VsbCUzRSUzQ214Q2VsbCUyMGlkJTNEJTIyNiUyMiUyMHZhbHVlJTNEJTIyJTI2bHQlM0JkaXYlMjZndCUzQkh1JUUxJUJBJUE1biUyMGx1eSVFMSVCQiU4N24lMjBtJUMzJUI0JTIwaCVDMyVBQ25oJTIwdiVFMSVCQiU5QmklMjBjJUMzJUExYyUyMGh5cGVycGFyYW1ldGVyJTI2bHQlM0IlMkZkaXYlMjZndCUzQiUyNmx0JTNCZGl2JTI2Z3QlM0JraCVDMyVBMWMlMjBuaGF1JTIwJUM0JTkxJUUxJUJCJTgzJTIwdCVDMyVBQ20lMjByYSUyMGIlRTElQkIlOTklMjB0JUUxJUJCJTkxaSUyMCVDNiVCMHUlMjBuaCVFMSVCQSVBNXQlMjZsdCUzQiUyRmRpdiUyNmd0JTNCJTIyJTIwc3R5bGUlM0QlMjJyb3VuZGVkJTNEMSUzQndoaXRlU3BhY2UlM0R3cmFwJTNCaHRtbCUzRDElM0JmaWxsQ29sb3IlM0QlMjNkNWU4ZDQlM0JzdHJva2VDb2xvciUzRCUyMzgyYjM2NiUzQiUyMiUyMHZlcnRleCUzRCUyMjElMjIlMjBwYXJlbnQlM0QlMjI1JTIyJTNFJTNDbXhHZW9tZXRyeSUyMHdpZHRoJTNEJTIyMjQyJTIyJTIwaGVpZ2h0JTNEJTIyMTM2JTIyJTIwYXMlM0QlMjJnZW9tZXRyeSUyMiUyRiUzRSUzQyUyRm14Q2VsbCUzRSUzQ214Q2VsbCUyMGlkJTNEJTIyNyUyMiUyMHZhbHVlJTNEJTIyQiVDNiVCMCVFMSVCQiU5QmMlMjAyJTNBJTIyJTIwc3R5bGUlM0QlMjJ0ZXh0JTNCaHRtbCUzRDElM0JhbGlnbiUzRGNlbnRlciUzQnZlcnRpY2FsQWxpZ24lM0RtaWRkbGUlM0J3aGl0ZVNwYWNlJTNEd3JhcCUzQnJvdW5kZWQlM0QwJTNCJTIyJTIwdmVydGV4JTNEJTIyMSUyMiUyMHBhcmVudCUzRCUyMjUlMjIlM0UlM0NteEdlb21ldHJ5JTIweCUzRCUyMjQlMjIlMjB5JTNEJTIyOCUyMiUyMHdpZHRoJTNEJTIyNjAlMjIlMjBoZWlnaHQlM0QlMjIzMCUyMiUyMGFzJTNEJTIyZ2VvbWV0cnklMjIlMkYlM0UlM0MlMkZteENlbGwlM0UlM0NteENlbGwlMjBpZCUzRCUyMjglMjIlMjB2YWx1ZSUzRCUyMiUyMiUyMHN0eWxlJTNEJTIyZ3JvdXAlMjIlMjB2ZXJ0ZXglM0QlMjIxJTIyJTIwY29ubmVjdGFibGUlM0QlMjIwJTIyJTIwcGFyZW50JTNEJTIyMSUyMiUzRSUzQ214R2VvbWV0cnklMjB4JTNEJTIyMTEyOSUyMiUyMHklM0QlMjI4NzklMjIlMjB3aWR0aCUzRCUyMjI0MiUyMiUyMGhlaWdodCUzRCUyMjEzNiUyMiUyMGFzJTNEJTIyZ2VvbWV0cnklMjIlMkYlM0UlM0MlMkZteENlbGwlM0UlM0NteENlbGwlMjBpZCUzRCUyMjklMjIlMjB2YWx1ZSUzRCUyMiUyNmx0JTNCZGl2JTI2Z3QlM0JUaHUlMjAlQzQlOTElQzYlQjAlRTElQkIlQTNjJTIwY2hlY2twb2ludCUyMGMlRTElQkIlQTdhJTIwbSVDMyVCNCUyMGglQzMlQUNuaCUyMHQlRTElQkIlQUIlMjZhbXAlM0JuYnNwJTNCJTI2bHQlM0IlMkZkaXYlMjZndCUzQiUyNmx0JTNCZGl2JTI2Z3QlM0JiJUM2JUIwJUUxJUJCJTlCYyUyMDIuJTIwVGglRTElQkIlQjFjJTIwaGklRTElQkIlODduJTIwcm9sbGluZyUyMGZvcmVjYXN0JTIwJUM0JTkxJUUxJUJCJTgzJTI2YW1wJTNCbmJzcCUzQiUyNmx0JTNCJTJGZGl2JTI2Z3QlM0IlMjZsdCUzQmRpdiUyNmd0JTNCYyVDMyVCMyUyMGslRTElQkElQkZ0JTIwcXUlRTElQkElQTMlMjBpbmZlcmVuY2UlMjZsdCUzQiUyRmRpdiUyNmd0JTNCJTIyJTIwc3R5bGUlM0QlMjJyb3VuZGVkJTNEMSUzQndoaXRlU3BhY2UlM0R3cmFwJTNCaHRtbCUzRDElM0JmaWxsQ29sb3IlM0QlMjNmZmU2Y2MlM0JzdHJva2VDb2xvciUzRCUyM2Q3OWIwMCUzQiUyMiUyMHZlcnRleCUzRCUyMjElMjIlMjBwYXJlbnQlM0QlMjI4JTIyJTNFJTNDbXhHZW9tZXRyeSUyMHdpZHRoJTNEJTIyMjQyJTIyJTIwaGVpZ2h0JTNEJTIyMTM2JTIyJTIwYXMlM0QlMjJnZW9tZXRyeSUyMiUyRiUzRSUzQyUyRm14Q2VsbCUzRSUzQ214Q2VsbCUyMGlkJTNEJTIyMTAlMjIlMjB2YWx1ZSUzRCUyMkIlQzYlQjAlRTElQkIlOUJjJTIwMyUzQSUyMiUyMHN0eWxlJTNEJTIydGV4dCUzQmh0bWwlM0QxJTNCYWxpZ24lM0RjZW50ZXIlM0J2ZXJ0aWNhbEFsaWduJTNEbWlkZGxlJTNCd2hpdGVTcGFjZSUzRHdyYXAlM0Jyb3VuZGVkJTNEMCUzQiUyMiUyMHZlcnRleCUzRCUyMjElMjIlMjBwYXJlbnQlM0QlMjI4JTIyJTNFJTNDbXhHZW9tZXRyeSUyMHglM0QlMjI0JTIyJTIweSUzRCUyMjglMjIlMjB3aWR0aCUzRCUyMjYwJTIyJTIwaGVpZ2h0JTNEJTIyMzAlMjIlMjBhcyUzRCUyMmdlb21ldHJ5JTIyJTJGJTNFJTNDJTJGbXhDZWxsJTNFJTNDbXhDZWxsJTIwaWQlM0QlMjIxMSUyMiUyMHZhbHVlJTNEJTIyJTIyJTIwc3R5bGUlM0QlMjJncm91cCUyMiUyMHZlcnRleCUzRCUyMjElMjIlMjBjb25uZWN0YWJsZSUzRCUyMjAlMjIlMjBwYXJlbnQlM0QlMjIxJTIyJTNFJTNDbXhHZW9tZXRyeSUyMHglM0QlMjI4NjQlMjIlMjB5JTNEJTIyODc5JTIyJTIwd2lkdGglM0QlMjIyNDIlMjIlMjBoZWlnaHQlM0QlMjIxMzYlMjIlMjBhcyUzRCUyMmdlb21ldHJ5JTIyJTJGJTNFJTNDJTJGbXhDZWxsJTNFJTNDbXhDZWxsJTIwaWQlM0QlMjIxMiUyMiUyMHZhbHVlJTNEJTIyVCVDMyVBRG5oJTIwYyVDMyVBMWMlMjBtZXRyaWNzJTIwZCVFMSVCQiVCMWElMjB2JUMzJUEwbyUyMGZpbGUlMjBrJUUxJUJBJUJGdCUyMHF1JUUxJUJBJUEzJTIwdCVFMSVCQiVBQiUyMGIlQzYlQjAlRTElQkIlOUJjJTIwMy4lMjBUciVFMSVCQiVCMWMlMjBxdWFuJTIwaCVDMyVCM2ElMjBrJUUxJUJBJUJGdCUyMHF1JUUxJUJBJUEzJTIwdiVDMyVBMCUyMCVDNCU5MSVDMyVBMW5oJTIwZ2klQzMlQTElMjIlMjBzdHlsZSUzRCUyMnJvdW5kZWQlM0QxJTNCd2hpdGVTcGFjZSUzRHdyYXAlM0JodG1sJTNEMSUzQmZpbGxDb2xvciUzRCUyM2ZmZjJjYyUzQnN0cm9rZUNvbG9yJTNEJTIzZDZiNjU2JTNCJTIyJTIwdmVydGV4JTNEJTIyMSUyMiUyMHBhcmVudCUzRCUyMjExJTIyJTNFJTNDbXhHZW9tZXRyeSUyMHdpZHRoJTNEJTIyMjQyJTIyJTIwaGVpZ2h0JTNEJTIyMTM2JTIyJTIwYXMlM0QlMjJnZW9tZXRyeSUyMiUyRiUzRSUzQyUyRm14Q2VsbCUzRSUzQ214Q2VsbCUyMGlkJTNEJTIyMTMlMjIlMjB2YWx1ZSUzRCUyMkIlQzYlQjAlRTElQkIlOUJjJTIwNCUzQSUyMiUyMHN0eWxlJTNEJTIydGV4dCUzQmh0bWwlM0QxJTNCYWxpZ24lM0RjZW50ZXIlM0J2ZXJ0aWNhbEFsaWduJTNEbWlkZGxlJTNCd2hpdGVTcGFjZSUzRHdyYXAlM0Jyb3VuZGVkJTNEMCUzQiUyMiUyMHZlcnRleCUzRCUyMjElMjIlMjBwYXJlbnQlM0QlMjIxMSUyMiUzRSUzQ214R2VvbWV0cnklMjB4JTNEJTIyNCUyMiUyMHklM0QlMjI4JTIyJTIwd2lkdGglM0QlMjI2MCUyMiUyMGhlaWdodCUzRCUyMjMwJTIyJTIwYXMlM0QlMjJnZW9tZXRyeSUyMiUyRiUzRSUzQyUyRm14Q2VsbCUzRSUzQ214Q2VsbCUyMGlkJTNEJTIyMTQlMjIlMjBzdHlsZSUzRCUyMmVkZ2VTdHlsZSUzRG9ydGhvZ29uYWxFZGdlU3R5bGUlM0Jyb3VuZGVkJTNEMCUzQm9ydGhvZ29uYWxMb29wJTNEMSUzQmpldHR5U2l6ZSUzRGF1dG8lM0JodG1sJTNEMSUzQmV4aXRYJTNEMSUzQmV4aXRZJTNEMC41JTNCZXhpdER4JTNEMCUzQmV4aXREeSUzRDAlM0JlbnRyeVglM0QwJTNCZW50cnlZJTNEMC41JTNCZW50cnlEeCUzRDAlM0JlbnRyeUR5JTNEMCUzQiUyMiUyMGVkZ2UlM0QlMjIxJTIyJTIwc291cmNlJTNEJTIyMyUyMiUyMHRhcmdldCUzRCUyMjYlMjIlMjBwYXJlbnQlM0QlMjIxJTIyJTNFJTNDbXhHZW9tZXRyeSUyMHJlbGF0aXZlJTNEJTIyMSUyMiUyMGFzJTNEJTIyZ2VvbWV0cnklMjIlMkYlM0UlM0MlMkZteENlbGwlM0UlM0NteENlbGwlMjBpZCUzRCUyMjE1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NvdXJjZSUzRCUyMjYlMjIlMjB0YXJnZXQlM0QlMjI5JTIyJTIwcGFyZW50JTNEJTIyMSUyMiUzRSUzQ214R2VvbWV0cnklMjByZWxhdGl2ZSUzRCUyMjElMjIlMjBhcyUzRCUyMmdlb21ldHJ5JTIyJTJGJTNFJTNDJTJGbXhDZWxsJTNFJTNDbXhDZWxsJTIwaWQlM0QlMjIxNiUyMiUyMHN0eWxlJTNEJTIyZWRnZVN0eWxlJTNEb3J0aG9nb25hbEVkZ2VTdHlsZSUzQnJvdW5kZWQlM0QwJTNCb3J0aG9nb25hbExvb3AlM0QxJTNCamV0dHlTaXplJTNEYXV0byUzQmh0bWwlM0QxJTNCZXhpdFglM0QwJTNCZXhpdFklM0QwLjUlM0JleGl0RHglM0QwJTNCZXhpdER5JTNEMCUzQmVudHJ5WCUzRDElM0JlbnRyeVklM0QwLjUlM0JlbnRyeUR4JTNEMCUzQmVudHJ5RHklM0QwJTNCJTIyJTIwZWRnZSUzRCUyMjElMjIlMjBzb3VyY2UlM0QlMjI5JTIyJTIwdGFyZ2V0JTNEJTIyMTIlMjIlMjBwYXJlbnQlM0QlMjIxJTIyJTNFJTNDbXhHZW9tZXRyeSUyMHJlbGF0aXZlJTNEJTIyMSUyMiUyMGFzJTNEJTIyZ2VvbWV0cnklMjIlMkYlM0UlM0MlMkZteENlbGwlM0UlM0NteENlbGwlMjBpZCUzRCUyMjE3JTIyJTIwc3R5bGUlM0QlMjJlZGdlU3R5bGUlM0RvcnRob2dvbmFsRWRnZVN0eWxlJTNCcm91bmRlZCUzRDAlM0JvcnRob2dvbmFsTG9vcCUzRDElM0JqZXR0eVNpemUlM0RhdXRvJTNCaHRtbCUzRDElM0JleGl0WCUzRDAuNSUzQmV4aXRZJTNEMCUzQmV4aXREeCUzRDAlM0JleGl0RHklM0QwJTNCZW50cnlYJTNEMC41JTNCZW50cnlZJTNEMSUzQmVudHJ5RHglM0QwJTNCZW50cnlEeSUzRDAlM0IlMjIlMjBlZGdlJTNEJTIyMSUyMiUyMHNvdXJjZSUzRCUyMjEyJTIyJTIwdGFyZ2V0JTNEJTIyMyUyMiUyMHBhcmVudCUzRCUyMjElMjIlM0UlM0NteEdlb21ldHJ5JTIwcmVsYXRpdmUlM0QlMjIxJTIyJTIwYXMlM0QlMjJnZW9tZXRyeSUyMiUyRiUzRSUzQyUyRm14Q2VsbCUzRSUzQyUyRnJvb3QlM0UlM0MlMkZteEdyYXBoTW9kZWwlM0WrqFdJAAAgAElEQVR4XuzdeXhV1aEH7HWCI4MgFhUFFQdwRnFGKuBwRQTtValD6/WrLXBVtIKo96uKiNavVgWrSAu09lorTtVbBBFbK2gdWgdEBRWcBUWlIoizkvPtjU3IyXiS7OQMec/z8ATIGt+1zx9Z55e1UsGLAAECBAgQIECAAAECBAgQIECAAAECBAgQIECAAAECBAgQIFBkAqkim4/pECBAgAABAgQIECBAgAABAgQIECBAgAABAgQIECBAgAABAgSCQISHgAABAgQIECBAgAABAgQIECBAgAABAgQIECBAgAABAgQIECg6AYGIoltSEyJAgAABAgQIECBAgAABAgQIECBAgAABAgQIECBAgAABAgQEIjwDBAgQIECAAAECBAgQIECAAAECBAgQIECAAAECBAgQIECAQNEJCEQU3ZKaEAECBAgQIECAAAECBAgQIECAAAECBAgQIECAAAECBAgQICAQ4RkgQIAAAQIECBAgQIAAAQIECBAgQIAAAQIECBAgQIAAAQIEik5AIKLoltSECBAgQIAAAQIECBAgQIAAAQIECBAgQIAAAQIECBAgQIAAAYEIzwABAgQIECBAgAABAgQIECBAgAABAgQIECBAgAABAgQIECBQdAICEUW3pCZEgAABAgQIECBAgAABAgQIECBAgAABAgQIECBAgAABAgQICER4BggQIECAAAECBAgQIECAAAECBAgQIECAAAECBAgQIECAAIGiExCIKLolNSECBAgQIECAAAECBAgQIECAAAECBAgQIECAAAECBAgQIEBAIMIzQIAAAQIECBAgQIAAAQIECBAgQIAAAQIECBAgQIAAAQIECBSdgEBE0S2pCREgQIAAAQIECBAgQIAAAQIECBAgQIAAAQIECBAgQIAAAQICEZ4BAgQIECBAgAABAgQIECBAgAABAgQIECBAgAABAgQIECBAoOgEBCKKbklNiAABAgQIECBAgAABAgQIECBAgAABAgQIECBAgAABAgQIEBCI8AwQIECAAAECBAgQIECAAAECBAgQIECAAAECBAgQIECAAAECRScgEFF0S2pCBAgQIECAAAECBAgQIECAAAECBAgQIECAAAECBAgQIECAgECEZ4AAAQIECBAgQIAAAQIECBAgQIAAAQIECBAgQIAAAQIECBAoOgGBiKJbUhMiQIAAAQIECBAgQIAAAQIECBAgQIAAAQIECBAgQIAAAQIEBCI8AwQIECBAgAABAgQIECBAgAABAgQIECBAgAABAgQIECBAgEDRCQhEFN2SmhABAgQIECBAgAABAgQIECBAgAABAgQIECBAgAABAgQIECAgEOEZIECAAAECBAgQIECAAAECBAgQIECAAAECBAgQIECAAAECBIpOQCCi6JbUhAgQIECAAAECBAgQIECAAAECBAgQIECAAAECBAgQIECAAAGBCM8AAQIECBAgQIAAAQIECBAgQIAAAQIECBAgQIAAAQIECBAgUHQCAhFFt6QmRIAAAQIECBAgQIAAAQIECBAgQIAAAQIECBAgQIAAAQIECAhEeAYIECBAgAABAgQIECBAgAABAgQIECBAgAABAgQIECBAgACBohMQiCi6JTUhAgQIECBAgAABAgQIECBAgAABAgQIECBAgAABAgQIECBAQCDCM0CAAAECBAgQIECAAAECBAgQIECAAAECBAgQIECAAAECBAgUnYBARNEtqQkRIECAAAECBAgQIECAAAECBAgQIECAAAECBAgQIECAAAECAhGeAQIECBAgQIAAAQIECBAgQIAAAQIECBAgQIAAAQIECBAgQKDoBAQiim5JTYgAAQIECBAgQIAAAQIECBAgQIAAAQIECBAgQIAAAQIECBAQiPAMECBAgAABAgQIECBAgAABAgQIECBAgAABAgQIECBAgAABAkUnIBBRdEtqQgQIECBAgAABAgQIECBAgAABAgQIECBAgAABAgQIECBAgIBAhGeAAAECBAgQIECAAAECBAgQIECAAAECBAgQIECAAAECBAgQKDoBgYiiW1ITIkCAAAECBAgQIECAAAECBAgQIECAAAECBAgQIECAAAECBAQiPAMECBAgQIAAAQIECBAgQIAAAQIECBAgQIAAAQIECBAgQIBA0QkIRBTdkpoQAQIECBAgQIAAAQIECBAgQIAAAQIECBAgQIAAAQIECBAgIBDhGSBAgAABAgQIECBAgAABAgQIECBAgAABAgQIECBAgAABAgSKTkAgouiW1IQIECBAgAABAgQIECBAgAABAgQIECBAgAABAgQIECBAgAABgYgCfgbOvn7Whulv2nQvTZX2aJVOdQ+p0CWdTreLFrVdOqTbpdOpdqnUt39PhVTbEFLtQkiXFPCUDZ0AAQIECBAgQIAAgYIWSJWGUPpJOoTV0c8oq9Pp6GsqFf09vXrt/0V/D+mwdE0qvbgkXbIotd6ni284Z+CXBT1lgyfQAgTOnnX2hp3SX3ZPlaZ6pFPp7tG+RJfoPR3vQbSLtiHWfo3/He9XRPsUbaP3fvR/wf5EC3g2TJEAAQIECBAgQIBAngpE+xPhk+jPt/sR0Z/oc9TVIVW69mv87+j/l6bSqcXpkvSi5akNF98w8Ab7E3m6mHUNSyCiLqE8+f6Z18zpk0qV7lFSUtI92jjoEYUfukcbhTvkyfAMgwABAgQIECBAgAABAk0jkAqvRT/7LI4+RF1UWlq6OJ0ueWHS6P6PNk1nWiVAoC6BK2YM67OmNOwRvSfjX8ywP1EXmO8TIECAAAECBAgQIFAcAv/en4j2KBZFn9UublUSXrh48BT7EwWwugIRebpIZ14zd79USWm/6Lem+kZD7Bf9aZOnQzUsAgQIECBAgAABAgQINLfAp1GHc6MPY+eWrkk9PGl0v6eaewD6I9BSBMbdO3S/dCoV7U+EaH8iHe1PpOxPtJTFN08CBAgQIECAAAECBOoQSEf7E6lofyL6U1r68JhjptqfyMNnRiAiTxblzAkP71IS0odHqaJoc6E03mDomCdDMwwCBAgQIECAAAECBAjkuUB6RXT6/rcBiZB6cNLIvi/l+YANj0DeClw+88xdQlhzeHT9Zr9v9yiC/Ym8XS0DI0CAAAECBAgQIEAgzwRWRD9HzU2VRAGJ0OrBSwZNsj+RBwskEJHDRRg5fnbHr8MGJ4VUyYkhnT6kIUNp327j0KHtRqFj+9ahfduNwwbrt/r3n/XWfl1/vZKwwXrrhfXir9G/ozt5G9KNOgQIECBAgAABAgQIEGi0QDo6U/Krr9eEb74pDV998034Ov4a/fvLr6O/R1/jv6/65POwYtVnYeUnX4RVqz9vaJ9/j36T/fb1w1e3Txg1IApLeBEgUJvA2Nk/7ljyVclJ0abdidHbtEH7E202ah/abbhpaLdxh9Am+rp+qw3Ceq3W//ZrybdfW5XEf+K/r29/wiNJgAABAgQIECBAgEDOBOL9ia/XfB3WlMZ/vor+/lX4JvrzdfTvb6L/j//96ZcfhdWfrwyro6+ffrGqgWNN/z0KSNxeukHp7WMH/M7+RAMVG1vNp+ONFWxA/bMnPHRcOqROit4AQ7Kt3q71hqHLFu3DpptsHNpv0jp0bNc6dNhko2gjoSTbJpQjQIAAAQIECBAgQIBAQQmsKS0NKz/+IqxY/VlY9fFn4aOPPw9L318VVn/2ZfbzSIW7UqHk9htG9r0n+0pKEmgZApfPHH5c9AsaJ6VD9vsTG6/fNmzevktou1HH0C4KQcRf227UIbRKtWoZaGZJgAABAgQIECBAgECLE1iTXhM++WJl9GdFWB2FI+KvH6xaGj7/+pOsLaIP5e+KkuG3XzJosv2JrNWSKSgQkYxjna2ccd2De7Zas95PQip9UlS4U10VNt5w/dB1iw5hqy02CV02bx+dAOGKzrrMfJ8AAQIECBAgQIAAgZYhsGLVp+GdDz4O70ThiKUfrAqfffFVNhNfHm88rEl989tfn3v489lUUIZAMQqMnf6TPVu1avWT6Deistqf2HC9jUOnTbqE77TbOnRq1yVssrEbNIrxuTAnAgQIECBAgAABAgTqL/Dx5yvCv1a/E5avXrr26xdff5ZNI8ujE/1vX7NmzW/HHvtb+xPZiDWyjEBEIwHrqn72+Ef2T4fSn0bHtZ5SV9ltOm8atu3cIQpAbBo6dRSAqMvL9wkQIECAAAECBAgQIBALLF/xaRSM+Ci8tWxleHvZR1mgpKZFp0b86oZRhzyZRWFFCBSFwBUz/nv/0rX7E6HO/Ykt2m8Ttthk27VBiA6t6/ydjqLwMQkCBAgQIECAAAECBAg0VmDlp8vXhiPe//it8P6qt7NpblpJtD9x8eDf2J/IRquBZQQiGghXV7Wzrnv4kFRpOg5CHFdb2c06tA49tt087LTNd0L7dhvX1azvEyBAgAABAgQIECBAgEAtAqtWfx5eeftfYdFbH4QPV9b1mxmpe9IlqV/deG7fR6ASKFaBK+4bfkhpOtqfSIda9yfab7xZ6LJZj9B1051Cm+gqDC8CBAgQIECAAAECBAgQaLjAp9HVGks+eiUs/XBRWPX5h7U3lAr3lKRSv7r46Mn2JxpOXmNNgYiEUUdc89CRoSQV/8bFUTU1HV+H0X3bTtGfzUPnTu0SHoHmCBAgQIAAAQIECBAgQCAWWLZ8dVgcBSMWv7U8fP7l17WgpGaF0tLrJ44+9AFyBIpF4LKZQ49MlUb7E6ma9yc2XG+j0KVjj7DNZt1Dx7adi2Xq5kGAAAECBAgQIECAAIG8EljxybLw9oeLw9IVi8KX33xR6/5EOlV6/aWDptqfSHAFBSISwjz72od6plOpK6LmBtXUZOfvtAt77bx1dBqE4yYTYtcMAQIECBAgQIAAAQIEshJ45e3lYf7L74Rl/1pdW/mZrUpaXfSrcw9xh2dWqgrlo8C4GcN7RuOK9ifSNe5PbNZ2y7DjFntHYYid8nEKxkSAAAECBAgQIECAAIGiFVi64pXw6vvPhg8/ea+WOaZmRt+8eMzgyc8VLUQzTkwgIgHsERPmXBEdPXlRTU112aJ96Nlj67BDl80S6E0TBAgQIECAAAECBAgQINBQgdeXfhjmL3onLH1/Vc1NpMLPJ47sf3FD+1CPQK4ELps57IpULfsTndp1iYIQe4WtNt0+V0PULwECBAgQIECAAAECBAhEAu+ufD28+t78sHz10ho90tH+xKWDptifaOQTIxDRCMAR184dElLpn0dNVPsrFdtt1TH07L5V2HarTRvRi6oECBAgQIAAAQIECBAgkLTAW+9+FJ5b/G54890VNTX9SkinLpp4Xr+7ku5bewSSFoiCEEOiIESN+xNbtu8WBSH2DFu03zbprrVHgAABAgQIECBAgAABAo0QeH/VW+G1958Py1a9UeP+RBSMuCgKRtifaKCzQEQD4M669sHuIdXq5xHeCdVV3z46CWLvXbqErTtt0oDWVSFAgAABAgQIECBAgACB5hJ4Z/nH4dmXlob45IjqXukQ/hTSay668bzDFzfXmPRDIFuBsfcN7V5SGgchUtXuT2zVYfuwU+e9w3fabp1tk8oRIECAAAECBAgQIECAQA4E/vXJO+GVZc+uPTmi+lf6T+uVhIt+dvRU+xP1XB+BiHqCjRg/d2R0D+f46qq1a7NR6N1z29Bju83r2ariBAgQIECAAAECBAgQIJBLgUVvfhAef+6tsPrTL2oYRmrUxFH9JuRyjPomUFHg8nuHjYx+S6ja/Yk2G2wSdutyUOi6WQ9oBAgQIECAAAECBAgQIFBAAks+XBQWLn0ifPrVx9WOOlUSRl1y9BT7E/VYU4GILLHOHDunbckm6cnRb12cUl2VfXbpujYMkSpBmiWpYgQIECBAgAABAgQIEMgrgXRpem0o4pmXltQwrvS0jdZsNuya83t+mlcDN5gWJTD2zjPblmz8TbQ/Eardn+ix5T5RGKJ3SKXsT7SoB8NkCRAgQIAAAQIECBAoGoF0Oh2FIh4Pi957pqY5TSv9fL3hY78/6ZOimXQTTsRPx1ngnj3+ob5REGJydFRqlV+t2HarTcNBPbuFzTdtk0VLihAgQIAAAQIECBAgQIBAvgt8sOKT8MTzb4a33v2oylCjH6IXRacGDr9h1KEP5/s8jK/4BMbdO7RvlHSIwxBV9ie2aL/t2iDEpq07Fd/EzYgAAQIECBAgQIAAAQItUOCjTz8IC995Iry/6q3qZr8opNPDxxwz1f5EHc+GQEQdQGePn3NeFIS4pnKxDdZfL3y3V7ew2w5btsC3nykTIECAAAECBAgQIECg+AUWvvZe+Pu8N8JXX39TZbLRD9OjbxjV/9riVzDDfBG4bOaw81LpqvsT67faIOzR9buhW6fd8mWoxkGAAAECBAgQIECAAAECCQq8sXxheGHJ38PXa76q0mp0leLoSwdNsT9Ri7dARA04F1z1aLvPNoiOoEynT65cpMvm7cOh++8YOmzSOsFHWVMECBAgQIAAAQIECBAgkG8CKz/+LDz05Kth6Qerqg4tlbqt9VfrDf/lhX1W59u4jad4BK6afnq7r1qtPzk6MrXK/sR32m0dem13aGi30abFM2EzIUCAAAECBAgQIECAAIEqAqu/+CjMe/Oh8K/V71T5XnRl4m0brPl6+IXH3mR/oppnRyCiGpQzJzy8S0l6zZ+iazJ2rfztXrt2CX326uZtSIAAAQIECBAgQIAAAQItSODR+W+EeS8urWbG6RdLU61OmDSy70stiMNUm0ng8pk/2SVdWvKnkApV9ie6d+4V9ujSp5lGohsCBAgQIECAAAECBAgQyAeBF5Y+GhYvm1d1KOnwYqqk9IRLBv3W/kQlHYGISiAjJjx0cCpdclc6pDtX/NYG67eKToXYKXTf1l2c+fBmNwYCBAgQIECAAAECBAg0t8Dit5ZHp0W8El2hsSaj61RILUunSodMHHnoY809Jv0Vr8C46T8+OLRqdVdIh4z9ifiKjL2jUyG6duxevJM3MwIECBAgQIAAAQIECBCoUWDJisXh2ei0iCpXaKTCspKQPuHiQVMfx7dOQCCiwtNw1rVzBqVSIToZImxY8SHpskWHb6/IaLexZ4cAAQIECBAgQIAAAQIEWrDAytWff3uFxvsrKyt8mU6HE248r//MFsxj6gkJXH7v0EHpVKrK/kSnTbqGXtv2D2036pBQT5ohQIAAAQIECBAgQIAAgUIU+OSLleHZt+aEDz5eUmV/IpVOn3DJMVPtT/xbRiDi3xDnTJh7amk6/YfKT8zuO3ZeG4bwIkCAAAECBAgQIECAAAECZQJxKGLBq8uqgJSkUv91/ch+t5Ai0FCBK+4bemppaarK/kS3TnuEXtv1b2iz6hEgQIAAAQIECBAgQIBAEQrMi0IRb3zwQpWZpdPp/7r0mKn2JyIZgYgIYcT4OT+NvlxX+UnZd9euofde2xXhW8OUCBAgQIAAAQIECBAgQKCxAo/PfzM8/WKV38SImz134qj+v2ps++q3PIHLZgz9aXQFS5X9iR5b7ht279q75YGYMQECBAgQIECAAAECBAjUKbBg6eNh0bKnq5YrCT8dc/SU6+tsoMgLtPhAxIhr54yNYiGXVl7ng6MgxD5RIMKLAAECBAgQIECAAAECBAjUJDDvpaXh0WffqPrtdLhs4nn9x5IjkK3AZTOGjY02aarsT+ze9eDQY8t9sm1GOQIECBAgQIAAAQIECBBogQKL3nsmLFjyWJWZp0O47NLBU1r0/kSLDkTUdDLE4QfsFHbdYcsW+FYxZQIECBAgQIAAAQIECBCor8CLr70XHvznK9VVc1JEfTFbaPmaTobo1e2w0O07u7VQFdMmQIAAAQIECBAgQIAAgfoIvLF8QZj35kNVq7TwkyJabCDinAlzTy1Np6vcyTmwzy5hx22+U59nS1kCBAgQIECAAAECBAgQaOECr779rzDr0ZeqKJSkUv91/ch+7uxs4c9HbdO/4r6hp5aWpqrsTxy4w8CwdccdyREgQIAAAQIECBAgQIAAgawF3v3o1fDEq7OqlE+n0/916TFTW+T+RIsMRJx17ZxBqVSYUflJOO6wPUOXLdpn/UApSIAAAQIECBAgQIAAAQIEygSWvr8q3PO356vZdAiDbzyv/0xSBCoLXH7v0EHpVKrK/sQhPf4zdNrENZ6eGAIECBAgQIAAAQIECBCov8Dyj5eERxb9X5WKqXR68CXHTG1x+xMtLhAxYsJDB4d06m/RE7BhxafAyRD1fzOpQYAAAQIECBAgQIAAAQKZAjWcFPFlSKUPmzjy0KqXeQJssQLjpv/44FDSqsr+hJMhWuwjYeIECBAgQIAAAQIECBBITOCdFa+Gf7xW5aSIL0tS6UMvHjT18cQ6KoCGWlQg4swJD+/SKp3+WzqkO1dcm8MP2CnsusOWBbBchkiAAAECBAgQIECAAAEC+S7w4mvvhQf/+UrGMFMhtWxNKnXYpJF9q96rke8TMr7EBS6f+ZNd0qHkbyEdMvYnem13WOjWabfE+9MgAQIECBAgQIAAAQIECLQ8gTf+tTDMeyPO4Vd4pcKyVCg97JJBv20x+xMtJhBxwVWPtvts/a/+EUJq14pr3mfvbqHXLl1a3jvAjAkQIECAAAECBAgQIECgyQSeeXFJeGz+m5XaT7/Y+usNDvzlhX1WN1nHGs57gaumn97uy9R6/wipkLE/sUfXPqH7lr3yfvwGSIAAAQIECBAgQIAAAQKFI7DovWfCgiWVDqxMhxc3TH9z4IXH3tQi9idaTCBixIS500I6fXLFx3PfXbuG3nttVzhPrJESIECAAAECBAgQIECAQMEIPB4FIp6OghEZr1Tqtokj+51SMJMw0MQFLp85fFq60v5Ejy33Dbt37Z14XxokQIAAAQIECBAgQIAAAQILljweFr33dKXtidRtlwya3CL2J1pEIOLs8XPOS4dwTcVV3n3HzuHQ/Xf0DiBAgAABAgQIECBAgAABAk0m8NCTr4YFry7L3HQIYfQNo/pf22SdajhvBS6bOey8VDpzf6Jbpz1Cr+365+2YDYwAAQIECBAgQIAAAQIECl9g3ptzwhvLX8iYSDoVRl86aErR708UfSDi7PEP9U2H1NyKq9tliw7huMP2KPwn1wwIECBAgAABAgQIECBAIO8F7vnbC2Hp+yszxpkK6X43jDr04bwfvAEmJjDu3qF9Qypzf6LTJl3DIT3+M7E+NESAAAECBAgQIECAAAECBGoSeGTR/4XlH1c6yTKd7jfmmKlFvT9R1IGI0Vc/1+bLViueiU6H6FG28Bus3yqcNGDv0KHdxt4NBAgQIECAAAECBAgQIECgyQVWrv483D772fDV12vK+4p+GF+05uOw76Sx/T9p8gHoIOcCVz8wus3nX338TDSQ8v2J9VttEA7d9aTQdqMOOR+fARAgQIAAAQIECBAgQIBA8Qt88sXK8NCLt4ev13xVcbKLSj9fb9+x359UtPsTRR2IGDH+oVtDSGXcfTLg4J1D9207Ff8TbYYECBAgQIAAAQIECBAgkDcCi99aHmY/9nKl8aSnTRx16A/yZpAG0mQC42YMi/YnQsb+xP47DAhdO3Zvsj41TIAAAQIECBAgQIAAAQIEKgssWbE4PPna7Mr/PW3M4ClFuz9RtIGIEePnjgwhPb7iavbatUvos1c3Tz4BAgQIECBAgAABAgQIEGh2gUfnvxHmvbi0Ur+pURNH9ZvQ7IPRYbMJXH7vsJHRvawZ+xPdO/cKe3Tp02xj0BEBAgQIECBAgAABAgQIECgTeGHpo2HxsnkZIKl0GHXJMVOKcn+iKAMRZ137YPdUqtWiiqvYZfP24bjD9/SkEyBAgAABAgQIECBAgACBnAnc8+DzYekHqzL6T6fX9LjxvMMX52xQOm4ygbH3De1eUprK2J/4TrutQ9+dj2+yPjVMgAABAgQIECBAgAABAgTqEnj45bvDv1a/k1GstCTdY+zRU4tuf6I4AxHj59wVTeyEshXcYP31wklH9gwdNmld19r7PgECBAgQIECAAAECBAgQaDKBlR9/Fm5/4Lnw1dfflPeRDuFPN47qP6TJOtVwzgTGzRh6V3SVZ/n+xPqtNgj9dz0xtNto05yNSccECBAgQIAAAQIECBAgQGD1Fx+FOS/eEb5e81UFjPSfxgyeWnT7E0UXiBhx7dwhIZW+s+JjfNgBO4XddtjSk02AAAECBAgQIECAAAECBHIusPC198Lf/vlK5jjSqe9PPK9f9OG5V7EIXDZz2JDoyNGM/Yle2x0WunXarVimaB4ECBAgQIAAAQIECBAgUMACbyxfGOa9+beMGURXPn7/0kFTimp/ovgCEePnxMd47FS2cttutWk4tt/uBfwoGjoBAgQIECBAgAABAgQIFJvA9LkLwlvvflRxWq9MHNW/e7HNsyXPZ9yMYRn7E1u03zb06X5sSyYxdwIECBAgQIAAAQIECBDIM4FHF08P7696K2N/YszgKUW1P1FUgYgRE+ZcEdLhooordtKAvcPmHdvm2aNlOAQIECBAgAABAgQIECDQkgU++OjTcPv98zIJUuHnE0f2v7gluxTL3KPTIa6ITofI2J84dNeTwqZtNi+WKZoHAQIECBAgQIAAAQIECBSBwEefLQ8PLbwtYybRKRE/j06JKJr9iaIJRPz0ukf2XFO65rmKq7XPLl3DwXtvVwSPoikQIECAAAECBAgQIECAQLEJPPbsm+GZl5ZkTCuVTu91w3mHZvxsW2zzLvb5/Pz+M/Zc803m/kSPLfcJu3c9uNinbn4ECBAgQIAAAQIECBAgUIACC5Y8Fha990ylkaf2GjN4clHsTxRNIGLE+DkzolUaVLZS7dpsFP6fwfuGVEnRTLEA3z6GTIAAAQIECBAgQIAAAQI1CaRL0+F/ZzwdVn/6RcUiM6OrMwZTK1yBcTOGR/sT6fL9iTYbbBKO3PO0kErZnyjcVTVyAgQIECBAgAABAgQIFFfJ1iIAACAASURBVK9AOp0ODzx/c/j0q48rTDI1MwpEFMX+RFH8ND7imoeODCWp2RUfwyN79wg9tnMUZfG+Nc2MAAECBAgQIECAAAEChS+w6M0PwgOPL8qcSGl6wMTRhz5Q+LNreTO4bObQI1PpzP2J/bc/MnTdrEfLwzBjAgQIECBAgAABAgQIECgYgSUfLgpPvp65FZFOpQdcOmhqwe9PFEcgYvzc+6LfvhhY9kRt32WzMOiQXQvmATNQAgQIECBAgAABAgQIEGi5AjMfeTG8vvTDigD3R6dElP+M23JlCm/m0ekQGfsTW3XYPhy0U/lhEYU3ISMmQIAAAQIECBAgQIAAgRYj8MQrM8O7K19fN990uH/MMVMKfn+i4AMRZ1338CGp0tKHKz6Jxx/RM2zdaZMW83CaKAECBAgQIECAAAECBAgUrsA7yz8Od/8181rOdElJ3xvP7ftI4c6q5Y38ivuGH1Jams7Yn+i7y/HhO223bnkYZkyAAAECBAgQIECAAAECBSfwr0/eCQ+/dHfGuEtKUn0vPnpyQe9PFHwgYsT4udGqpI8rW5nttuoYjum3W8E9YAZMgAABAgQIECBAgAABAi1X4N65C8Ob766oAJC6Z+Kofse3XJHCm/m4mcPuDulQvj/RuX230Lt7UVy3WniLYcQECBAgQIAAAQIECBAg0CCBxxbPCO+temNd3VS4Z8ygKQW9P1HQgYizxz+yfzqs+WfF1Ty23+5h2602bdACq0SAAAECBAgQIECAAAECBHIh8Na7H4XpcxdkdJ0KrQ64YdQhT+ZiPPqsn8AVM/57/9JQmrE/0af7sWGL9tvWryGlCRAgQIAAAQIECBAgQIBADgXeX/VWeHTx9IwRlISSAy4e/JuC3Z8o6EBEdDrErdHpEKeUrUiXLdqH4w7bM4ePiK4JECBAgAABAgQIECBAgEDDBO752/Nh6furKlROTYtOifhBw1pTqzkFxs0YFu1PhPL9iU7tuoRDdi4/LKI5h6IvAgQIECBAgAABAgQIECDQKIFHXr4nLF+9tGIb08YMnlKw+xMFG4g447oH92xV2irjktVBh+watu+yWaMWWGUCBAgQIECAAAECBAgQIJALgdeWfhjue+TFjK7XlKzp+etzD38+F+PRZ3YCY6f/ZM+SkpKM/YmDdhoUtuqwfXYNKEWAAAECBAgQIECAAAECBPJI4N2PXg9PvDozY0SlpaU9xx7724LcnyjYQMSICXOvD+n02WUr0fk77cKQ/9grjx4VQyFAgAABAgQIECBAgAABAvUTuOsv88Oyf61eVymdumHief3OqV8rSjenwOUzh1+frrA/sVnbLUO/Xb7fnEPQFwECBAgQIECAAAECBAgQSFRg7kt3hg8/ea+8zVQqdcMlgyYX5P5E4QYixs/5IFqBTmWrcFSfncNO25T/M9EF1xgBAgQIECBAgAABAgQIEGgOgVfeXh7uf/Tlil0tnziq/+bN0bc+GiYQXZeRsT9xwA5HhS4dd2pYY2oRIECAAAECBAgQIECAAIE8EFi64pXwz9fuz9ifiK7NKMj9iYIMRJw94eHj0unSu8tWYOMN1w9Djz8wDx4NQyBAgAABAgQIECBAgAABAo0TmHr3P8LnX35d3kgqlT7+hpGH3tO4VtVuCoHodIhofyJdvj+x4XobhUF7D2uKrrRJgAABAgQIECBAgAABAgSaVWDms1PCl998UWF/InV8dEpEwe1PFGQgYsSEOXeGdBhSpt+z+1ah7747NOsDoDMCBAgQIECAAAECBAgQINAUAg8//Vp4bvG765pOhbsmjuzvDoamwG5km5fPGHZnOqzbn9hh855hr237NrJV1QkQIECAAAECBAgQIECAQO4F5r/1cHjtg+fKBxIFC+66ZPCUgtufKLhAxMjxszt+HTb8sOIjMOSIvULnTu1y/1QYAQECBAgQIECAAAECBAgQaKTAsuWrw11/nZ/Ryvrhy80mjBqwopFNq56gwNjZP+5Y8nWrjP2J/rsMCR3bdk6wF00RIECAAAECBAgQIECAAIHcCKz4ZFmY89JdGZ2Xrr9ms7EDfldQ+xMFF4gYMf6hM0NI3Vgmv1mH1uEHA/fJzVOgVwIECBAgQIAAAQIECBAg0AQCt856Jny48rMKLafPmjjq0ElN0JUmGygw7t6hZ4bUuv2J9htvFg7f/QcNbE01AgQIECBAgAABAgQIECCQfwIPLrg1rPq8wu8CpNNnjTlmakHtTxRgIGLOI9Gj8N2yx6F3z+3Cvrt1zb+nw4gIECBAgAABAgQIECBAgEADBZ5euCQ8/tyb62qnUo9MHNnPXQwN9GyKauNmDI32J1Ll+xO7dekddu68b1N0pU0CBAgQIECAAAECBAgQIJATgZeXPR0WLn28vO9UKjxyyaApBbU/UVCBiDMnPLxLSbr0xYqrfdrgfUP7dhvn5AHQKQECBAgQIECAAAECBAgQaAqBVas/DzfPeDqj6dJUya6TRvZ9qSn602b9BC6feeYu6fQ3GfsTA/Y4LbTZqH39GlKaAAECBAgQIECAAAECBAjkscCnX6wKs1+4OWOEqdR6u14yaFLB7E8UVCBixIS5Z4d0+voy8W06bxq+13/3PH5EDI0AAQIECBAgQIAAAQIECDRM4M9zFoS3l320rnIqdU50SsQNDWtNrSQFLp85/Ox0hf2JLdpvE/p0/16SXWiLAAECBAgQIECAAAECBAjkhcCji/8c3l/1dvlYUtH+xCWDJhfM/kRhBSLGz707hPRxZdrf7dUt7L1zl7x4EAyCAAECBAgQIECAAAECBAgkKfDsy0vD3+e9UaHJ1D0TR/U7Psk+tNUwgXH3Drs7pEL5/sSeXb8bdtpy74Y1phYBAgQIECBAgAABAgQIEMhjgVfeezY8v+Tv60aYCveMGTSlYPYnCiwQ8dCH0f2cHcu0Tx7QK3Tq2CaPHw9DI0CAAAECBAgQIECAAAECDRNYvuLTcNvseRUqp1dMHHXoZg1rTa0kBcbNGBbtT4Ty/YnDdj05dGjTKckutEWAAAECBAgQIECAAAECBPJCYOVny8PfFt5WcSwrxgyeUjD7EwUTiDjzmrn7lZSknyyTbr3RBuEnxx2QFw+BQRAgQIAAAQIECBAgQIAAgaYQmHr3P8LnX35d3nRpaWr/SaP7PdUUfWkzO4Fx9w7dL6RS5fsTG63fOhy910+yq6wUAQIECBAgQIAAAQIECBAoQIGZz04NX37z+bqRp9P7jzlmakHsTxRMIGLEhDmjQzpcXabcfZtOYUCfnQvwcTFkAgQIECBAgAABAgQIECCQncDsR18Oi99eXl44HdIX3Djq0PKfjbNrRakkBcbNHB7tT6TL16BLx53CATsclWQX2iJAgAABAgQIECBAgAABAnkl8M/X7g9LV7xSYX8iXHDp4CkFsT9ROIGI8XNmRsJHlyn332/HsMdOnfPqQTAYAgQIECBAgAABAgQIECCQpMDzr7wb5j71WsUm75s4qv+gJPvQVv0EousyMvYn9t62f9h+8z3q14jSBAgQIECAAAECBAgQIECggARe++D5MP+tuRVGnJ41ZvDU8s/u83kqhRSI+CSCbFOG+cOje4WO7cv/mc/GxkaAAAECBAgQIECAAAECBBoksGLVp+GP982rWPfTKBDRtkGNqZSIwLgZQ6P9iVT5hsQRu/8wbLJxx0Ta1ggBAgQIECBAgAABAgQIEMhHgY8/XxH+uuCP5UNLpcKnlwyaUhD7EwURiDjzmjl9SkrC38uE27XeMPzoe/vn47NgTAQIECBAgAABAgQIECBAIFGB3//5ybD6sy/L2ywtDd+dNLr/o4l2orGsBK6YMaxPaVi3P7Hx+m3DwL1Oz6quQgQIECBAgAABAgQIECBAoJAFZs2/KXz+dXyGwbevkhC+e/HgKXm/P1EQgYizrv3bGalUyaQy3F26bR6OOKhHIT8vxk6AAAECBAgQIECAAAECBLIS+OsTi8JLb3xQXjadLj3zxvMO+3VWlRVKVOCy6cPOSJWE8v2Jbb+zc9i3238k2ofGCBAgQIAAAQIECBAgQIBAPgo8/cZfwlv/erl8aNEpEWdGp0Tk/f5EQQQizp4wZ0I6Hc4t0+3dc9uw727b5ONzYEwECBAgQIAAAQIECBAgQCBRgacXvh0ef+6tihsO190wsv/IRDvRWFYC4+4dNiGk1u1P7Nald9i5875Z1VWIAAECBAgQIECAAAECBAgUssDLy54OC5c+Xj6FdEj/6tLBU8s/w8/XuRVEIGLE+DmzIsCjyhCP+u4uYaeu38lXU+MiQIAAAQIECBAgQIAAAQKJCbyy5F/h/r+/VLG9+yeO6j8wsQ40lLXAuBnDMvYnDtzxqLD1pjtlXV9BAgQIECBAgAABAgQIECBQqALvfPRK+Mer92fsT4wZPCXv9ycKIxAxYc6rIR12KNP9wcB9wmYdWhfqs2LcBAgQIECAAAECBAgQIEAga4EPV34Wbp31zLryqfDaxJH9d8y6AQUTExg3c1jG/sThu/8gtN94s8Ta1xABAgQIECBAgAABAgQIEMhXgVWffxgeXHBrxeG9HgUiyj/Dz9dx530g4uzrZ22Y/mbjLyoCnnXSwaFVSUm+mhoXAQIECBAgQIAAAQIECBBITGBNaWm48fbHMtpLrff5RjecM/DLxDrRUJ0CZ886e8NOa77M2J/43r5nhVapVnXWVYAAAQIECBAgQIAAAQIECBS6wJr0mvDnp2/MmMbyVhtudMPAG/J6fyLvAxEjxj+8Rwilz5fJtm+3cThtsPs5C/0NY/wECBAgQIAAAQIECBAgkL3AzTOeDqtWf16hQsmeE0f1fSH7FpRsrMC4+4btEUpD+f5Em43ahwF7nNbYZtUnQIAAAQIECBAgQIAAAQIFIzD7hZvDp1+sWjfekrDnmKOn5PX+RN4HIs6cMOeEknS4q0x1286bhmP7714wD4WBEiBAgAABAgQIECBAgACBxgpMn7MgvLXso/JmSlNhyKSR/f/U2HbVz17g8hnDT0iHdPn+xJbttwsHdz8m+waUJECAAAECBAgQIECAAAECBS7w2OJ7w3ur3iyfRSqkhlwyeHJe70/kfSDi7PFzfxZtOPy8THXvnbcO3+21fYE/KoZPgAABAgQIECBAgAABAgSyF/j7vNfDsy+/U3HD4aIbRvW7MvsWlGyswLiZw34W0qF8f2KnLfcKe3Y9pLHNqk+AAAECBAgQIECAAAECBApG4Pklj4RX3pu/brypcNGYQVPyen8i/wMRE+ZOSqfTZ5Sp9tt3x7Bn984F81AYKAECBAgQIECAAAECBAgQaKzA84uXhblPv1reTCqV+vUNI/ud2dh21c9e4PKZw6L9iVC+P7HXtv3DDptHt3x6ESBAgAABAgQIECBAgACBFiLw2gcvhPlvzamwPxF+fcmgKXm9P5H3gYgR4+fcEon+sEz1Pw7qEXbutnkLeaRMMxY4uGfXsPz9ZRkYJ546NFx+9a8BESBAgAABAgQIECBAoEUIvPzGB+EvTyyqONc/ThzV/9QWMfk8mWR0QsQt0QkR5fsT+21/ZNhmsx55MjrDaA6Bfj37R/sTyzO6GnLqkDD26kubo3t9ECBAgAABAgQIECBAIOcCb3+4KDz1+gPrxpEKf4xOiMjr/Ym8D0ScPX7On9MhHFumevQhu4YdumyW88VOYgDdt1yvwc102qJz2GrrrmG/Aw8JRx1zQthjr30b3FY+V5w1/c5w7vBTMoa4/Y47h9mPLsjnYTfL2M4ddnKYde+319f+5MzR4YIxv2iWfnVCgAABAgQIECBAgEDzC7y+9MMw85EXyzuOfpiffsOo/t9r/pG03B7HzRz655BOle9PHLTToLBVh+K40nO3LXdv8MJ22qJT6Lx157DvgfuEI485Muy+V8PbavAgmqHi/dNnh9HDR2f01G3HbmHmozOaoff86CI2ePC+v4Z3ly4Lz897PmNQe/baM/TYrUf4j6OPCL379c6PARsFAQIECBAgQIAAAQKJC7y78vXwxCsz17WbSk8fM2hqXu9P5H0gYsT4uX8LIX1omepxh+0ZumzRPvHFy0WDjQlEVB5vz177h59ecFno0++IXEylyfocMrB3eG7ek+Xtt27TNtz7t2fCNtvt0GR9FkLDL8x/Ohw/4MDyoQpEFMKqGSMBAgQIECBAgACBhgssfX9VuOdvFT+ATD80cdShhzW8RTXrKzBuxvCM/YlDevxn6LRJ1/o2k5flGxOIqDyh+IPxsy8YUXQfip888JSMEEDrNq2j9+Tdoet2xfEM1PZgxkGIq8ZcVeV0jJrqFOszkJdvXoMiQIAAAQIECBAg0MwCy1cvDY+8fE+FXlMPjRk8Oa/3J/I+EHHWtXOeTKXCfmWqJw3YO2zesW0zL23TdJdkIKJshJdddWM4+bThTTPgZm618of+cffXTZ4WBh77/WYeSX51t2rlijCwb8+Ma0QEIvJrjYyGAAECBAgQIECAQNICH6z4JNw++9nyZtPp8NSN5/XfP+l+tFezwLgZw+K0fvn+xKG7nhg2bbNFUZAlGYgoAxlz1Zhw4mnF8fP7gvkLwokDTspY62smXxOOOnZAUax/bZM4b9h5Yfa9FY7DrceMi+kZqMe0FSVAgAABAgQIECBQ1AIfffp+eOjFOyrO8akxg6fk9f5E3gciRoyf81IkunOZ6qmD9gmbbtK6KB6kpghExDDFEhqoeCVEPK8TTx0aLr/610Wx9g2dRByGOHHQIeH1V1/OaEIgoqGi6hEgQIAAAQIECBAoDIGPPv4s3DLzmYqDfXniqP67FMboi2OUl80Y9lK0iVK+P3HkHqeGthttWhSTa4pARAxTLKGByqGAIacOCWOvvrQo1r62SdQUhoivSen3H/1Cu3bf/sLSyy8uCvOfmh8++/SzKs0JRRT9Y2KCBAgQIECAAAECLUzgky8+Cg+8cEv5rNPRjwSXDp6S1/sTeR+IOGv8Q0tTIbV1meqPv3dAaNN6g6J4tCoHIrL9UPvtN18Lb7/5elj4/DPhD7+7MeOkgBgmvlbi4WdeD+07dCxYp3iOhx/Yo3z82++4c7hj5iMFPafGLkZNYYi43WyfncaOQX0CBAgQIECAAAECBHIj8OlnX4Xf/fmfFTYc0u/cOOrQLrkZTcvsNTohYmk08/L9iYE9fxw23qBNUWBUDkScfuaPwnljzqtzbkveXBLiPwufXxhu/d20KlcqxNdKPPjMX6Of5Qv36tN4fgMOPKrcotuO3cKtM/9Y0HOqc2GjAnfcfGcYd+G4jKJxEOLKX/282utQVq1cFX57/W/DTZN+X6X5O2bfHnbfa/dsulWGAAECBAgQIECAAIE8F/j8q0/DrOd+V3GU70QnROT1/kTeByJGjH9oVQipTcpUh59wUNhwg/Xy/FHIbngNDURUbD3+kPzSC84Ks+69K6PTQv+A/Jfj/if8dtI1a+cUBzxuufvBsMde+2YHW4SlagtDxNMt9PUuwiUzJQIECBAgQIAAAQKJCnz51Tdh8p+eyPhxMDohokOinWisVoEoEBHtT4Ty/YnBe/932GC94viFjYYGIjL3J1aFcReMq3K9Qrbhinx9/K4dd235h/xxwOP3d99U9B/ux+GGw/c5IuPEh2yDINUFKfbstWe4bda0fF1i4yJAgAABAgQIECBAoB4CX33zVZjx7G/Ka6RSYdUlg6bk9f5EAQQi5q4JIV1Spnr2yX1CKpIthlcSgYjYIf6wfGDfnhknRXTaonN47LklxcDU4ufw6Ny/hhE/HhJtRHxSo4VARIt/TAAQIECAAAECBAgUuUA6nQ433PZohVmmSieO6teqyKedV9OLAhHR/kQo3584bt+zi2Z/IolAxLf7E6vCsX2/l3FSRHyqwNzn5uTVWhpM7QLVhRrqc8pDxRBJWU+z/3F/6LpdV/QECBAgQIAAAQIECBS4QLw/cc/TN1ScRWl0QkRe70/kfbJgxPg50dUj617nnPLdAn9M1g0/qUBE3OIl558R7rhlaobN3bP/0aJPVSj0ByUOulzz84uqrGs8r/jUjIoBCYGIQl9t4ydAgAABAgQIECBQt8D10/6eUSg6ISLvf6ave1aFUyIKRGTsTxy/3zmFM/g6RppUICLuZuz5l4W7bsk8xbI+H6YXDWoBT2ToScPC43MfL59B7369w9Tbp2Q9ozgY03vngzPKn/uzn4ah5wzNug0FCRAgQIAAAQIECBDIX4G7n7o+Y3BRICKv9yfyenCxpEBEdg97fIrA6Setu9MyrnXT7feHPv2OyK4BpfJK4LabJ4eJ46/IOPUjHmAchLhwzFXhnjtuDs/Ne7J8zAIRebV8BkOAAAECBAgQIECgSQQEIpqENetGBSKyo4o/SI8/UK/4ij9Mjz9U9yoMgf122D/juowxV40JJ572/XoNflCfweGNV98or1PoV6fUa/IKEyBAgAABAgQIEChyAYGIhBdYICI70PoGIqorv/i9b7LrLCr1y3H/E3476Zry8j177R/umvXtbw/UdywVO31h/tPhzlt/F15e+Fx4ZdGLGacgxH3svFvPcOTRx9Ua9BgysHdGWKDi2GqbYHwiw6zpd4V/PjY3vPziC+H1V18uL779jjuHnXfdIxxwcL9w8mnDs3ZqSMHq/OJ24jFcPfF/1576UXmOAhENkVaHAAECBAgQIECAQGEJCETkdr0EIrLzr28gorryC99bkF1nUanK1zPs2WvPcNusaWvr13csFTtdMH9B+NOtd4dFCxeFVxe9mhEQiPvosVuP8B9HH1Fr0OPkgaeE5+c9X95sxbHVvj+xKsye/kB48rF/hkUvLs4IFnTbsVvosWv3sP/BB9Q7pJAN6pI3l4QBB2b+wk1DAi2V5y4QkY2+MgQIECBAgAABAgQKQ0AgIuF1EojIDrS6D9FruzIj3wIRcRBi3M/OyQgy1DbzTlt0Dlf96qZqgxENCUTEAY9pN/8mI4BRU/9x3xeNuzYMPLZ+vx2R3UpWHyiJAw/Dz7kgtO/QcW0zSQQiKoda4nYFK7JdJeUIECBAgAABAgQINL+AQETzm1fsUSAiO//qQgi1XZmRb4GIOAjx859dmRFkqH1/olO48lc/rzYY0ZBARBzwuP3mOzICGDXvT3QKF467MBx17IDsFieLUnEg4rorrwvvLl22tnQc6Hj85cei/Yj2WdReV6Q+gYjKoZa4FQGKenErTIAAAQIECBAgQKBZBQQiEuYWiMgOdPL1vwjXXnlxeeH4aoX5r62ssXI+BSIqjz27GX9b6sRTh4bLr/51RpX6BCLiUyFOHHRIxmkQ2fZ/2VU3NslpERXXJj7d4tpJt4Rtttuh1jk2JMggEJHtSitHgAABAgQIECBAID8EBCJyuw4CEdn5T71+avSB+q8q7E+0Dk+9tu7Kx8qt5FMgovLYs5vxt6WGnDokjL360owq9QlErFq5Kvxg0A8zToPItv+GXGmRbdsNKRfPpffOB2dUrS3gIBDREGV1CBAgQIAAAQIECOROQCAiYXuBiLpB4w/1B/btGZa//216P35VFxSo2FK+BCIuOf+McMctU+ueZC0lBh4zJFw35bbyEtkGImoLQ8TXU+x30HdDu3btw+rVq8JTT/y92tBEU4Qi4rW56Tfjw+n/ParGq0GcENGoR0ZlAgQIECBAgAABAgUpIBCR22UTiKjbP/4g/Ni+34v2J5av+xm9mqBAxZbyJRAx9vzLwl233FX3JGspMeCYI8O1U64tL5FtIKK2MER8Rca+B+0b7U+0jfYnPglPP/F0taGJfApF3HHznWHcheMypGo7JUQgolGPncoECBAgQIAAAQIEml1AICJhcoGI2kHjD/UvveCsMOvedT+0x6dDPPzM6+XXK1TXQlMGIir2133L9db+86bb76/y4f6s6XeGc4efUmV48ZUUI0ZdHA7ue3j5yQhvv/laeOzhB8PE8VdkBD/KKld3QkLZCQjxKQt3zXq8Sj+nn3RUiB0qvuIgxMVXTKg2iBCP92ejhmVcq5GNdcJvibXNCUQ0hao2CRAgQIAAAQIECOS3gEBEbtdHIKKu/YlVYdwF48Lsex8oL9i6Tevw4DN/rfW6haYMRFQc8W5b7r72n1Nvn1Lleov7p88Oo4ePrmZ/olM4Y9QZoXffg0LX7bqu/X58pcTjDz8Rfj3+1xnBj7LK1Z2EUPaB/5699gy3zZpWpZ+hJw0LsUPFVxyE+NkV/2+1V3HE4x0zakzGtRrZWDfXO6hfz/4ZNp226BTmPjenxu4FIpprZfRDgAABAgQIECBAIBkBgYhkHMtbEYioChqHIF6Y/0xY+Pwz4Q+/u7FKQOC6ydPCwGO/X+tKNEcgIh7nfjtvvnYclQMR8ff67rN9RrggLpfN1Q/VXfUQ133wH4syrpYoCzz06XfE2v4rvqqbf+WTJqoDfGH+0+H4AQdmfKuu0zgSfkusbU4goilUtUmAAAECBAgQIEAgvwUEInK7PgIR1e1PrAoL5y+M9icWhlt/N61KQOCaydeEo44dUOvCNUcgouIVDpUDEfH3Dt/niIxwQTzg2q54KJtQdR/kx9+b/Y/7ywMU8b/LAg+9+/VeG8io+Kpu/pVPmqgOcMH8BeHEASdlfKu6azua+13TkHBDQ+o097z0R4AAAQIECBAgQIDAOgGBiISfhpYUiGgsXXxawZXjp9QZhoj7aY5ARMU+nnr5g4wTKyZf/4tw7ZUXZ0w5mzBEWYXqQhGVAw0H9+y6NixSXbuVAwXxqRSzHn6u1lM1auo7dp//2srGLl+96icRiKhXhwoTIECAAAECBAgQIJBzAYGI3C5BSwpENFY6Pq1g3PhxdYYh4n6aIxBRsY/HX34s48SKqddPDddd+auMKWcThiirUN2H+ZUDDWUnJlTXbuVrNeLTFKY//OdaT9Woqe/Y/anXnmzs8jW4fnVrWdfpEA3uTEUCBAgQIECAAAECBHImIBCRML1AAXJRkAAAIABJREFURHag8Qf6t02fm3FCQm01myMQURZaiMf22HNLMoZTFlYo+8/qytQ18wF9dg+vv/pyebGKwYSK87t79j/CHnvtW14uvn7j8AN7ZDR/2VU3hpNPG15Xl2u/X1396q4EyaqxBhYSiGggnGoECBAgQIAAAQIEClhAICK3iycQkZ1//AH4LdP/kHFCQm01myMQURZaqO7D+fpe71DdXAb1GRzeePWNCvsT64IJFed3x+zbw+57fXt1R/yKr98YcOBRGU2OuWpMOPG02k/9rK1+dVeCZLdyjSsVn1jxo+NPr3LSRq7G07jZqE2AAAECBAgQIECAQG0CAhEJPx8CEdmDxoGAwcedHEZf9PM6Tzpo6kBExSsxKl8p0dhAQpnIrOl3hnOHn5IBFAcT2nfYNJx6/OFrr+Po2Wv/cNeszHs4b7t5crj0wrMy6lU+waIu9TiMEb+26tI17Lxrz3DUMSdkhC7qqt/Y7wtENFZQfQIECBAgQIAAAQKFJyAQkds1E4jI3j8+qeDo444OIy86t86TDpo6EFHxSozKV0o0NpBQJnL/9Nlh9PDRGUBxEGCTDpuUhwT27LVnuG3WtIwyd9x8Zxh34biM/6t8gkVd6nEYI3517tI52p/oEY485siM0EVd9ZP4fk1hiHN/9tMw9JyhSXShDQIECBAgQIAAAQIE8khAICLhxRCIqD9ofNrCb27+v1o/oG/KQEQchjhx0CFrT2+IQxoPP/N6RkCjuiBDfQMJZSrdt1wvA6hPvyPCvKeeWBuGqOkajEvOPyPcccvU8nrVhSbqr968NQQimtdbbwQIECBAgAABAgTyQUAgIrerIBBRf//4RIaJN99Q6wf0TRmIiMMQPxj0w7WnN8QhjQef+WtGQKO6IEN9AwllKrttue7kh/j/evfrHeY/NX/tiQk1XYMx9vzLwl233FUOW11oov7qzVujpjBE5WtDmndUeiNAgAABAgQIECBAoCkFBCIS1m1JgYifnDk6XDDmF1kJvjD/6bDkrdfDE4/OCTPuuW1tAKDiKw4i3HL3gzWGIpoiEHHtpFvC7X+YGqbd/Ju146lpDGVXaZSNd/sddw6zH12Q1bwrF6ocDKjY5h0zH6n2pIzKdQYeMyRcN+W2BvWfq0oCEbmS1y8BAgQIECBAgACB3AkIROTOPu65JQUiTj/zR+G8MedlBR5/IL7kraXhn4/+M9x3z31VrkyIgwi/v/umGkMRTRGI+OWkq8Kdf7gz3H7zHWvHU9MYyq7SKJtotx27hZmPzshq3pULnTzwlPD8vOer1I3bvHXmH6s9KaNynUILEQhDNOhRUYkAAQIECBAgQIBAwQsIRCS8hAIRdYPGJzKM/O8fhDjkUPFV28kHSQciKo8yDjlcPfF/qw1kVA5ENOaEhnOHnRxm3bvutynicdQVLCmGMEExzKHuJ1sJAgQIECBAgAABAgQqCghE5PZ5EIio2z8+kWH0f58f4pBDxVdtJx8kHYioPMo4kPCLif9ftYGMyoGIxpzQcN6w88Lsex/I6L6uYEnlQERd5etegeYrUd11H3HvhRbqaD4xPREgQIAAAQIECBAoHgGBiITXUiAie9ABfXZfe01Fxdd1k6eFgcd+v0ojTRGIiK+o6LHL7uGEk39UbZ9lg0gyENGQtoohTFAMc8j+yVaSAAECBAgQIECAAIFYQCAit8+BQET2/oP6DF57TUXF1zWTrwlHHTugSiNNEYiIr6jYaZedwnEnH1dtn2WDSDIQ0ZC2CjUQMfX6qeG6K39VZS2HnDokjL360uwfFCUJECBAgAABAgQIEChIAYGIhJdNICJ70OpCDjVdB5F0IKI+pzw0JMRQk0JD2iqGMEExzCH7J1tJAgQIECBAgAABAgRiAYGI3D4HAhHZ+1cXcqjp5ICkAxH1OeWhISGGmhQa0lYhBiKqOwkjNhlz1Zhw4mlVfyEn+6dGSQIECBAgQIAAAQIECkVAICLhlRKIqB/oXjt0iO7H/KS8Unxqw2PPLanSSLEEIk4/6aiMq0JqCoBUBCiGMEExzKF+T7bSBAgQIECAAAECBAgIROT2GRCIqJ//fjvsH+1PfFZhf6JTmPvcnCqNFEsgYuhJwzKuCsnm6ohCCkTE16H8YNAPq5z80bpN6zB6zGhhiPq9PZQmQIAAAQIECBAgUNACAhEJL59ARP1AK39QHtde/N43VRrJp0DE9jvuHGY/uqB+E/136YYEAyrXySZE0aDBNWGlhsy7CYejaQIECBAgQIAAAQIEmkFAIKIZkGvpQiCifv6VP+yPay98r+rP/vkUiOi2Y7cw89EZ9Zvov0s3JNxQuU42IYoGDa6RlWoLQ/z+7pvC7nvt3sgeVCdAgAABAgQIECBAoJAEBCISXi2BiPqBNlcg4pLzzwh33DK1fHD1uTJj1vQ7w7nDT8mY2FMvfxDad+hYv8lGpbtvuV5GncuuujGcfNrwWts5d9jJYda9dzVo7GWVJl//i/CH390Yttq6a9i6y7bhgIP71dlvvSdXSwWBiCQ1tUWAAAECBAgQIECgMAQEInK7TgIR9fNvrkDE2PMvC3fdsu5n/PpcmXH/9Nlh9PDRGRN7/OXHov2J9vWbbFR6ty0zQwHZXCFR+fqJ+oy9bIBTr58abv3dtNB5685hqy6dw/4HH5DoaQ01hSHi8Miv/zgpdN2ua72tVCBAgAABAgQIECBAoLAFBCISXj+BiPqBNubKjAf/sShss90OWXVY+QP5+gQi3n7ztXD4gT0y+skmyFB5YLfdPDlceuFZGf+dzRziMMO1V16cUa+6UzRqg6gcqmjuUyYEIrJ6TBUiQIAAAQIECBAgUFQCAhG5XU6BiPr5N+bKjNn/uD/rD9orBy/qEypY8uaSMODAozImlk2QobLEHTffGcZdOC7jv7OZQxxmuO7KX2XUq+4UjdrkK4cqkjxlorYwxK0z/9ig4Ej9niKlCRAgQIAAAQIECBDIRwGBiIRXRSAie9DqrsHo0++IcNPt91dp5IX5T4fjBxyY8f9xubh8Nq/KwYv6BCLi9gf02T28/urL5V112qJzeOy5Jdl0XV6mcigg2zaSCGRUnn9DAh31mmylwgIRjdFTlwABAgQIECBAgEBhCghE5HbdBCKy96/uGoze/XqHqbdPqdLIgvkLwokDTsr4/7hcXD6bV+XgRX0CEXH7g/oMDm+8+kaF/YlOYe5zc7LpurxM5VBGpy2yayOJQEbl+Tck0FHdZGsKQ8S+v5n2a2GIej0hChMgQIAAAQIECBAoLgGBiITXUyAie9Dqrsuo7YP6hlw3EY+muisv6huIqO6UhhNPHRouv/rXWU34l+P+J/x20jUZZX9y5uhwwZhfZFW/oWGKuPHqTqZo6JUfWQ22mkICEQ2VU48AAQIECBAgQIBA4QoIROR27QQisvev7rqM2j6ob8h1E/Foqrvyor6BiOpOaRhy6pAw9upLs5rwteOuDTdN+n1G2dPP/FE4b8x5WdVvaJgibry6kykaeuVH5cFWPnki/n5NoZasJqoQAQIECBAgQIAAAQJFIyAQkfBSCkTUDbpq5Ypw6QVnhVn3rrszM67Vuk3bMP+1lTU20JBTHuK+BvbtGZa/vyyj3foGIuJ2+u6zffjs008y2skm1FBdmCKe68PPvB79hkLHusGiEtWdppHNtRfxyRqnHn94xrizqZfVoOpRSCCiHliKEiBAgAABAgQIECgSAYGI3C6kQETd/vGpAuMuGBdm3/tARuHWbVqHp157ssYGGnLKQ9zXsX2/F+1PLM9ot76BiLidw/c5Ivo5/7OMdrIJNVQXpojn+uAzf836BIXqTtPI5tqL+GSNHx1/esa4s6lX9yqGUN2Yuu3YLbgmIxs9ZQgQIECAAAECBAgUv4BARMJrLBBRM2j8of4D990THvrLzCoBhbhWXdc4nH7SUWuDARVftdWJQwwnDjok46qLsrr1DUTE9ao7aSL+//jqixGjLg4H9z08bLPdDmu7iK+5eOzhB8M9d9wcnptXdROlrrlWp1jd/ON5XDvplvJ+K9aLrUb8eEhGGKK+QYyk3h5JBCIae8pGUnPRDgECBAgQIECAAAEC2QkIRGTn1FSlBCJqlo0/QP/LfX8Nc/8yt0pAIa5V1zUOQ08atvZD+Iqv2urUdJ1DXL++gYi4TnUnTXy7P9EpnDHqjNC770Gh63Zd1w4vvubi8YefCH++48/h+XnPV0Gpa67VKVY3/3gev5x0VXm/FevFVj/98bkZYYj6BjFqe5/069m/yjreMfv2sPteuzfJ26uxp2w0yaA0SoAAAQIECBAgQIBAjQICEQk/HC0pEJEkXTanFlR39UM8hvjqiu//4Mdhj732XTuk+FSE++/9U5h282/KwwDb77hzRjCiIYGIuO1zh51c5WSL+jpkM9fq2qwr4LHfgYesrbZ69aoaQyfXTZ4WBh77/foOudHlBSIaTagBAgQIECBAgAABAgUnIBCR2yVrSYGIJKWzObWguqsf4jHEV1ec8IPjyz+Ij09FeCA6feL2m+8oDwPEJxe88eob5UNuSCAirlzdFRH1dchmrtXvT6wKPxj0w4x5lJWL57Pvgfv8e3/ikxpDJ9dMviYcdeyA+g65Svma1qKxDde2LgIRjdVVnwABAgQIECBAgEDzCghEJOwtEFF/0PoEBA7u2bXa0yVq6zU+FeGWux8Mxw84sLxYQwMRcQOXnH9GuOOWqfWfaFQjmys2amu4tlBEXQNqyKkUdbWZ7fcFIrKVUo4AAQIECBAgQIBA8QgIROR2LQUi6u9fn4BAdacS1NVjfCrC7+++KZw44KTyog0NRMQNjD3/snDXLZnXkdY1hrLvZ3PFRu37EzWHIuoaQ0NOpaipzepOq6ir/2y+LxCRjZIyBAgQIECAAAECBApDQCAi4XUSiMgeND614Zzzx9TrxIL49IdTjz884xqIunosCwJ033K98qKNCUTEjcTXUVz409OzDmfE/f30gstCn35H1DXcrL4fXx9R8QSM2irFfY+58vryEzSy6iDhQgIRCYNqjgABAgQIECBAgEABCAhE5HaRBCKy949PbTjr/LPqdWJBfPrDj44/PeMaiLp6LAsC7LbluqscGhOIiPuLr6P42U8vqvbqj+rGE/d39gUjQu9+vesablbfj09LqHgCRm2V4r4vuvJniV5lsd8O+9drDbKaVFRIICJbKeUIECBAgAABAgQI5L+AQETCayQQUTNo/MF8u03ahwN69w29Dzm8wR/Qx6GIcT87Jzw378laV6/TFp3Db27+v/J+kgxElHUcByMeuO+e8PLC5zLGE59KsVOPXcPOu/XMuM4jycctPi1i1vS7wl/v/3NY9NKCjHBGHDbZedc9wgmnnJ5YCKMxYxeIaIyeugQIECBAgAABAgQKU0AgIrfrJhBRs3/8YXfbTdqG/XvvFw465KAGf0AfhyJ+/rMrw/Pznq9jf6JTmHjzDeX9JBmIKOs4Dkb85b6/hkULF2WMJz6VYsceO4Yeu/XIuM4jyadz1cpVYfb0B8KD9z8YXnnplYxwRhw26bFr93D8KccnFsKoOPaKlknOSSAiSU1tESBAgAABAgQIEMitgEBEwv7FHIhImKrRzcVhhD9Nuyk89c9Hy8MAcRCh134HhSOO+l44+bThje5DAwQIECBAgAABAgQIECDQMAGBiIa5JVWrmAMRSRkl1U4cRrh72t3hmX/OKw8DxEGEvfbbKxx+1OHhxNO+n1RX2iFAgAABAgQIECBAgACBegoIRNQTrK7iAhF1Cfk+AQIECBAgQIAAAQIECLQEAYGI3K6y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IH/n713D9aquPL+e6rev1TUSZXjeCHRqIEgBkokIDqKEeNBjTghgmIMIxEw6otEUBx0jnqiBBSMEm+AwUEUuYSMEAPHiPES74glRgwkXuLgJRmrZsTbX1P1+z3r8O7HvftZvXv1Ze/9PM/5niprJj59Wf1Zq7u3e313Nw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CKfn8kAAAgAElEQVRASxKAIKJat0EQUS1/9A4CIAACIAACIAACIAACIAACINAcBCCIiOwHCCIiA0VzIAACIAACIAACIAACIAACIAACLUkAgohq3QZBRLX80TsIgAAIgAAIgAAIgAAIgAAIgEBzEIAgIrIfIIiIDBTNgQAIgAAIgAAIgAAIgAAIgAAItCQBCCKqdRsEEdXyR+8gAAIgAAIgAAIgAAIgAAIgAALNQQCCiMh+gCAiMlA0BwIgAAIgAAIgAAIgAAIgAAIg0JIEIIio1m0QRFTLH72DAAiAAAiAAAiAAAiAAAiAAAg0BwEIIiL7AYKIyEDRHAiAAAiAAAiAAAiAAA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BASxKAIKJat0EQUS1/9A4CIAACIAACIAACIAACIAACINAcBCCIiOwHCCIiA0VzIAACIAACIAACIAACIAACIAACLUkAgohq3QZBRLX80TsIgAAIgAAIgAAIgAAIgAAIgEBzEIAgIrIfIIiIDBTNgQAIgAAIgAAIgAAIgAAIgAAItCQBCCKqdRsEEdXyR+8gAAIgAAIgAAIgAAIgAAIgAALNQQCCiMh+gCAiMlA0BwIgAAIgAAIgAAIgAAIgAAIg0JIEIIio1m0QRFTLH72DAAiAAAiAAAiAAAiAAAiAAAg0BwEIIiL7AYKIyEDRHAiAAAiAAAiAAAiAAA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BASxKAIKJat0EQUS1/9A4CIAACIAACIAACIAACIAACINAcBCCIiOwHCCIiA0VzIAACIAACIAACIAACIAACIAACLUkAgohq3QZBRLX80TsIgAAIgAAIgAAIgAAIgAAIgEBzEIAgIrIfIIiIDBTNgQAIgAAIgAAIgAAIgAAIgAAItCQBCCKqdRsEEdXyR+8gAAIgAAIgAAIgAAIgAAIgAALNQQCCiMh+gCAiMlA0BwIgAAIgAAIgAAIgAAIgAAIg0JIEIIio1m0QRFTLH72DAAiAAAiAAAiAAAiAAAiAAAg0BwEIIiL7AYKIyEDRHAiAAAiAAAiAAAiAAA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BASxKAIKJat0EQUS1/9A4CIAACIAACIAACIAACIAACINAcBCCIiOwHCCIiA22i5h5ctkhdO+uSBosGHf1N1f/IQerU07+rjh95ShNZDFNAAARAAARAAATaicD0KeeqDevXZIa0x557qSP6DVBDh5+gzvnBZPXlQw5rpyFjLCAAAi1OAIKIah0IQUS1/NE7CIAACIAACIAACIAACIAACIBAcxCAICKyHyCIiAy0iZp7+olH1aRzRudaROKIe1Y8rPbZ90tNZDlMAQEQAAEQAAEQaAcCN3Vdpe65c37uUMafP1n95Oa72mG4GAMIgEAbEIAgolonQhBRHP+df9mpOoY3vh9YsnKxGjFyRHEdo2UQAAEQAAEQAAEQAAEQAAEQAAFnAhBEOCPLrwBBRGSgTdzcro/+Wz3z5Ca18OYu9dYb2+uW0ikRS1dubGLLYRoIgAAIgAAIgEA7EPjPv7zZ8ywyr2uW+vyzT+tDmjH7BjV12lXtMESMAQRAoMUJQBBRrQMhiCiO/4wpM1T3+kcyHUyffZmaPG1ycZ2iZRAAARAAARAAARAAARAAARAAAS8CEER4YTNXgiAiMtAWaE4/OYJOiViz4dkWsBwmggAIgAAIgAAItAMB/eSICy+eqa7snNsOQ8MYQAAEWpwABBHVOhCCiGL47/polxo15JSaGPHzegd0KgSdDoE/EAABEAABEAABEAABEAABEACB5iMAQURkn0AQERloEzdnOiHi+nl3qHMnTm1iy2EaCIAACIAACIBAOxDgTojYY8+91PK1m9RRg49phyFiDCAAAi1OAIKIah0IQUQx/Bd0LVBL77y33vihhx+qHnj4/trVmfsU0yFaBQEQAAEQAAEQAAEQAAEQAAEQCCIAQUQQvsbKEEREBtqkzemnQnz18P6q/4Cj1PcmTFJ0ZQb+QAAEQAAEQAAEQKBIAvqpEHRCVf8jB6nJl8xUXz7ksCK7RtsgAAIgICYAQYQYVSEFIYgoBKsaOegk9eHfPuxpfI8991D3rl2qBg4eWExnaBUEQAAEQAAEQAAEQAAEQAAEQCCYAAQRwQizDUAQERlokzaXFkTgWOomdRLMAgEQAAEQAIE2JpAWRCxduRGCzDb2NYbW+gR0MXUyokTIdOrp323bOQxBRLXxC0FEfP6rlq1WXbO66g13zutU4yeOi98RWgQBEAABEAABEAABEAABEAABEIhGAIKIaCh3NwRBRGSgaA4EQAAEQAAEQAAEQAAEQAAEWpiASRCRHhKJI+5Z8XDtyP0vtfBIG02HIKJad0IQEZ//uadNUK++/GpPw2eff7a67uZr43eCFkEABEAABEAABEAABEAABEAABKISgCAiKk4IIiLjRHMg0LIEzj5thNr68osZ++lF95oNz7bsmGA4CIAACIAACIAACIBAHAIb1q1W9y66NfO8eNqZZ6tbFz8Yp4MmaQWCiGodAUFEtfzRe/sQ2PmXneq7J49Vn3/2eWZQq7pX4rqUJnPz5HOmqGefyL53aTfxUlqYleD/xtHfUA9uWNFk3oA5EgL6yUNUh65j+tVja1XfQ/pKmujVZdLXWCUg2m3O92oHY/AgAAIgEJEABBERYVJTzXRCBL1ke+7px9X2bVvV++/trN1x+UF9tHvsuZc6ot+Anrumjz3+JHXaGL8jHr/2j/8nQ7A3HNnMJbrb9doM3b9/+uv/Rp4xu5vj7kFvdeHAro/+W5045Ku1FyafZphten5H6Xe76zHbrvFaSHA6Ntob10RHRJUWx1yoFH8hnbfj/mEDZdpfesMz2IPLFqlHNz6kdvzxtcxz7VcP76/67L23WnDn8tL3WJu/8DsI5BHgTo4o6nm7Kk9AEFEV+d39hggiuITbtr++FjwgSlRSwjL9t2TlYjVi5IjgtotugGMy6eIL1IzOGUV3XWr7C7oWqKV33lvvE4lWpc44/jvq7TfebvDDfvvvp9Y9+VDtdJ99SvUROuMJLFm4RN065zb2x/mL5qvRYzoKR8etcTHWzrThuz7apUYNOaVBoNP9/MamSqBjLZGFG7e+xIjXI/9xYEvutTJqu0ttXNetZk6dmaly6OGHqoef/rVLM01Ztjf4rynBwygQAIG2JgBBRGT3Vi2I+M+/vKmW3DFf/fpXDzYkYvOGSgKJCRMvUlOnXel0TGtvS/7piZc003ZMREAQEbZAcC+5q/jyD0ngMD+61G72NZESqYsW3lRb5/etrfdXuQytqcvSXLvtpmutJ7BgLjS1G72M642CCE6YSfDoWe7JLW85Pcd5Qa+gEq1dF044o+HkJd2Uzdv/qy3HXwHySruk/565Zc416nsTJqnjR55SqS1Fdk571w3X/Fi99cb2ejck7ul+OjzhXKTdrm1DEOFKLG55CCLi8dQTe+mWW0XQIaWBJGaWlM6DvtxOnxRBYh6KAfxVS+C1V15T4zvOyRiR9lVZX9yXIYigQXL9dJx5qlqweEG1jkj1jrXE7grOj7FON+gNCXVdqFjWPLd7NrxEb/BfOCW0AAIgEJMAnVj04jMvNNWzRMzxUVsQREQmWqUggpICK5bd7SSE0Ie/3/4HqHm3LRW/fGz25F9M9/7hlZfU2I7hxibbMREBQUR4BC1aOFctqL3UT/+VfUoEksDhfpS20MxrIn1ZPa9rVs8e0S6nhFDS7LqrLlWUVKI/21e1mAvSSG6dcr1NEMHtKWlvtevVTJPOGV2f56bopOewV978qHWCF5Y2EEhEe/fcOb/nt3YUG9O4OMFsAuPWRSu8T+5r1pCCIKJaz0AQEYc/l2hNt0wJmE1bHm2bUwKQxPzCu6YTTWZfdnXttKoP6wWnz75MTZ42OU7AoRVnAnRiwnlnfD9zigcllfv02Stz2kkZX46XJYggSNyJGM10SgTWEnso61e8xIzRdk+oc3tzjJM17F4rp0S7+68ciugFBEBAQoCeXeZc89Oe56h2PxkOgghJRDiUqUIQQS8Px59xQubrIgeT2aLXz7tDnTtxqrWZZk7+WY13KECMTztxUOZ4Zkoo0l/y0pb+/3ZLREAQ4RAkOUX1RE7ZyWgkgeP4UdJKs66JVceghJ1rGU6kBkGEK8XWL9+bBBFczFPCmE5H2fryi3Vnlr3HFB1FNkFq0n+7PYMVzbUZ2x982L4ZYXdvEUTQqRBDj/0nNfmSmW155QsEEdXONggiwvlTonXMiWdlkt90TQb9teu1Ekhi7o4b7lqC5MttLum9qnulGjg4e0R9eASiBQmB6664Xq1ZvqZeNC1SGjnopMz8jfX1vcmuMgURZIOeUG+ma3ywluRH786/7FQdw0dn4vZXj62Ndu1JuyfUZ0yZobrXP1LnV/TclqxFMcu0u/9iskJbIAAC/gR0cSUEEf4si6j5d0U0GrPNsgUR9HXsuWNGZhL1yXjoS7nvfPdcdezxJ6mBg4ZkXrDRy+XXtm7puYc5+bJW5yARRTRr8i+mT6ktPZlIJ2lseHJrTzecUOLKzrmxTaikPQgi4mDXRUtlnyYCQUQcP0paadY1sR1jwOfe9XbkIInLdi7TWwQRnDCTrhKghLFJKNEuVw1wp2LQ2H581U/UUYOPqYc3cUj/73aO+3YdW7PuobF5p/evdhMwcawgiIgdQW7tQRDhxosrrScb99t/P7XuyYd6inJCiRmdM8I7rbgFJDF3O0D3vX4SiJ6MS2Jjn333qdiDvav7jeu61cypuz9YSv7SX4lzAoUivyIvWxChn47RTCfWYC3Jn4v6GtI5r1ONnzgu2gRu54S6LiahkzUeePj+tjmpiYKgnf0XLcjREAiAQDCB3rZX44SI4JDJNlCmIMJ0MgQlWydMvKh2P/yVonuU6QXyFZf+S8MJE9TO+se25H6p1BteXNIx89fOuiTj6PQXaxvWrVbTp04w/h45xEptrixBRKmDqqgzmmfnjx1V//JRIjiKZSqSwLFI2ttp1jWxHWMAggh7PPaGEr1FEDF9yrlqw/r0V297qSe3vFV/zvu3K36kVi1fUnd52cK7ImNN9zGJUp/ZurPILtF2RQSadQ+tCEfbdAtBRLWuhCAijD/do9s1qyvTyJKVi9WIkSN6/h2XiE3/HtZ7dbV724tRjjR3FYGeROdOkKDYoBjAXzkEKCn63ZPH1t6zfF7vkPuykRO3xPwSPz3asgUR1DddHXDB2El1DrET677exFpiJqevHx1nntrWd7b7xpCpXjq2SAR079qlbXdCDwQRsaMG7YEACHAEetteDUFE5HlQpiCCu0+ZXoAvX7vJ+Qs5k7jCdvxwu7+41JPYFC7JF5np0NGTje2SiIAgIvICUVFz7ZgMrwiltdtmXRPbMQYgiLCGY68o0BsEEZwwc8bsG2rC16vqPqbnuBOHfDVz3YDtGa5VAqQ3+LhVfFG0nc26hxY97nZvH4KIaj0MQYQ/fz3BSC1xye5zT5ugXn351XpHzfR1tu/oe9uLUV9OqAcCHIEqBBHN6gmsJc3qGdjVCgQgiGgFL8FGEGh9Ar1tr4YgInLMliWI4BJBvmKIBAH3Mp1+y7u/Fy8uIwdQkzUHQUSTOcTTnHZMhnuiKLxas66J7RgDEEQUHs4t0QGS5S3hpiAj4eMgfC1VuVn30JaC2ITGQhBRrVMgiKiWf6v23ttejLaqn2B3cxKAIOILv2Atac4YhVWtQQCCiNbwE6wEgVYn0Nv2aggiIkdsWYIIPbllEy5Ih8l9hcidiJC0hxeXUrKtWQ6CiNb0m251OybDm9UzzbomtmMMQBDRrLOgXLuQLC+XdxW9wcdVUK+mz2bdQ6uh0T69QhBRrS8hiKiWf6v23ttejLaqn2B3cxKAIAKCiOaMTFjVagQgiGg1j8FeEGhNAr3tuR+CiMhxWoYggksCxTwW+bhBfdWHf/sgQ2bz9v+q31Od/iHvxeV//uVNteSO+Wr7tq1q68sv1qt99fD+qv+Ao9S3T/9nddqYcSIPhCbzQutvWLdaPff04z1j+fOO1zNHUtMAiP9BB39FDTtuZG1MZ7OsuIGm+ek+jMlPBJkplCeIICa/fPBeteOPr9Xjhe717vf1geqU0Wc5cSgq2TH4sH0zvtKPGJdy6Th+oHrrje314hdePFNd2Tk3tzpdt7Jx/S/V5uefUu+/t7NhTtE8OPDgvmrYiBPV6DPPVl8+5DCpOc7lQuOfYnFj7e76Td3rG+LfZz7nDSDNLT3X6AScI/oNUEOHn6DO+cHkQnnp9pFQ7NGND2Vinew5euixatJFl/dco5P8hSRz6JSeDevWqBeeeUK99+47mXWT2k8Y9D9ykDr2+JOs66duSx53yR4S2z7nQK5V0NcKWxv6CUd5c4HGt/K+xQ1x7ruucbbRXFp535KedUHfS8gH5Ntx5/3Q+dorva/EV3rcUrmY47HxN/2ejqXtr/8hs74mawrtp+dOnGrtwrZ/mOYvrSejOs50Wn9D5jcNJKR+UfNP56fPmZj8rM78fwW451xbXem+vPqBXzQ8lybPcT7zT19TEn4012+Zc4164rGN9ecQmuMUc+f8YEr9OTGPf96aNHTY8ep7EyZl9p80o/Raoz+DDz32n9TkS2Z676Mxn29cfS3xsy1WTL/Hev7wEeulbQqtH9M/viz1ehBExCLp1047CCL0KykmXXyBmtE5QwwktP7Gdd3qhadfUDu27VBv7Hijtq5/nun7G0d/o/bfdQeobx43THWMObW2xu9jtU1PmOpjot/Xrlirdrz+J/X2G2/X26O++h3ZT33vvLGF3pXu8mI0lK+t/q6PdqkR/Y/LMHWNgaTyGcd/J8Ozc16nGj8x/50U9b/6vtXqxWc3qz//8c+1/67/sG7LoYcfqvoN+JoadfopavSYDqvfkwLN7n+bfauWrVabNm7K8KCrYgYPHaxGjR5lZEosu9c9oh5a9VBmLu23/35qyLCj1dgJY3uupfH9o7m66TePNswbsu3wfoerb3WcpDrO7FB9D+nr24Wonk0QUcT81hOn2/76mtFWm39j2mdbS0yxVLS/hh72zcxaPn32ZWrytMki/6YL6WuKZG1K5gHNoQ/e/SCzJtFcOOLrR6hvjhiqxv1gnHE/4WJsycrFDfOnioQ6XTf1yPpH1EvPb8nM82QeHjN8SM/YfOZhwu7FZ15Q79fYpa+rIr8kfdA+Oez4YU7rMuf89P6f7kvqJ+eA0irk+W/nX3aqX9yxtOfZJG2by7503RXXqzXL19R79b3yizjNnDqz3g7xeWLr4/X/nbfmJHvs77ofz4wj2Rfo2cq2T9s4l7GP0/PZgxtW9JhC69ryJcvrc9u0x6X9m66ftEFrxCubX6mvVck+a1sfbDzod4qf7vXdPc82+jpEv5PNBxx0gKL5euqZp4qfOU17EcXAvXf/u6L/m8xV2zNDMo4insOp7Tz+efsgPUvkrc9k768e/JXzM5LUb/RMqq+vVNf1vxH0529b/3nPFUldiqtY9iVt6s8RyT5L8/qehfeoX699uP5sTuvfMcceo354yaTcPQaCCJu3HX8vQxAxfcq5akMtOZn+u3XRCmtyTDqURQvnqv9Yfb+iF6YDBg5Wx504yvjSlHu5f9TgIWr+jVerVcuXWLukxMfNt/+7NfkTmtD1rU8vqlcsu7tBAJE3MEpa/uiyqzJ3e5vKc4IIegEem5/VEYYCnCCCXrLPuPj8hmSt3oQLB1tCy9d+fa5QvHU/bf4PQ64fGu+o4f0yP216fodxTpBQ5MbaCzpdVGQbw/jzJ6uZV98oFtPY2kv/7hv/SUJHX29MfVOi9dLLrxElMfU26AV+1+xp1rhK6p1WE5Fcf9MdhfBK+pD6kgQRP7v7gR5bfBKeNOevvfKShnXd5mPiPe+2pcaEWCxBRFH22cbH/V6UIIL2vbtum2td62ldm3PLYuf91nUuUeK0c85C696oMyJfLVp4k3jfovFMmHhRbb+6stC5lLbTZV+lGL+6a0Eub9P+QUnFWZdNEq3F0iSrz/xOj92nftHzz5SQL4KfdM67Jsmp3TwfUnu33XSteH+h+XfZldcb19a8/ZUEEfvs+/fq/LGjjOtJ+uQ1E3/af2ZfPsW6JqX3n8Qu6XomjXvXPVH3c97zjauvXW2WxFzs549QQYNvfekzi4t/JPwkZSCIkFAqrgwEEUrZEu4m+vQCbuWyVQ0CiDxv0cvqKZdNtibWTMkBepF45cWzGpI8XJ+UOJ5/980iAYZrhNmSmOn2fPkmbUjqTz5nSv0lOtXTky2S8RHbjuGjM0Wf3f6MkV/yolUaA2TTrK5ZogRcs/vfZB8lOq+69F8zCVyOPb2Qnnv7TzMJFGpz9mVXZwQlseKakk933XKXte2kv45acmf67OleCVlJrJkEEUXO7xiCiCLsM60l0ngg3hKRgcQv6TIzpsyoJQMfqf8ritmHn/61UzPcmtL9/MbcuHLdV84+/2z146unN6xTzSiIoPXhxtlzRPsXgaZ52HlTp2gPo/W468qujM8kzqJ1ec5tNzoLrSihOa9znmhNoX3/nInjnYSaEtupDCeIOHLwkepnN96aETKY2uPW4nRZ8tn4jnMy1SVCQb0/fT5R3F5387X1YqY9RboO+PqxzH08ETToLHRWq7pX1vdGLiEvXYelz5t6/67zNKlP47vpznnWfZPbi2iP7prVZQx7kyDNdb2kDly4cPwpZmZedEXmmZMznPrpuqUr88wn9Z1tXnL9Udu3zrlVvAaSv66eMztXyBJTEFGEfQkHThBx4bQL1XlnfN/4PEr+2fzmFx/n60whiJDuQsJyZQgi9BMcKKHxypsfCS2MW0x/uU/CjIU3d2W+9rT1SPYvX7spN/Hjm9BN+natTwmI8Wec4DQOfZyUsL118YO5w9cFEfeseNi5Xwk/mw9Mv+v+Xdv9fO5Lfq4dCYeiBBH0kntsx/CMWXliBs5+3bY8UQUnVow5c80AACAASURBVHJhT22vevip6IlJ1/gnm6XJGG58XIImjwN3VY+EW1G8qO9/u+JHIlFXYmdiy9D+/5AxXf/aWh8XxWhe4kzC4fp5d7AilBiCiCLtk4xNL1OEIOL92mkcUtFPYo+JOTemkLnk0g/56opL/8Vr35KKE318ltQJ2VfzOHD7x3fHT1TXzrrEyVzJXuUjaEgb4Vq/jPnHJeR3vvNWIfykDnFNklO7pkS565qRtlGSfNf3VzqJyiauSu8LMfinBRauzyGSMRIT13Z1X5v2a1dfS+2VxloRzx++gobEZp/6RflHytFWDoIIG6Fif4cgwl0QQS9D816ySTxGiZ4FixcYi3LJAfoC74Kxk5wEGPRS9YGH7xcllCR2J2WaTRChf31KdqaTCpKx6V/C5vlImvjn+rX5nuo0u/9j2EcJrHVPPtQTm7ZkiM5R/1LW5F9p4oKrzyUzJHEkKcMlqylei5zfoYKIotYfbi05a/xZuckx33kl8U1ShksE28QMevv62PJEFZQs+tH3L7aKibgx0Fy6fdnPGwRGJBRL/1V5QoTrHE/sluxh5CvXuaNzdEny2xLapjiTrP0uMUpl9Xk9f9F8dcfNdzjFEa11965dakyM6qeckNiSYkn6x53ipM8lbk8ZMOjIzKkSkv5c/Fj2Pp6cFpYWWtn2Nj0hT4KD75481uk50CXufOdpMg5bLHExSz7LE0Nwp5KU8Ryu20r+u3vFXc7P/8mzqOs65XIaCz0Dd17e6RQXic/y5kwsQURR9iVj0PdaEly99NxLueugTUgJQYRkxXUoU7QggvtaXfIS32EITkX1l/uUnP/8s08zbdAXngcetPtIuvSxvelCVO/JLW8ZE8E+Cd10+6719SsSkraSI8379Nl9DOYnn+xSm5/7vTEBZTu5QxdEfPLxxw1t0UvkPnvvncuPGD+zdaeT7ySFbf6lfr/17TMU8chjYYvRogQRNEZdQOT6Ml2vb0rMmRLoyfHvB9auVEn+6Lh801ygLyl/cvNdEveIy7jGf16CgBIv/QcMqsf/735LRxNlr9ihH6ViBVNfyZUUSV/bX9+qXt78XMP6Iu1HDKtW0JRAs8U7rQ+6X/MEEbSen3nykIYxpa8HSeympP3mF55mWVP59Y9taTi1hMaR/K1b+0CmLtlK148kf32/cmiDqKJo+1x8kpSlRNGzTz3W8z85IQPN7/Sffr2KPhe4PSvhT+1wVyQl7dvELlSOxBDTp05oGKoe33n+lYgi8hLnNEdonU7+aM6mrwBK/n2R4ro8MQTZRydS2fYREwd9vnI+pTFSzPfEDXOFUcLAtj+4Chp0x7vUL2v+6fxoD9JP+ErPiTx+kliVzPvkuoekrL5n0lo8Zux5maZGnHByw4kOpiQxjWfkyaNrx5vv3pdp/qWvtkg3bHt+yVtTqJ/vfPfcnthO+thzrz6Z5zWdP/WnC7Qkz9HE/vXXXmnwXfIMyT1fJuO0CUWLfL7RfX3PnfMzfiUe6ecnzs+SmOLKFPX84SNoSNvnWr9I//iy1etBEBGLpF87EES4CyL05EBCPjmKtk+fvXr+1SeffJr7Qo4SF6ZrFPTkAL3Qfuqx37PXcfT09fEnxhd/Li/DpVHUbIIIsls/4l7/AtU2tpGDTsp87WvyDyUuTQkJigE6Ptrmf5tPmt3/un2UIEsf203jT46mp/+fu0qG/j1xoOtE0kep079PjuKm/18/8j7xoy3xlZcwofZHfntk7Rls91zd/voO49eetn5sccX9zgkiiJd+3Q4lg/vs3Sd3fkvFISGCiCLXH30t4TgQQxon/X3w3gfGr/JtCQ5XX+lrgmv7en1TLOWtKVKb9URkM50QYUqyJsf79x+w+8Rdmof6OkL/Pk8UYWKXvn4jYfj+u++rLS+8zMYPlf/VY2utX7ebxBDJlQcHHnxgT3d0XD23dtnWfqm/k3L6vObmj2Q9zUu+Llm4pPbl+W0Z0/JOT9LHoPufEwZJ9pTkqHtat/N8KVmzq9jHdd+knxce/+0TPc9wuu1p/9L46S99TVo67vKeOSVxxwlLqb/k+pdknubN1WS+5p2mkxez1Nd3xu5+N5nsy5ztZTyHkw02/pK9ica0fN19Dc+N0mekPPE09W/ym76++swZmrvvvrM7l6ivaWlfJXOeu66wSPuSfm3PERRDtDbTHHmiNtfoajubwBGCCNfdyFK+aEEEl1yhr9GmTvsi8RV5SLnN5X2BTC8xL6/Z9uVDDsu0QS8g59WOEtSFE3njcE3o6ka71OeSobbj+emF7nVXXaroJWb6z3ZFQx4/SszoyTxq23QUcqxERNp+k330kn9W7fgw7n5309fQeeKQIgURetsu4hHuhInN2/+rQbjDvbwm3y++f53xao3kaHv95T/x5/oImdcu8W9KrNqOvOaOprclkji+NE6Kfe4If2L244vOa5hntiSmCzvOl3nxbjtWPi9prvuF7LSt59TfDdf8uCGhbRPSuMRAwqtM+1x8lJR1TRpRPW5MSXumY/JNzNNfZXP2mxLapvimNqivS394dsP+SKfzHDX4GBaTSWxA41lw53J2DTJdfVSEwIiMnnTOaHZ/vOaGn7HXEnD7iEk4mXcCgOkaH9OebTtxy0XQwDnLpX5Z8y+PH8XDtCs6G64sMcWPy/7qMud9nhG4ZLftKi+f5yvTmmI6KYnYpZ+L8/hzV+eYnh10IRC3zlDfU74/xmn/KPv5xmWOuMSQXrbI5w+fvSltn0v9sv3jyxyCCF9ycepBEOEmiNBfupEXbMd604v3rqt+0pBwzftamEtmJR6nl5wzO2eqjjGnZk5+oASw6Zhs24s/12hqRkGEnqhyuTZD/xo87yhd7kU8CQI65/4bm0wzffltOgKafNHs/s+zz3Q1CL1Yn981vyHpn04ScRxNR+HbrjDgEpd5x6qb5o/ki1fX+WPzLx2vT8c90+kZyV9ytPvSO+9t6E5yGkqIICLdYez1h1tTk/7IXz+6/Edq/MRxmTGb1lTbEdiuftJtC1lTeua14QoeU3KP9paxE8ZmrnNI7q3nvjI3JbUT31dxQgR30kbPf/9ffEFDjNO/N53qYhKjcF8w562tyfo655qfNogIbSI6ThiQzAc9Rqkf0wkEnB9cYzMpr8/rdDumq39Ma7GJG3f1i0R0kNiiX2nF9WNbE2/7xa3stSam9cP2zFPlPm46fYg49z1k98fCEv+a/GX6Gj/PZzTvRg05JbM/k50m7ol9pljKE/yaYpab42QX/aX3wrKew6lfk63JtRvjfjAuYxvFMbe2pJ9z6Nll9g3/2hDP3PqSt2/QbyZhj2l9Tda/y344veFZzPYc4fLcn8RHWfaZ1gHT1SPcXNPXYAgifHclQ72iBRHci1PJV6qRh1lvjkuY00vZ23+xJvfuZe5FJL34XbPhWdZUn2ReuiGX+oMP2zeTjLIlvdL9cEmfvOS2iZ/tChFXfr7+D7FPvwYgL1Hik+yQjok7VSUvuZhuV//qzhQLut9prBue3Cq6+oISMAvmXJMZju1kEenYk3Iu8c8ldyRiG1NS1kUQIP1C3XWeufDivva1zce8r99N4+fmsE0MkYyD+jvtxEGZEx9s4iuXGKB+yrbPxUdJWZekkWkuJP/exp5jTnX/9Nf/NZruE0vUGBdPef41ifhsVzZRX9wX9DEFRtQH5yebWMoUg5zwx5RQtgkZqQ9uLclbs0KTtdL6Zc6/PH62GHLl5zPPqY7rMwLNoROHfDXzLCfdXzhRYN4pZtye6fIM4Ms/7/SLvD3Ldf8o+/lGOkd8Y8m0F0jjQ/L84bM3pcfjUr9s//hyhyDCl1ycerEFEXGsamwlL4GgJ0Rcv+J1qa+fQuBydLSeFKBRmhJkpuSA5Phw7qWqKxObH11ejLrw5fqV1ucSb7YXvEl/+nUZpsQY99JVmhjSE/R5XyQ3u/997cs7jtvGMXT+SOYOxQNno/QUBtu8SX7P43fX/XfmfqXuO79jCCIkDF3tMyUybEIzYsnFRMxkM5cI9l1TTHsFN37J/fGmZLv+NXV6XeRs1+MiJj/ykb5+SwVGkvnOrfk2MUQyBynROubEszKnReSJrLiEsWQ+uPYjXUOSclzCVpLI5tjlrXO6P6TPPtx1Gdxzj2lNlJzcwa3ZefZVvY9LY5R8bErI5wkOqB53PUOeYIxbt6VrHRdLeeIibkzSeKKxlfUcbuJvW8O4fSOZr7aTOjg/5Pnad33lTtCyiUxdnvuT8ZZln+k5QhrD3LoLQYTrbmQpX4UgQprcjTzUnua4hLk0mcu9zDUll1yTefpYpfW5EzhsRwmn++KSGC7JFWpLKnBx4efr+xD/ci90pUee54ljfMaiX4Fi+5o+6UNyXQYlF4b2/4eMWRIBQbqCLsKJnZCUxj/nMxdbuCSUyZdcX7ak9Bf/cdOY7JLWzYsfbv5KfWn62tQ0n3WxjeuX1ZyQxiU5b/Nr2fb5zGuXpFHSPpe8lK4H3BfnJv+GxDfZysUTt7e6zDkTY064kXeFlauv9PZDksXcCQ5cQtkmEErGwAnm8uZGaLJWWr/M+cfxk+7BrvxcYycp7yqICBUPu+yFviJC09jo30v4m/YcyV7IrWXc/lHF8410jvjGEtULWZ+5NVdn7rM3pccjrV+Ff3y5QxDhSy5OPQgi5CdEcMe+2r5CTHuJe2lsSj6ZjtTftOXRzNdopijQj2qPndB1eTEqFTSYxuJSXx+37YvfpE+9HvcSlUuIubzE5xJjJvua3f8h9unJDPKBhCOXZDDNH+4lvHTukD3cy/WYiWITP8mR/WSfz/wOFUS43GfuYp9JEJB35Hoyb7mYiC3+0r8k911TTIIffT64cObWJGKT3pfSyeJtf32tYZktUhDBxbk0GcyNTa+rC9lcTvAgEFzykWNkWhOkyTaOg7Su7UmPSy7bkuVJm9wpOqbxc6IDybUZej3TWm8SREg5cesI93xW9T7uGqOcf6VziGNqWof0dc6WuNfjUhfM5D1zcmOSPkuX+RxOY+RslTwLcIIu8v26Jx+yPsNLr2oKWV9pbNx/k+StHS7P/dR+mfaZTg2xXTeSt75CEGHbfRx/r0IQkZcEczTfubj+4lKahKCOpC/8qKw0oWsagLQ+2fTIb36ltm/bWrvH7+PafX57G0+tMPXl8jI3hB8n3ogdC7p9kpf0aS46d9MJC67JDtdA1V/+S5LPerLBdJR6cv813XFOf1tffjH3q3HOdml8uo47KS9tXxfZ5H0Va7KFS0RxoiK9L4lP0n3q9V1jk7M/NAnJiZRMCXOKyReeeUK9V7u7/v33dqoxY89TV3bOFbvYZf30WUPLtk888FRBVwYcB/p3LlfUSNd3PRZc9sZkiHob3PrpItIwMXYRr7n6iUuYS0VG1BdXX59T3JojFWa6zg2p/0OfD8qcf6H8dMGhTWzlGkNU3vUZQRcz+uwPnJDnma2771dM/3GCCBchbQh/PR5tV74kdnNznlsHq3i+CZ1jkvgq+vnDZ29K2y2tX4V/JHy5MhBE+JKLUw+CCLkggl7u/fY3j6od23bU3gV8UnsX0Ec9uGGFkyOkySfuRaI0EUcG6Ymi3iKI8DniXmdtSlj4JoTSAaK3Yfpis9n9H2Ifd8S9NOmlzx/u5X2MJDmXNHNNEOUtDCH8qF3XxATVCRVEFLX+cIkMaUKXxuUimHJarP9fYX3OShKa0it4uDXFdlKKPgYuQZhOmCZ8TIlo6Z7kwy7kGiPqT6+v72PE78VnXlDvv/uB+uC9D9R3xp6huDvsTbZz89AkCNCTlK7rgTTJ6cpZ95/tK+90+y7j59ZESazq89NUh7PFhbFEQENjr3ofdxkTt25L1p+0j3X+eSfVbH99h/r040/VGzvesF6Vocepy56kx6zLmMp8Duf4S+cXt69JhSy6z0x7r74+Sm1L+05vw+VkFdt/V5RpX8ipL6Y1F4II193IUr63CyJcXoRzXzaZkofShK7JPaH1XcLE5WWuXtaFn/SFqYvtelndPpdEFrUl/QrRNdnhOiYu1mwnq+jJcckR7652JeWLjk9p+/pJFdIv59Pj5lhzX6zqCSvXvkgQNPvyKeqIfgNU/yMHqYP7fkVNnXaVrwt66vmeJJJ06npCTIixrvNfGgMhNqXrutrn069PHzoH10SpNPmrzyXJV9s6A130xiU79ePSfYQXXOy7XBWV5ztuD3ARoCS20f898OC+qv+AQWr0md9TRw0+pt4tl1B2EQfqa31eTLjs7xyX0PrSeeIyN0L5lbG2uDwjSE9XsbHkRKfccwN3wsorb35kaz5K/EpFp1XGomt8lDFHin7+cJl/nG9C64uDr1bQ1T8ubafLQhDhSy5OPQgiik+opT0lTT5xyQHJV2lJXy4vp30iyaX90ISlS32fI+71l7aml9a+R4an+XLHh3NigGb3f4h9euzkHeOtx6YkFrivviVfMut96aIiFzttcyqEH7XNJcFNidzEllBBRFHrD5fIsI0lzbdo8Zd0zubZZEqChgoGkj71r7uTRFW6fZP/pHuSLaa5331P7EnaojjvvLxTHd7vcNXvyH7qoL4HqsnTJvuYwtaRCgK4fcVFtEOdU5w+8dsn1AEHHaCOGT5EDRh0pBo9piN4LLr/XE5I4WI7b567JE9pYDq3vDU0xikaNgEN2VT1Pi5NipvWbdf6nADEZX2VBqjLM6Ees5IToqR2SMq5rHm+8ysknqUs9dOFXGODe5bIm6NSuxIflGkf9xwhFdqaYgaCCMlscihThSDCNbngMBxr0dAXl9L6oS/sQutbQaQKSMdEVVzKcjaE1reNS2/fNdYkX/eSDS7JDpvNpt/1xKEtAa8nNKVXmfjYV3R8StqX+koyPluSxkUMJekvVpkY8ylGG5LxuCZMJDEg6VdaxtU+abvpcj59hHKQ1I8ljOHmpJ6Q1RN7LqK6NEt9DZZ+aW7zm4vYwNaW6ffQ/cOlfuj8Dq0vZeQyN1zGz/UfWl8yJpc+pEJMSb+6vzhhU6jISh+bi6hJsh6ZxllWLLraWLRdZTx/uMw/zj+h9SWxnZRx9Y9L2+myEET4kotTL7YgIsaLVtdkoSRJmkcrtL6LJ6QvYqWJGlPfofVtY3J5MRrK17W+6xH3+ktb09HNejmXxFOap54k5F5ih/ovtL7N/1z7UtGBS+zodkhiQZIUs42Pfg9JaNjaD/WPT/1QQYTL2u5iX0g8EOfQ+jZf0e96EtV2Woa+VpiSzK5rlclW03Hh3esf6amSlyiT7kkSTukyrsl21/ZjlJfGqY8AKYZ9kjZC/edSn+OQt+7r4rS80xGkJzXlMZH4qep93EVYRmPV/SO9WiLhVNY8dFmHfUUGkvkgKeMS85JTqbg+pWsLV1fC0uUKvjwmLiJiiV1JX2XbFyqs5BhBECGZTQ5lqhBEFJmotQ099MWltH7oC7vQ+nkc6OXqH17Zop596jH1u98+rN56Y3umeJ5/pOM39R9a38W/vgkyySkTLskOm82m3/WvPfOuaHAp62sPvfDe9uoW9cKzT/ZcH5P+801qmmyRxL/0CG3JeG1JUK4vlyPGJTa4lollk8465vpMCfLXtm5Rzz39eM9a8+HfPsgMM++reEkMuDLTy4fY59O3T9IolIOkPmcXCbD69NnHeZj33Dk/dz/R11eXqyLSDRd1BZPOq4iTdkL3D5f6oXtuaP28APKdfy7j5/oPrS+ZFC59hAgMdFskJ8LEFkS4nFojWY+qeH4Meb4pco4Qi1h7fV7c+uxN6fZC69vmVIh/bG2bfocgwpdcnHoQRBR7QgS9jN72yjb13FPPqcdrX4e+/cbbGceZXo6HvEylDkLr26LL5cWoJImd159rfZcj7vUEisu91/RVY/8B/WyoGn7/9Vr677QP6/+eE1aE+i+0vm1QIe27xI5uhyQWpMdN28ZYZCIphJ/v/IYgwuZx8+/6OpF3xLtLWd9km24pF09JGdu1Bi7JQReCnE2uyVyX/qRlKQH42tZt6oWnX+g5sSG9FlMbnPDH5yomqT2h5UL951pfF/TlxZcu+MkTA+jxYjuOn+MmEbFxpxOUuY+HCiJchGkJI33MPicJcLwp6b1t6+s919Y89djv1eeffV4v5vIs5Ssulc4d3+dwat91fiQ2hezxkmckrn0S6vXps5cUS73c0jvvzdQxxajErrzxF2kfBBFK/Z2z50uuULQgYtHCuWrBnGsyo4qZcHPFFfriUlo/5KUvjSm0PrVBLxA/3vU/tYerl9Unn+xS27dtVX/e8XptU/g0F1u7CCJcXtKngUi+YHZJdrjGaLq8fuqD6doM/X5p22kSJpvoS/FdH/1Pj1iG/jY//5R6/72dDYlsvX4VgoiYCVHb1+ZFv+z3iZFYNoUKIhKB1c533lI733m7dl/iO+q92j9bX37ROqwyBBFF2WcdHFPAx2ehe4GkPncFgc/4uDrptSHml84cS9u1QpIxSXhJ2skrE7p/uNSXPrOY7A2tX8T8cxk/N67Q+hL/u/RhE+RJ+kvK2E47ivF86TI23faQ+RUai0U934TaZfOvz75ha1P/PbSP0PpkT1H+cWWRlIcgwpdcnHoQRMQRRNDLyV27Plav1xItn3zyqdqxbUfPPczpF8ScxyCIsMexJAmebsUlka2fJuByv7ndclkJLnEQ8jKdeg2tb7M8pH2Xl+q6HZJY0JNwIcmWohJJIfx8/QtBhC2q83/Xvyw3Hcetryl5p0n4Jtt0S7mvfOk++bm3/1QNHDwwd2CxbNA7CY3xEG8lCdCd77yr3n1nZ+2d2fu1fz5Qr778qrVZiSDCJ1lv7dizQKj/XOtLr6jRYzJPRMStab7rdt548oRDnvjr1YrYx6nx9Hh8406yb5rGT36kf7a9uk19/NHHavvrO9QHtbmki3v1+i6CCFeRiMnW2M/hOn/631JbQ9Y/yTMSJwAIjeGkvmnuSexK2ijbPhfbpJxwQoSUlLBc0YII7iVZ7OSpcKg9xUJfXErrh7z0JTt96lPiYeV9i9V/rL6/4dQHF0a9XRAhYR+SEHDxhVTooAsnXE4voOO6H934UMOpDy52xp7TPj4ge/MS7Hnjsd1JH+NlvwtPSdlYNukxJhGs0ZfdS+6Yz576ILE9KVOUIKIM+1zGmZT18ZlkLuTZIqlfliCCG78k3rjxxWwr3b6El4/v03VC9w+X+tJnFtOYfOoXPf9cxs+NK7S+xP8ufYSe2JAXv5wwNDTGXcamswrp2ycWy3i+8bFLEkMh+4ZL+1TWZ29K9+Fbvwz/uLJIykMQ4UsuTj0IIvwEEZRwWX3farVu9Xrri+E8T0EQYY9jn5f5+hH3pqO69SSn6fjvVkukhLyMt3skTHAR8uJaEgsxj+OO2Vaaa6h/fOpDECGJbHMZqdBBegUP9eSajM4bgW9bvvVsNH1i1NZm3u+UtP3FHUvZUx9c2oUgYrGi049Mf9xR+NzJH/p1GbZrZvR4gSBitweqEESQL9auWNtw6oPLPCpDEFH0c3jIGh2y/kmekcoWHBALiV1JjJRtn4tt0jiGIEJKSliuaEEEmaG/LDx+5CmKkiBV/IW+uJTWD3npS1xc69PX8rMvn2I9/UFnTr7Qrz+AIGJE5ut2LtkfkhBwiXv6Ym5sx/B6Fe7aDP2kBOl93tT2FZf+i7N4htqnE0fS1x9AEOHi1ThlfRMQeu96LNsS1D7Jc7q+5oh+AxpOjShCEFGWfT5e9PGZ616g2yWp78NMOv702hBTxBCzrfRYJLykYzeVC90/XOpLn1lMtrrW94kl1/XBZfzcuELrS/zv0gcEEXMlSJ0EzWU+37jOEdFgU4V89o2y+3C1sUz/uLJIykMQ4UsuTj0IItwFEXQkeuflndbTH3QPUZKBXpKm/yCIsMexJAmut6IfW7/HnnuozW9mT9TTr9Yg/5A/uD8IIrJUin7Zb4oKSSzEFDHEbCs9phB+1I5PfQgi7GtNXgk9Ecx98a6vO3RKw8NP/9rYbEwxgm9bvvVsNH1i1Nam6Xef5BvtCYf3O7zh1AgIIvIFEeQD/RQe7goG/WoN04kqiU8hiOCju0xBBAkMZl50RcNzqm1e0lq4V+2qhvSpEUULIsp4Dqdx+66PIeufJLnvs+bZ/Jj8jhMidpOAIEIaMcJyZQgi9DuN6eX3K29+JLRQVoz6OPDgvmrYiBPViBNGqaMGH8NWDH1xKa0fmlRxqU9fWF0765JcUEnC4aCDv6K+PnCQOvIbQxSJIehPOibXspxBLn3JPJ8tlW7f98oM/bSFKgURNDr9Cg/9WHj9C/8Zs29QU6ddlYuPXkafP3aUVUBDDPvsvU/tLtJBtXl1cm1eDVH77PslZ8GOqy8l8V/klRm6qMT1Zb/reH3Kx7Jp0jmjM6KoPEGEHmuc3STaOfCgvqr/kYPUgIGD1cBBQ3rWY1d7JTGg91+mfWX5zIdD2jZJfdsJKT5j5eoUfWXG5u3/1bM+hfxJeIW0T3VdkuVcXy71Q/dcl/plzT+X8Yfy8/W1i41FXpnBXZ8VGuMuY9P5hfQtjcWyn2+kdvnGkuve6dNPaB8u9cv2jw8PqgNBhC+5OPUgiHATROhJdM4LSaLlwIMPUP0H9q+9Cziy/sWl9OVqyMtUsim0vi26JC9skzYkSey8/nzr619qz180X40e01HvSj9FQv89bRPHU3p0so0l93uo/0Lr22wOad8ldnQ7JLFQ5JUZeTFiY2aLJ5e74X34QxDh4iG+rC3Jq58iwSWK0y1L9wOb5dKv9rl2Ytmgt+0To7Zxcr/rzLkylLA94KADVL8j+9Xez39dHTloQM9VIlIbQ9YsnzG51An1n099/fQHXfijx6NNGMQ9s5R1QkQz7+PEpSxBBIkhzjvj+9YTz8iXffbuo44ZPkQNGHRk7f3zkarvIX2dTg/wibn0nCjrOVznT/9bGi/StYWb65L1hhNEuDxDuKwxSVmJXaay9O+LtM/FNunYIYiQkhKWv1E5oQAAIABJREFUK0MQsWjhXLVgzjUZi25dtEKdNmac0Mr8YvpX9FTadApF6ItLaf2Ql75kv7Q+9xKS6lMie1THmRnhg4midExU36Us119ofVvApNv3Fd5IbAxJCNjGoP+u96UnOHQBhy0pSEnJE4d8tUEMQYnsMWPPywgfTLZK49N1rEl5Sftc7NvGbrLHlpDi+nK5lsSXQ149ziZdLCPpV2dtEkSYvvw+7cyz1bDjRtaFD6Y+XRImLmtg0l/Z9knY6mVcGfhw0PuUzKWY4iIbF3199X0WKMpmnRfF962LH7QNy+n30P3Dpb5kP8szXlq/zPnnMn5ubKH1Jc526UMvKz3libNDFyBzgk7JmpA3Rpex+axHIc+qVTzfSOeIJG64MmU8f/jsTWlbpfWr8I8vdwgifMnFqQdBhFwQYTolgL6E+1bHSRnhg8k70hfBIS9Tqe/Q+rbocnn5KEli5/XnW19PlKWvzaCX/yP6H1fvljtBIm2TXp5+k74Yt7Hkfg/1X2h9m80h7bvEjm6HJBb0Mraj2k1jLdLnIfx85zcEEbaotv+ux64eW9IreJKedJ/4Cm5C4km6J9npZEtwNnFXK7i2my5v+kqa1vpvHjesLnww9SHlpvfDnQ4SMo6QuqH+86lP15N0DB+dMTvt2+uuuF6tWb6m/rtNGMStaaZrrvJYcf5MX4NV5JpexD5Obab94xt3knVG3zepb3ouOv27p6thxw+rCx9M/F32dZ+YS/ot8zlc5+/y3CddWzieEpb6aUTUTpGCA2pfYlcynrLtc7FNut5CECElJSxXhiCC7pMeNbxfxiLfr/e5YXFfJV4/7w517sSpDcVDX1xK64e+cJacUkCD0/uhf2cauykkpGOi+i5luf5C69vCWm8/70h+ri1OXMMlvkMSArYx6L/r8yd9bYZ+OojkOhouceWa9AuNbxsDSfvcuuKbXNWTSDoPri/b1RLcGGle09UR9Dd0+AnqnB9MVl8+5DAbDuPvMZLL+gkk3Li4JAYJjpav3WQ8jUc3WpowSepJYiApW4V9Pk5zZcCt8a7X00g4FnX9BMdIjzfuC3YJW13ExF0nJGlHL6M/T/g8q5AI9L5f3NFzUgqdykSCofTzSOj+4VI/ZM/l9sNmWB9cxs/FQGh9SVy59MGd8uUj7uNOYOGeByVrQt4YXcamtxPStySWq3i+kdgliRlTmTKeP3z2prS9nPCde/6uwj++7CGI8CUXpx4EEbX/Tjjsm5nrL0xfJnIvjDvndarxE+UfnkhfBIe8TKXICK1viy6Xl4+SJHZef1L/6G3oX6mmRQ/6F4aS5EtR1ydwYw/1X2h9m/9D2neJHd0OSSzpQhjJ18nceLkX+rESuiH8fOc3BBG2qLb/rieC0wlKlyt4kp7000x8xTshCXvpnmSnky3BJc19RGS0/tPVFvRHX6WP+8G4ni/SKbk9asgpmb2b1vh71y7tOf1B8iedh9wX6a7JR9qPLhg7qWcse+29V+1U4H5qRucMiZm5ZUL951tfP2EpLXrQT1KRrJu6L/KuXDAB0f3ECR1baR+ncbqs2xwXbh7q15dw84D2zQcevr92Iuw+ohh12dd9Y44MKfM5nOMvXcOkawsHV8KSa19qm8ihTCGJXUm1su1zsU06fggipKSE5coQRJAp+rHs9O98k5fpoXEv7PNOBgh9cSmtr49XkqhOxsW91OaSYFw51+SSNOGR2CYdvyn8Quvbwjq0ff2lrimWQhICtjFwv+sJ++QkAD3OJGIYvS2fr1Glgh2fsVIdadIkRnKVm0fctSOhY+aSGqGnTNiEHDb+0kQL9zW+6/otTZgkNktjgMpXYZ+NLfe7T9LJhQPXp7S+vna67iXUd7KfpK/a0UU/uuDAZ/2hvvTYd9lj83znGqdcW/oYdYFV6P7hUl9ftyRXKiVj4uYVJ4goe/65jJ/zT2h9ydx36SOWuI/zA3dqkHRNMI3TZWx6GyF9S57vqni+kdgliZm8MkU/f3D/LeBy4pQuUKOxcIKIKvzjyx6CCF9yceq1gyBCfzE/YuSInq/3JX/cF4OcIIIr55q84o41N73ADHmZSuMOrW9j5/LysQz/mOzVEzPJF9i6Tbb7zal9/UW8b6KdEnz7H7B//djpY084tn6lSjKOUP+F1rf5P6R9l9jR7ZAIIrjkZforYdvYkt/1r5xtp4hI240xP334uyTWfNpPj9+lfkg8UJ+h9V38RmV1EUOyduhrikQsp4t3fL8A19c5icArGXdIctLGzlfMlrSbdxIBJ1hyPWFDv/qB+uWEDi57t4mJvi75+lpvP9R/vvX18ST7oc5K+jxmO93BFmv0uz6fuL5baR+nMUlOd8hjIxGJ6Htdzx61/RmxGILK6+tfnqDFN+bKfg7n+EtFBy57oO4/6Z6mc3T9bxLqN5mv5K9EqJWIznztMu0tRdonZSZZR5IyEES40BKULUsQwSWCKNm8/rEt3l9IUyJz/BknqLfe2J4Zad4XtKEvLqX1Q14Yc18LcmOK8VUv97VW3pfv0vGbQi+0vi2k9fZdTz7QE+ym+iH+tY2B+12PiSRZ6XNFiM7I9YtzLu5c27AxkCZN9MQjrSlPbnmr9qD0JVsX9d+5OcAlAvS+XL9I1xOtrvW5Aem2u45fOv+5cq6nr3Cn2eS1IY0B4lKFfeIASxVsZkGELq5yjSUaJndak/6lO7e/uZ62wnF0SfTn+Y5LTkuEZuk29eSlXj90/3Cp7zKPdC6cPzlflT3/XMYvWTd9TgGxzX9XG/VnDx+bdF+bBJ0hMcGtty62hvQteX6s4vlGYpctXmy/l/H8ETIOPX5pPNz+XoV/bGxNv0MQ4UsuTr12EESEvAjjkqecICLG107c8d69QRBRhn9Ms8F0xH06USdNTHHJM+nL8cQ+Lt64JF7Iy3TqK7S+bXUJaT8kHiSCCC6J6nofPff1uTSxZ2MXwz8+/CGIkHjGXkafw0mSJ81XKp7hkvoSIUXaSi4WXNrwTU7aSTUmqKVrbdK2vuam63P7qeupDdzX5qY2QkQnNB49YewiWsljHeo/3/rcGklJ9NX3rVa3zrmtbrI0FkPjmLOH67uV9nGCqPvHNW70GOfq62VcT+fg2BchiCj7OZzjL33m89mjk0kjfUbS1xTadzZtedRJyKKLiHqeTwxiGKldyTjKtM/VNsn+BUGEhJJDmbIEEWQSd0oEJQXvXvYf4mPXk6GZxBC2JE7ICz/qW1qfSxBIvgancZ124iD14d8+yHhRKohw+WqbEj9nnjykdqTXp5m+8pI/0vGbQjC0vi209fapvPQrN+7LYFOizjXZYbPb9rt+igF9VT3tik41feqEelWp+CP0S3D9Cz8yQNq3bZzJ79KkCZcYdfmynbtqwfTFOteXS6I0xmkWOj8ueSsVp5ju8pYmPF2OdOe+XKax5K2J0higdrj1tmj7pLGcLtfMggipEM80bu4LY25dcJlzpr44cY2Lv22+09t3ES9Jrj8I3T9c6vuOhfMncWuG9cFl/JyvQ+vb4odbk2yiAW4Nc3mec9kLXdbW2PxC+pY8P1bxfCOxSxIzeWXKeP7wFRRzz840FokgwuV5jdos4/kz8UMvFURMr43/lNo/t9T+eSw0bkPqt6MggnhIjmiml7hjTjyr9i7gwwxCqSDC5WtUStJ+9+SxmeO9qVNTsiDkZSq1G1rfFlMuLx+5xFVs/5js5Y64n3PbjT3JqeRPmiznEu0uiQMu3kwJwlD/hda3+T+kfZfY0e2QCCKojl6OEgW/emxtz1H7kj8uZl3mu62PEH6+8xuCCJtXZL/rXynTl/GXXHGJmjl1Zr0Bl6SlfoqCS6yaro1wSYr5JsQltEKT3LoIIf2FMTdHXb5q58Qoec8OvvsYtcntHbHWk1D/hdTXk6n0PPPQqofUqy+/2hMeLglaLlZof1z35EOiBC93og83D1ppHyeGun/o30lOtKJyXIxzCf3QUzO4EybyxE++McfFiMs8cn0O5/g3kyBCKug2rdXcyTd5e5frs1uZ9rnaJtm/IIiQUHIoU6YgwpSAIxHDhIkXqanTrhR92U0vBmddNqlBNEDDtr1ADn1xKa3Pvby0HelNfH580XmK6up/XJKTS4ba+kjapbpTvj+m4XQN+r0ZTthwCOFMUU4QQQnuVQ8/lRtblPw5f+yojDgkL4FRRkJFZ6ALisi+rS+/WC8m/cpaT8xTsm/Dk1utc4/i89orL1Eb1q9pcI8t2ePqT5ekCZcclQgVTKKqvDWE+wJ3+dpNVkEX96W1RCAl4ca1bRu/aezUHxdHXJJX+kU+rWeX/vDsBuGVqa9kzC4xUIV9Et/oZZpZEEG2cl/52mKJ6pniSSooozakoiou3l2TajbfcX6S2MftI1y90P3DpT6XaLfNXRrHFZf+C/t80Azrg8v4OV+H1rfFD/3u2gf3fEzPxpL9hYu7vBPYXNbW2PxC+pY8f1fxfCOxSxIztjJFP39wz1I2QTGJHWdfPoXd3zlBRBX+sXE1/d5LBRF71Hi8W/vn72v/bKj9U5kwoh0EEdxLUtvX3JRImnnRFT3CgYb/Drz4goa7vbmX6LY+knap7o++f7F6+423RX1RoSoSpi5z2OXlYxn+ybNdP+KeXvh2r3+kXkUizkgKc1/TSZOfXF2TGKPZ/R9in0vs6H6VCiI4+6R3onMv8X2vRzHFZQg/3/UBggiXFS6/LHc8fJIEpprSpBmV5RLtFG9zb/+pGjh4oNEQ074iFXglDfsmJ6U0OXHSvWuX5o6N2ubWy/Razc3T6bMvU5OnTbaaRvPvsh9ObxAo5vmOE59I1hSqd94Z38/s/64nZeQNKNR/IfX1hLu+t0r3RtOaRv9e0oZr4rVV9nEaPyeIkMQdJbsvGDspE+MmASfHQyq64E7cSOLVdNqKb8yV/RzO8Zeu7SF7vMszki4aI5slp7Jw65Jt73KxK4mBsuzzsc22UUAQYSPk+HuZgggyjXtxm5hML3BHnjxaffv0f1YDBw3JXKVBCYptr25R/7H6fvYlPbUh+TI69MWlS30uuUSChevm3t5wTQgl9G6/5Ya6yINYpE9uMI2N64MSMNffdAeb4KaX7osW3qRWLLubfYFp4+gyfi4UQ+vbwpsTRFAdEkVcc8PPFPHX/+jrtrtum5vhYUtEuCY7bHZLfjd9ZU91Xb5g5hKKxGfx/euM19fo8anbW6UgwrSmUJJ05tU3svPAJKqyCYq4r6YpVn502VU1QddVDW40iUgka5UkJqiMSWhGfXAis7xkJ7XHJTw58RWVzUusUp1b5lzDCmiSseWJeLjkz+2/WMPO4Srsk/onXc6UaDet11Q3JIHoWp+zj9rwmUt5IgWTgILWkQV3LmfXIfLxjIvPz4jAkrVPIuhy9Rd3olWefZzwx3RiVej+4VLfNDe49YF7PtCfRZphfXAZP+f30PqSWPLpgxN25e0vZAf3/GJbm0PXFJ+xJcxC+pY8P1bxfKPbZXueksQPV6bo5w9T/M3qnKfOnTg1YxK3v+trBSeIqMI/vrx7qSCCcF1T++cnKW6VCCPaQRBBDLmXbiRY6Jz7bw1fhdPL87tuuat+MgR9xfj5Z5/XXWFKKHF90Mv6zps62S8Y6YXjPQvvUSuXrWITL9RhqybEXV8+luEf0xrEJUuSsq6Jbi4pRm1RouGmO+exJxDQS/wrL55V/2pW0nfIy3RqP7S+bT0Pad81dtK2SAURPc9nU2ZkhC+7/1tmP0UnhNDaoP+Rb392461qzfLGD1KkySEbt+T3EH6+/oUgQuodeznT6QJJjD2x9XF7I6kSumgr+Yn2l7ETxmbilWLnt795VP3mV79p2FckiVLdMN/kpHSA3FfItOdOuWwyK16gedh1ZVfD3NX3Si45SjbliSKozq1zbm1oOz2WvIQnl/zNW1NMohVpUlXCONR/ofW5vT2x2+XrfW5NTNox7a/JM9bSO+/NoLKdLNEq+zgNihNE2PYyeuaZ3zW/YX0w7WPcMxLN0dt+cSu7VyZ70M9vur3huSbtiNiCCGq7zOdwjr907obs8S7PSKZ5Q6fp/Pjq6ex/m1Cd2Zdd3XA6XvoEHm7t4cR7NhFaWfa5MJOsq1QGgggpKWG5sgURZFaeKEJodkMxaYJR8kI1zwaX+qZjZHdvFgeoAw/afTxe+it/+t/JC/AFtWRi8mcaH/cCM2nj6KHHqv4DBtXb2Pz8Uw190Y/08vatN7Zb+6ICLuPnOIbWt8VHun0a118/eDcjdKB/961vn9HTzPvvvqM2v/A0e9KI7avokISAbQx5v+t30ydlXb6QNiXIqC1K+A0dfkLdhO2vb1Uvb36uQTyjx0yVgggy1jQP6DcSOSTz4JNPdqnf/fZh1ueSk0Ty+qI5PXTY8erAg7/Sw4/Ycae9mK7kCIkLUyI7EZklNtHY03Od69MkUuASGVRfHzcx3vzc7xv6IVv23KtPhn2eIIL7sj1trx5zZdvn6y+TaCtpT2cSkkCkNl3r582l9Ppg8jP1KZlLec8B6XWa2jPFrU245usjqpd3iorOwbSmmE6bCd0/XOtz4o6EDbHus/fe6pOPP26Ys/Tb0GP/Sa1avqSOshnWB9fx63EQWl8SV759mNYxfS2n55cnHtvIClttp5m4rgkx+YX0LXl+rOL5hjtZIc1M+t8nkrgyrc8xnj9MV/YldtG6R3/vv7ez4RmKYu69Wkym/3uGE0RU4R8JV65MLxZEpE+JSKMpVRjRLoKIvK/U6OX4AQcd0MM4/RUv/e8kMZO+89okUjAl1qmNwUMH1/4bqF/djy89v4V9UUwJq/RJEb1FEFGGf0xrkH7Efbqc5Es6vV3uy8ukDPn3mGOPUX367NXzr0xxQDGT95V0yMt06je0vm09D2k/5MW1iyDC9AUkjY3WhJHfHln30/bXd7CnxVBZnxgpkp+vfyGIsHnF7Xf9qoukti2pxPWSt6ZIrbKtKaZ2QhPiEvtMeyfNwyHDjq690zuwpxnTPDQJ1zjRUzK/0+1+8smn6qXnXmo4pYmY7bnXnpnEoC3haepTX/sf/+0T7KlQPvGRxzjUf6H1uesSEh+4CIPyBBHJ+EkYcczwIT3/8/1331dPPfb7hqS/dB60wj5O4zQJIrhnDorzJ2pxp18DJ9nHTMIWPa6J+5YXXm7oQ3+2pT6LEESU+RzO8betD4lfynxGyhP9pueMaR0kmyViOskc5Xxehn0hz5Wm9RWCCMnu7lCmCkEEmWf62tPB9J6i9JJ4zi2L1WljxomqSl6o5jXkWt/0ctvUR5Lg2fXR/yhKYiR/eS9UXftI2qQXqHcv+w+1cf0v1T13zq/3lfeVvOv49XGG1rc5Od0+vbztnLOw4SqMvDaIP/c1nF7HN9lhs9/2u8nXtmON9Xbzkp4SPn2/8tVMfBK3V978yGa++HefpEne0c22jinmf3b3A9ZrQ5J2fPlJEsU2W02/+4w/SYZKrl7JSxDbbKa5eM+Kh9WFE87IJEzyTpjgvoZN96MLS8q2zzZm0+95yWmqoyfRfeZCum+f+r7xTf26xLjttJI8xtTPzbf/u/W6Gl8/Ub2QmMoT1YXuH671fcaR+JFOlEo/H5gEET59JL5xXR9cx1/F/h1io00MlhfTkuS7z5qQ7jNkbCF9S58ffdev5PnP9fkmT/xM3FwEq5L1ynd8krXZR7CeCHB033KCCBqfr/2+/pEw5cr0YkEE4dBPiUgjKkUY0S6CCAJnSlSYYjN5cf7xRx8rOgI9+cs7cty1j6RNSvzcvuzn6pHaVQ3prxlN126EvEylPkPr2+azz8tHV3Y+/jHZrR9xn5RzuXM+3XZIAlOSsAn1X2h9m/9D2veJncQeF0HE7v++MF+NYxsj+anrli41ekyHrajz7yH8fOc3BBHObsqtYFrPfE8ToTXl0on/l01m2iyXXLFhaiM0IW6zLfk9LymW10Zeoi5P9GSzixKFd6+4S1004UcZ8aLti2efZ43EFsn1Dza79d9D/RdanzsBhGx0FX5wayK1wZ3YY3umy7tqppX2cbJV948rE2pDIuoLeaZJfK3baloLQ2PO9Vky8bnrczjHvxkFEWSn7/pKdSViiIShSQiY/G56pi7avpDnStN6AkGE625kKV+VICIxi16MLVvyc+tXy/ow6MXYhIkXsUfC5w1Z+kLV1IZPfXp5nHdFRdJXOsGjf/Fte8nt8gJdZ6f3ZTrmm+z0GX+aZWh9W/jrgog1G57tOZHkoon/zJ4KkG4vEVAcNfgYWzfO94NbGxQW4JLEvicOuCbQ6aX35bNvqB9nX6QvfZMmkmsa0qhJFHR11wKxoCpdl3zRNXsae+qKab26snOu0NN+xVyEZkmSRmedd2oDJT1/fNF57MkXnMXE99LLr6kft+2aSLMlTvSES9n2+XjJljjW13rfuZDY5lvfJb6pr2RfcY1xyTVOac6+/fj4Kqkj3cOpvGQfcZ0Huu0+9U3X93Bc0gIxva9mWB98xp8eZ2h9SSyF9kHPZbfddK1of5HGXeiakJ4PaZGMywlRvuuR6/Nn2c83ecJkFz6S2KIyLuuz65rp0nZ6v5IKIsj+sv0j5Zou18sFEaZTItKIChVGtJMggqDRS7G8KyoSsOkEkv4i3nYHO3dsrCn2Kal6zsTx6sJpF/YcXav3Rb9v2vJow7G2VSRMXeav78vHMvzDjYM74t4kRpFyMB3tnlc/74qVdL1m93+Ifb6xQ3xcBREJU/2aHJuPpX6ytWP6PYQftelTH4IIX2/x9bhEsOsVPHrLede2cFbo+4vPCEOTky59ErMbZ8/JPWY/aS8Z24zOGblduIqeKCn6o8t/pMZP3P2Rp+96RHvKvNpVd9zX+LrB1OesrlmFiKtC/Rdan8bKXfniKgwyrWmm6x90xr5rdjPv4zRGzj9777u3SDxFop+r58xWLgKRqy79V/ZkE24SUvv/98pL69dqSPfnGDFXxnO4iT935ZbOx2ePTtrwXZNc1lfqS7rGpsdmE87kCUaKtM+XWd7mAkGEy+4uKFu1ICIxkRJ5G9evUS88+2Tt6OZd7DUSR/QboPofOUgde/xJXglM6is0ietbn5IRK+9brDZ1r1d/3vF6/Zjj5Jjbb5/+z5kxuQoiaGwJQ70P+o2S5v0HHKWGHTey1s/ZDV/C61cxmL5u9R1/4ufQ+raQ5gQRSR1Krv5q1bIM/4TL9yZM6rlaQfoXmuyQ9sOVO25Q34y4I+8re1s/FJcb1q1Rj258SO3442uZdik2+319oBo24kQ1uiaG+PIhh2Wa0790tx3TbbMl/XtI0sQ2Fyg5cVDtWgt9zrnYly5LyYPVD/xCbd+2NbNuURKC1qxRHWeqc34wRXz6hK8d6Xq0fvxyxdLaEX9/yIjNaOy0hk6+ZGbdny6CiKQP05jp96QPbp3mBD2bnt/REFv6WJbefQt7dYvpZJQy7fPxVyIC4K6C0E/oCZ0LofVpX1l53xJFVy6l965kXznw4L7qlNFnsfuKC5u8tYjW6Vj9uNiULmuzj/ZX6T4Sun+E1Cd/LrljfsN6lVyPMe68H2ZO3XARRJS1PoSMn2wMrS+JoVh92PYXWs91n9nsC10TQsYW0rfr82PZzzfJMyZ3DV7ME7TKev7Ie46g5xr9udBFEEFjKNs/tnmh/97LBRGEI++UiDSuQoQR7SaI2B3zu9Tq+1ar33U/rt7Y8Ub9SOXkeO5Rp5+SSUy4CiKoD7obvHt9d0Mf9BslxfoN+Jr65nHDVMeYUxvEDvoXVtzXeyEvU8mG0Pq2eRzy8rEM/3D269xd7jfP45GM58VnN6s///HPmQRZcl3LtzpOUh1ndqi+h+y+xtX2F+q/0PpF2hcSO9KEi8l+SmJu+s2jasfrf8okfXz9ZONk+j3UPz71IYjw9Za5nn7MvOR0AYkVeWsK7S8HHHyAGjV6FLu/SNpPl4mRnHTtkxJjv3xgrdqxbUdGHEEJusP7Ha5ovRz3g3ENe2deP6Y2qQ4lbvsd2U8NO35YgyiBE7Z0P79RvFbnrSlHfP2IHj8l4gtXTpLyof4LrU826ldi+QiD8ta09DND+tqzxK8/vGSS2F8mps24j5Otef4hscimjZvUK5tfqT/nJs+fYyeMrQsVJHGULmOK6WR+0rUlp555aoPQQo8D2le5a1NixBzZW/RzuI1/HlefPTppL+QZKeFC/w1EV7al/xuIfouxfxD3W+fcyl6dItkDqX5s+0KZcb6EIMJ15bCUbxZBRORhoTkQAAEQAAEQAAEQAAEQAAEQAAEQcCIAQYSSnBKRZhpVGBEiiHByNAqDQMUE0oIIerG/+c0XK7YI3YMACIAACIBAaxPQE+GSpKg+4pAEcmvTy7c+lnignRlhbCBQBAEIIiJThSAiMlA0BwIgAAIgAAIgAAIgAAIgAAIg0JIEIIjocZv0lIi0j6MIIyCIaMlpA6MdCehXZrjeb+7YHYqDAAiAAAiAQK8goF+Z8ez2Z5xO9yBIEETwoQJBRK+YQhhkExKAICKyUyCIiAwUzYEACIAACIAACIAACIAACIAACLQkAQgietzmekpE2tdBwggIIlpy2sBoRwKTz5nSk3BJ/lzvN3fsDsVBAARAAARAoO0J6FeOjBg5Qi1Zudh53BBE8MggiHAOJVQAgSgEIIiIgvGLRiCIiAwUzfUKAvpdyTTopSs3quNHntIrxt9Kg9TvHSfb//TX/22lIcBWEAABEAABEAABEACBkghAEFEH7XNKRNpLXsIICCJKCnR0UxkBuq+4Y/joev8+95tLjNfvMKY6lBiiBBH+QAAEQAAEQKDdCMyYMkN1r3+kPqz5i+ar0WM6nIcJQQSPDIII51BCBRCIQgCCiCgYv2gEgojIQNFcryAAQUTruBmCiNbxFSwFARAAARAAARAAgaoJQBBR90DIKRFpNzoJIyCIqHoGoP+iCeinQ3TO61TjJ46L3i0EEdGRokEQAAEQAIEmJaCfDrHjAy0nAAAgAElEQVTf/vupJ7Y+7mUtBBE8NggivMIJlUAgmAAEEcEIsw1AEBEZKJrrFQQgiGgdN0MQ0Tq+gqUgAAIgAAIgAAIgUDUBCCIyHgg9JSLdmEgYAUFE1TMA/cciQCdB0F/fQ/r2/F9K1tw2d2HmqoyQhI3NTggibITwOwiAAAiAQCsSIMFCctrRro92qe51j6j5XfPV5599Xh9OiNgQggg+KiCIaMXZApvbgQAEEZG9CEFEZKBorlcQgCCiddwMQUTr+AqWggAIgAAIgAAIgEDVBCCIyHgg1ikR6UZzhREQRFQ9A9B/LAKrlq1WXbO6cpsLSdjY7IQgwkYIv4MACIAACLQigZGDTlIf/u1Do+mhYkMIIni0EES04myBze1AAIKIyF6EICIyUDQHAiAAAiAAAiAAAiAAAiAAAiDQkgQgiGhwW8xTItKNs8IICCJactrAaIYAl1BJF6OvW5esXAx2IAACIAACIAACDgTOPW2CevXlV401VnWvVAMHD3RoMVsUgggeHQQR3iGFiiAQRACCiCB8jZUhiIgMFM2BAAiAAAiAAAiAAAiAAAiAAAi0JAEIIhrcVsQpEelOMsIICCJactrAaIYAXZnRMXw0y+YbR39D3b3iLrXPvvuAHQiAAAiAAAiAgAOBGVNmqO71jzQ+sO65h5rZOVONnzjOobXGohBE8PggiAgKK1QGAW8CEER4o+MrQhARGSiaAwEQAAEQAAEQAAEQAAEQAAEQaEkCiSDi9stPakn7W9joHmFETRCxKT2GsUOntfCQYHpvJ0BJmy0vvFw/2puEEGeNPys4WdPbuWL8IAACIAACvZcACRZ+ftPt9VMi6IqMIcOOVtNnT1d9D+kbDAaCCB4hBBHBoYUGQMCLAAQRXtjMlSCIiAwUzYEACIAACIAACIAACIAACIAACLQkAQgiqnXb1475shpx1lHqq4MO6jEEgohq/YHeQQAEQAAEQAAEQAAEQAAEQAAEqiEAQURk7hBERAaK5kAABEAABEAABEAABEAABEAABFqSAAQR1boNgohq+aN3EAABEAABEAABEAABEAABEACB5iAAQURkP0AQERkomgMBEAABEAABEAABEAABEAABEGhJAhBEVOY2XJlRGXp0DAIgAAIgAAIgAAIgAAIgAAIg0GwEIIiI7BEIIiIDRXMgAAIgAAIgAAIgAAIgAAIgAAItSSARRCTG3375SX/XkgOJZ/Qetaberf3z9/GazLTUI4So/fMY/duuX0/5/9K/4sqMgqijWRAAARAAARAAARAAARAAARAAgaYmAEFEZPdAEBEZKJoDARAAARAAARAAARAAARAAARBoSQIQRDS47Zrav/lJAc7MCCGS9iGIKIA0mgQBEACBFiXw7BPPqsnnTGmw/tDDD1X9BnxNjTr9FDV6TEeLjg5mgwAIgAAIgAAIgEA+AQgiIkcIBBGRgaI5EAABEAABEAABEAABEAABEACBliQAQUTGbUWcDsEKIZJeIYhoyWkDo0EABECgEAK7PtqlRvQ/LrdtEkfMvf2nauDggYXYgEZBAASah8CMKTNU9/pHMgZ94+hvqAc3rGgeI2EJCOQQWLVsteqa1ZX9D64991Cbtjyq9tl3H7ADgQYCEEREDgoIIiIDRXMgAAIgAAIgAAIgAAIgAAIgAAItSQCCiIzbYp4OkSuESHqFIKIlpw2MBgEQAIHSCGxc163uW3SfevXlV+t97rf/fuqJrY+XZgM6AgEQKJ/Azr/sVB3DR2c6prm/7smHkEgu3x3o0ZPAyEEnqQ//9mGm9qrulRD1efLsDdUgiIjsZQgiIgNFcyAAAiAAAiAAAiAAAiAAAiAAAi1JAIKIuttinQ4hEkIkvUIQ0ZLTBkaDAAiAQKkEuJMjtv31tVJtQGcgAALlEljQtUAtvfNeJJLLxY7eIhLgroGaPvsyNXna5Ii9oKl2IwBBRGSPQhARGSiaAwEQAAEQAAEQAAEQAAEQAAEQaEkCEETU3RZ6OoSTECLpFYKIlpw2MBoEQAAESiNACaV77/53Rf83+es481S1YPGC0mxARyAAAuUSIBHUqCGnqM8/+7zecee8TjV+4rhyDUFvIBBA4NzTJmRON8LeFQCzF1WFICKysyGIiAwUzYEACIAACIAACIAACIAACIAACLQkAQgietwWcjqElxAiCRYIIlpy2sBoEAABECiFwJH/OLDeDx2Vf8TXj1CjRo9CUrQU+ugEBKojsGrZatU1q6tuABLJ1fkCPfsR0K98OfTwQ9UDD9+P6178cPaqWhBERHY3BBGRgaI5EAABEAABEAABEAABEAABEACBliQAQUSP23xOhwgSQiTBAkFES04bGA0CIAACpRBIBBHfOPob6sENK0rpE52AAAhUT2DkoJPUh3/7sMcQJJKr9wcscCcwY8oM1b3+kZ6Ke+y5h7p37VI1cPAXIj/3FlGjtxCAICKypyGIiAwUzYEACIAACIAACIAACIAACIAACLQkAQginE+HiCKESIIFgoiWnDYwGgRAAARAAARAAAQKIUDX40w+Z0pP25RI/tVja1XfQ/oW0hcaBYEiCOhXvsxfNF+NHtNRRFdosw0JQBAR2akQREQGiuZAAARAoAQCG9atVtOnTsj0tN/+B6gNT26tHbf1pRIsQBcgAAIgAAIgAAIg0H4EIIgQnw4RVQiRRBIEEe03pzCi3QTSXwYmTOgr14ef/jUQgQAItBEBPfGVDG3SxReoGZ0z2mikGEqzEaDYG3PiWfWTFBL7kHxtNk/BHhAAARCQE4AgQs5KVBKCCBEmFAKBtiFw9mkj1NaXX6yP58KLZ6orO+e2zfiafSAx+P/nX95UZ548RH3+2acNwz1+5Clq6cqNzY7B2T6dGzWwtvt5ddTgY5zbSld4+olH1aRzRmfaIH7EEX/NR+Br//h/vHxFc2bJHfPV9m1bM+vfHnvupY7oN0ANHX4C1sHmczcsAgEQAIFKCPRyQcQeNejv1v75+xz4hQghkv4giKgk7EvvdEHXArX0znvr/cY+/r7o9l2BUZJqRP/jMtXwlasbxfQXwknNbX99za0RlC6dQHLFRdLxkpWL1YiRI5ztuO6K69Wa5Wsy9agdaq8Z/7h43W///dQTWx9vRnNhUyAB3d+x9zSpeXSKAtmi/7X6fsON6+zzz1bX3XytFE29XLM9HzgPABXEBM49bYJ69eVX6+WrEqWZRHK++6EYAAq2DQEIIiK7EoKIyEDRHAhURODBZYvUC888oW5d/GCuBTES8hUNsS26jcFfb4OSumlxxIzZN6ip065qC17JIDhBxFcP76+6nw57CQZBRGuFiY8ggtbGeV2zWAFRMvrx509WP7n5rtaCAWubmgCJcG6Zc4363oRJEFg1tadgHAg0EujlgohrakR+YoiLQoUQSZ8QRPSOWVl0QqLo9l29pNtD9fHFrhtFCCLceDVL6RiCiI3rutXMqTPZIU2ffZmaPG1y6cNdtWy1evGZF9SCxQuMfXPzvnNepxo/cVzp9qLDYgk0gyBiycIl6tY5t9UHSiKIzz/7vP6/qziRiBLB9yy8R+29797e81QfV9qTPvtosz0fFBuZvbv1ZhFE6HYkXqE5umnLo7VTnvfxdpRkL/JuHBWbhgAEEZFdAUFEZKBoDgRKJkAJ3Ruu+bF6643tatDR31RrNjSqgdMmxUjIlzzEtuoulP9NXVepe+6cn/qPnL3U8rWb1NiO4RlOMU5PaCbwnCCC7As94QSCiGbyst0WV0HEH155qWFucL20o4jIThMliiCw66P/VosW3lRfp3HiTBGU0SYIFEugFwsiTKdDlCKESLwKQUSx8d0srRedkCi6fVeOQw/7ZiYx5ftlq2u/7VQegojW9GaoIIL7slZP9K7qXqkGDh5YCiCKwznX/FS9/cbbSnIKgP5lO06JKMVNpXdStSDitVdeUxeMnZTZZ0gscN+i+zJfyJe591Cidn7X/B6bfL/Mp3GN7zgn48/0/Pc5+aLZng9KD9Ze1GEzCCLyBD3kCsk+wrnMdS/qRW5vy6FCEBHZrRBERAaK5kCgRAKLFs5VC2pfoCZ/EESUCN+zqxBBBJe8v3XRCnXamHFKF0rst/8BasOTW2tK0y95Wtpc1UyCCLJy0/M71JcPOczLYAgivLBVVslVEEHXoZCPbX9IWtsI4XcpgcGH7Zs5jQSxJSWHciDQPAR6sSBCPx2iVCFEEgEQRDTPXCjSkqITEkW378KGkkJds7rqVar4StfF3mYtC0FEc3pGFzy4WClJBOkJLapz1vizMnOKRAbrnnwo6Ctbid16YktiPwk6xpx4lvrwbx/Wu8Ax6RLarVWmakHEGcd/p0ekk/wlsbnzLztVx/DsFbE+pyq4ekMXAvkIImjunHfG9zPjIkFHnz57Za7cct1Tm+n5wJUryrsRqFoQwQl6aP3/+U23B13l4bMXuZFD6WYjAEFEZI9AEBEZKJoDgRIJ6ElwCCJKhO/Zla8ggr46Pu3EQbX/kP6g3rPu7+MG9c38fvzIUxQl49rhL08QIYl7EwMIIlorOlwFEXpymq6XmdU5ryYiOrsuFqKrDfbZ9+/bRjzUWh5tP2tdY7T9CGBEIND6BHqpICJ9OkQlQogkciCIaP05JBlB0QmJotuXjDEpM3LQSfVkKH3Neu/apaV9ze5iZ7OXhSCiOT1UpCBCn8fpr8H1RNeIkSMUJZqK/PNdV/Sv9yVCiiLHgbbjE6hSEHHdFderNcvX1Aeln5qQN4/ik9jdYoxENDeu5HqB9L5K/bmcfOE7j4tihXaLIxAjDn2t48RwyT5lEkrQ75I/xLCEUnuVgSAisj8hiIgMFM2BQIkEIIgoEXbFXelfulNid/1jWzInI3DJ/Xa5CiBPEEGu8R0nBBEVB7Zj967JZr389fPuUOdOnOrYK4qDgJyAa4zKW0ZJEACBsgj0UkHE9BrfU2r/3FL757GyWHP9QBBRJf3y+i76ZW7R7UtJ6UmyznmdavzEcdLqKJciAEFEc4ZDUYIILmGU/sqc+/J9+uzL1ORpkwsDFbKu6CfFdD+/UfU9pG9htqLhcglUJYjYuK5bzZw6MzNY/TQGLjHreqqCK83QRDQ3rvTJFtx+UMbJF64cUL5aAqFxGGL9jCkzVPf6R+pNkFApEfTQv8wT/Nj6DdmLbG3j9+YkAEFEZL9AEBEZKJoDgRIJQBBRImx0VSkBmyCCE4hIDIYgQkKpecq4JptdyzfPSGFJqxJAzLWq52A3CHxBoJcKIpomBCCIaBpXFGpI0S9zi26/UDhonCUAQURrBoYumJBcFyFN4OrznAit6l5Z2AksWFdaMwbLsLoqQUQZY/PpIyQRTWKn7548tnYN5ef1rrlTVfRrOfSTMXzsRp32IhAShyEkdAEctaUL9mifGzXkFGucc3ZgLwrxTmvWhSAist8giIgMFM2BQIkEIIgoETa6qpSALoggAcTnn32ascnn6gwIIip1q3Pnrslm1/LOBqECCGgEEHMICRBofQIQRFTrQwgiquVfVu9Fv8wtuv2yOKGfLwhAENGa0eAjiGjWkWJdaVbPVG8XBBFZH1SViK4+EmBBMxFo1zjEXtRMUVaOLRBEROYMQURkoGgOBEokAEFEibDRVaUEdEHEhRfPVL/77cPqrTe2Z+xyvToDgohK3ercuWuy2bW8s0GoAAIaAcQcQgIEWp8ABBHV+hCCiGr5l9V70S9zi26/LE7o5wsCEES0ZjRAENGafoPVbgQgiMjyatdEtFtUoHTVBNo1DvGMW3Vkld8/BBGRmUMQERkomgOBggnYrg7Qu//TX/8386+4xPKVnXN7yuz66L/VyvsWq03d69Wfd7xe/wJ/v/0PUP2+PlCdMvosddqYs9U++37JOkou0azbktdIntgjdhL7D6+8pMZ2DM+Ys7b7eXXU4GOs40wXIH5D+/9Dps7SlRvV8SPpSubdf3n8JZ3951/erPloidr8/FMZH1FdOiGh/5GD1Ljzfuhku86TxAZJTFC79PsvVyxV21//Q0aA4NufZJx6GY7b6DO/1+A316szYsRSMm9eePZJteOPr6kP//ZB3fyvHt5f9R9wlPr26f9cmzvy+4JD549LfX2uJf6ncS1aeJNat/aB+phoPEOP/Sc1+ZKZ6suHHGZ0JcXpxvVrFDF5/92dDcIVWlMOPKivGjr8BEV+lM41W7LZdX2kAdjWpWQs+rpIdWP5N326yYPLFqllS35eZ0ashg47Xn1vwqTMWsLBL2J9MDl5w7rV6rmnH1fbt21VW19+sV4s2S+GjThRnfODKaL9Qu+jqPhJ95PuQ5+36TGMPvPs3Fjn5lreGqevrz7rIeqAAAgUSwCCiGL52lqHIMJGqD1+93mZS8cLn3fG99Xbb7ydgdBx5qlqweIFmX9na5+OM960cZP68x//XHvO/bCnLh23fXi/w9W3Ok5SHWd2qL6H9PWGTfefv/D0C2rHth3qjR1vZI5Epkbp+O8DDz5AffO4YapjzKm156V9ovT16suvpp7J9lNHfP0I9c0RQ9W4H4wL6iPPOD3hsO2vr9WLk89W37da/a778QyH/fbfbduo0aPE47cJIuj3tSvWqh2v/ykTI8S635H91PfOGxt0lcJrr7ymHqndB/7S81vUB+99UI+bZLCHHn6oOoB8WuPtEj+hgoHQ+j6BZ5o/g4cO7vHp+Ilf/HdvqH3k19/+5tGeuZSO75jz1SW+bbzS8Z+UdU2W6+tX+pqRvDk1ZNjRauyEsWrEyBGsmXQVAc1HiuE0S4rdY449Rv3wkklB614eG31Mky6+QM3onFF7B7lL3bPwHvXrtQ/X55TUHhpP9/pu9eKzm9UH737QsDfQOnPAQQeoY4YPUafW9omBgwfa3Of9e56PaYzd6x5RD616KLMO0jj7DfiaGnX6KWr0mA7vvqli0oe+r9FvPuutjzH6XM9rg7sCgytPe+kmmv/auh4y/23PBz5jT9cJbT8vic9dE6SvOaH9h9a38dPnSrIWpNfLWHt5HsuYzyfcmJM5+eIzL9TeiX6QWXPTz5z0fDLs+GHWNUAfi40ztxfZ6uD35iUAQURk30AQERkomgOBggm4JvykgohFC+equ26b23ANgT4cSjjPuWWxNbnrkpDlkJUpiKD+jxvUN5PIHn/+ZPWTm+9y8iYlMq+ddUm9DiXVntm6M9OGryCCkne3zLlGbaglmSV/lGDtnLNQlGg2CSKozxkXn59Jdpr6JtHHz+5+wCv5KRmPiZseJ9SWy9UZIYKIRDCwYtnd1nlDdlE8XN21wDp3qGzo/HGpzwkipk67Uo0/44QGIUPiK1oHXnnzowbXkbioa/Y0UcykK5PPFty5PDfxTOXLFES4zjny76WXX6POnTjVGtK6f5KYnT7l3Nw5bhJqudrqsj7ogyEhxI21l1dp4Y9pwBQnEyZelBFY5cEpOn6ob5q382+8Wq1avsTqp6TAaTVRxPU33cGubxBEiDGiIAi0DAEIIqp1FQQR1fIvq3fXF+4uYggag6l9ehE/+7KrG5LZ3Lj1l/QSNtTvymWrGgQQeXUpsTPlsslq8rTJki7qZShRNK9znmgs1Mc5E8f3JCBj/5kEEUsWLlGLb1tiZUG2dd3SZU0GmAQRlBS98uJZDckGbpyUKJ5/981O4hAXzuk+zz7/bPXjq6db+woVDITWd4kHKQtKwN6+7Oc9CWhf+8jfP7/pdpFfaQwkjOq8qdPK22W8VDZGEiqWIIL4d17eaZ1TXJxL56PPuidhygkiLpx2IStyS9qjtWHzm18I75N/T+KkG2fPEcdGUo+S8DfdOa8Q0YfJx9I9h+bMnNtuNIpZTIwTQYl030n2AmIfIsTj7IkpiCDR1V233CXa35L5P332dJFvXZ8/JPGdLhPafm8VRBSxl5tYStdD6fNJ2v80J7uu7KqJtR5xCh3bGhBjL3IyCIWbigAEEZHdAUFEZKBoDgQKJlCEIOL9d98RJ9qT4V0/747cxJ9LQpZDVrYgggQhC2qCg+SPEzPYXKv7hhNV+AgiKAE5+/IpoqS7bqPNT1SeE0TQV/vnjx3l1Cd9Lb/q4acKEUXkces4fqD31Rm+gghK3F5x6b8YBQN5sULJ1VsXP5gbTqHzx6W+Ptcobjc/9/vcsXFfueuCINt80X+n5PnytZtyRTxlCSJC5pxEHMQJIg46+Cu567BJ6BNiq2R9SPvJJtgw+VwS82XED4kh8oQ+eTFrik8IIlxnOsqDQPMTgCCiWh9BEFEt/7J6d00YzJgyo+HlMncyRGI/1/5Z489SXbO6nIaY10e6IZNgw6UzaV/UJsdD0pdLH5L2qAwniPCxr3NeZ+ZkAb1/ThCxqnulumDsJGuCON0WfZX9wMP3i5KBPuNw7ctXMJD0E1pf6ufrrrherVku+ziD2kwSSTOnzsx0kT7twNQ39xW0xE7q8961S6OeBBAjCRVDELHznXed1i8SRRBrn/WiCFGE7lMSDL303EsNpzqk/czZQYly13U83WYRMULtcz722XNs62B6LCQMuerSf81laJo3tA7Ovf2nUedKDEEE7aUzL7qih6frnzR57fr84WpHaPu9URBBJ7gUsZdzLN9/931nsYJ0XtKcdB2HHl+mvmLsRa6xjPLNQwCCiMi+gCAiMlA0BwIFE6Ck0c53dh8TStcm6EeVjxl7XsaC9NUH9IOeWKYkz+effZqpQ//uiH4Dev5d+uoMfWj6dRDp310SshyysgUR9IX1qOH9MqbkjU+3mau/6fkdDV+8uwoiKNk5feqEBkTko6OHHlu7jmFQz28katn8wtPsV9u2pKfuK0pePvHYxoa4oIQs/X3y8cfGZLkk8ekzRfK4cVeeEJ8nt7xlFWf4CCLI12eePIQVixAjugaih9Mnu4zCAhun0PnjUl+fa/qaQLYeWEvW03h+91s6yvIDpce2KU6TqweSOCUu21/fql7e/BzLj0Q13U9/ccyuHis2QUR6faS699w5P9NEMpb0v9TXyLzEPIkdkrGkeeh22sRBun905uk4IuZvvbFdcfO4jPUhGZtJDJFc6UExQn/6vpTUz4v5suJn0jmjewRg6T99LU1iVC9H/56Lz+SakqRNW8yNOOFk69UnPmsk6oAACMQjAEFEPJY+LUEQ4UOt9eq4JAxcxRBEQ2+fEiWff/Z5Ayj6Ypj+uCsQksKS5OAZx3+HTUol1zX06bNXT3OffPJpbhJw/qL51pMSTEl6+rqQjsw/8OADe/rSj8VPxhNbFKG/pKdEp544T46u///ZuxNwOaoCb9znBjeURVFUEARFdgRkVxASwCFAAn4ggtv4qUNQFpGA4qBGDeo3KpsSUIPLOCqDIoxABFQgAQFBFgEhJKwiERAUWd3J/ffJ/Pumu251d1V33a7qe9/7PPP4DLfqLO85VX1T59enYhvSXiFSb9vF11zU8hu+aYGItHGNC30rr7Jy7d+sT7ZcKMyyXXurAEB9m/u6czvr+Lvo8akvfrLlRdproKHX87PcPVoFFOK4Tv6XySHO77S5nTY+nQIRrdyT83vRwsXhputuGnVdF73gHRfgl9z3v7t+Jq+p2Kbp+09rIkzbhaXXQES8ZpPfNm68phpff9HYmLiwdvutt4+6HrNcI+2uxSxzJnlMp3ty7GO8puI8WvDTBct2Bki2Ie6QkQzYxHrqr4TYaJPlz/NazY94fOz/vCsv6KYbLc9JjnGre9OU2vUSf+Ki7A3X3pi6A0KWxdd2C6+xf/V6Yl3za57JV03F/170tRLHuP7T+AqU+N/iPTe+uqT+s9Y6a48KwLULFjbea2IZcXxbhSY6+eX5+6ObSdJr+RMtEBGv/Ssu/Xnqq8Wif7vP8k5/zyQt067L+utXYl3t/j7p9NkVd7jYb7f9Uz+T4uvYGud/u+s/tufcS88Z9bdQEZ9F3cxn51RDQCCi4HEQiCgYVHEE+ijQLjTQqhntdpiIi3BHfuTToxZr4sLQZz5+1KhF8Lg4GEMDaT95FmTTzs/at/oCaZ7wQlabTovWjeUkd5hotbCbJxDRauE9fjs/vtJg1ReuNqor0f3w9x0warG51Vb7sYB233COi4XH1rZi3WvfA5rqa7ftfFoQpNfLopPbJz78gVFb4Lebn/X2dBOISNuRItb1qf+Yk/rKhziOM965b65dLHq9fvKcn/bakegT5/AX5/znqB0bYn9eue56I0Ma58IuW7+6ac7FeTPnG2e3XfiNwYPPzz521Fw95WtntnytSKdARHKe5T0+hmvSdkaJu2Yc87HPtrzmjj3yvaPCSO3uH62uuVavJEqax3726/4Q60re3+J/q98b0l4R0moHlbT7dL/mT5r50cd9pnYv/Wjq7Sm266j3v2NUgKJTwCzvnOv13uh8AgSKFxCIKN40T4kCEXm0BvfYrAsG3YQhokq7b5jHhZUPzPzAqMWY+DB79kePH7XI0mrb9rp+Wl2dtu9vVVenhbq4zfMpn/tS08DH9h0z65jU3RVafYO404P9PDOr3bcW47fUj/zoB0d9C7nVNvLtFjfSAhH1drbaBr6+nfw3T//WqC7F3SXiKx3SftLqimPzle+e3jKw0a6uqxdd1XJHil4DDb2e32msWwVRWs25Tq8IaDf30ha8283v2Pa0ayJe4+dd/qNMu4B06n/j77Pet5Jl9hqIaCwvLix/7HPHNc3dVnMvufgXw13JVyXEe9EH3nnoqAXzTkGePG7t7smtdiqI7Vp73bVHqol93H3rNzUtNsb+fekbp7R9zURcRDxh9gmjFimzhM/y9LHd/Sn28bjP/HtqO9M+P1otiNbb0yo40O6VIK1eR5Bnx5w8Hu0W9VuVk/Z53+41AtHh5M+eMirw0yno0e11nLX/vZafxa5xvt32UPMXinqtv9fzOzl1+iyPny1T992j6f7daqxjXe3CW+3+PonXyxEfOXzUdRnb97mP/79R98TGXXfS+phW14eOO7Lt69Ba1dXp/htDjcUAACAASURBVDvWY9RpDP2+/wICEQWbC0QUDKo4An0UyBoaaGxSq0BEu4WheH5cHNprly1GLfrd8dA/U3ucZ0E2rYAsfYtt2najly47vYhARPKb4XHB76a7H8s0oslF8laenRb2241VllcK1McquS18u2/et1qc7fQt91hX2kJp2usUMiG2OaiTW6v52W5xPVaXNxCRFh7otEBa71byG/ZxPM+/9IbUEEWv10+e81sFItqFaBqHKm0OZD03bXePtFfN1OvLu9ic9/i0+2OW8W31KoZW96VW11yn+3AZ94e0wEKWe0PaNZl2H+rX/Elef1kDb8l7e6+7mPR6L3Q+AQJjLyAQMfbG7WoQiCjXv1+1Z3mY220YIvahVSCiU1AhnnvwQTNGhSLaLeJuu952TYttnR6aNxqn1dVq8TxtQTDLYlY8b99d3tz0TeROwYs886DVgkOnb+mmtSvWm1zcqbel1SJKp6BCPD9t0bzdzh/JccmzwJ5WV7vF114DDb2e32ms075h2+m1FO2+6d3qWup2fsf2p31bvtOCUqd+p/0+y30r7byiAhGdvg3daveYTgvEY32PaHdPbhdMarRMu66ynhvnx4FTD2oamqLnR7v7U6dX9KS9BiTPK6FixzrNjXrn0+ZIll2Q8l4vWRb1G8tsFULrZBfLSPNrtwtQt9dxVoNey89i1xgeGy+BiCx/z+T9LG/190mnoELev0/S7jGd6qjPp27uv73Osaxz2XHVERCIKHgsBCIKBlUcgT4KZAkNJJuTtuDXbgGy8fy0reTzLPi1Ck+kkWXpW+Oi4nWLHu74eoROQ9MYsKgf22lBPR6X9XUZ8dhOC/v1evN+mznZt7SF5lZ9Sasr6ysnYr07brF2U1Am7jRy9oX53/nXbnyyuHXTjzyBiLSF4Sy7UCz/Q3d0qKjVtZcn0JDmluf8tEBE1sXiWHdywTjPufH85GsM2s2fvAGHPMenmeUJ96TNj1Z9Sasrvnriqpv/dzvWTj/9vD+kzY+sgZe0dibP7df8Sd5Dsobo0l7n0e6zLM+c6zTOfk+AQDkCAhHluNdrFYgo179ftXd6mNtq14UT5y7fkrtdW9POzxoCiN+knbrDnk3Ft1owSvtGe56t5tMeordaME7rU9YFwbTFpqzndpoTaQsOWRfY0hayWvW/1U4FaVtLp7V58hZTmkIhrRbM4uLEGzbasamITuGOZH3JkEw7j14DDb2e32580+ZnVou0c2NdYzG/l5WbsntKu505Os3rtN93um+1KrOIQESW17y0Ms+yMJd2LbYKJxVhF8vIuogfj02+lijPufH8ZMgpi2eefvZ6f0q7v6d9lqQFh/L2JS3kdMkNPyt0R5Usi/qNvr22Kc0v670mr1+nedHtfaJebha7eh1pf9f0Wn+v53fyaXWtZJ2DWT/LYzvS/j7JGobK8/dJ8lVPMUS54Ob5nShGfp/2+dXu/jvWY5S54Q7sm4BARMHUAhEFgyqOQB8FsoQGks1JC0TkCRNkXezJsyCbRpalb/Vj8iwkdhqebr5FnPyGc7tF8iwL+7GNyXZ0+lZyWr+SZbRqV9pYZQ3JxHqTr6soKxCR1pb43/K+2qXVQmlaICjPtRPbknUXkl6vnzzn97LrRexTPH/Rwptr7/Z7PNy5eGHHV2Uk52qWa71+Ttb7TzfHp+3gcfkN9+QKWqVZpr1CJm188gRJ+nl/SAae8rQzjkPy/GTIpF/zJ3nvzbLzR+M8ive1lVdZNWy0yRbhoH89OHVnl3h83jna6TPJ7wkQ6L+AQET/zRtrFIgo179ftbd7mJv327JpbU5bHMmzRXqWBYlYb3yw/9Mf/ywsvm3xsvdcr7zKyuG/LzwzF2PWBe3kIkDeBcHk+VlDC506k7bgkHUhOi18kCcQkXVhI/Yh6wJCDMT84L9+EK6/5oZlXb/lxlta7lrRyibr/InnZx3/VnX1en678e11kSft2+itxjc5P/OMbb0PyTKyBAE6ze/G32edQ8kyiwhEZL1/JedDp1f+1NuatkiZ9TrOYph2T84arqlfv4sWLg5PPfFUuGvxXR1flZFsU7djl6Vv9c+CGLpo/Mlzj00LOqTN3zyLtK3anjbWecYii0mee2CeEGKrutP8Wn1GjvVc6LX8LHb1Y9L62Gv9vZ7faX6kzb889/vk51K7QEsvf5/k+XyO1+Uvr7o2PLDkwfDg7x4M0/efFo6edXQnipHfp5kIRGTmmxAHCkQUPMwCEQWDKo5AHwXyLCTWm5VcFMq7eJ38Nm+rb1DnWZBNI+vUt8ZvY+dZvO80PMlvA2d5bUbSpN1CW9ZAxJbrvbC29epTI83Ns5V+/aSsfcmzS0I3Y9XJPMvvs7rlfXVGnr4ndzLIsztEvY9pu5Ckfdu+1+snz/m97ACQZew6HdPpWm88P+9ic57jk9dcN/eVtPFNu3Z73eGhX/eHtN1vsuya0zhmMTB12U/nhTVfsXbYdoedw2ZbbBX22vetnaZF5t9nnT/J6zfrK4gyN+T/PzDPnMtbtuMJEOiPgEBEf5xb1SIQUa5/v2pv9cC9iDBE7EPa4luebzvneeDeq1mWBe20BaOsC6T19sU+LfjpgrDGK9YI2+ywddhki03DnvtO7bX5o76Bmffbtln6HxuZtmDQ7lUmyY6l7eaRZ07kgcqyoFUvL2v/W9Xf6/nt+pX8Vn6eRatYbtYdUNKO62YHk+R1m+f1NVnGt9uFwiICEVnnanLu5TEYy7nUyw43Wcam0zHdjl2ncuu/T7s/5dktKJaTDBCl3UuTO11k3fko2Y/ktZ1nnmQxyXMPLGp3l+T13yoMNNZzodfyO9k1zrW0vwN6rb/X8zvNj14/y/O0L2mZ9++T5HWSJ+TUyaHx9wIRebQm5rECEQWPu0BEwaCKI9BHgawLQY1Nyrqw3KobWc/PsyCbVle7vsVFxwOn7RzuuWtRyPNqh6xDk1xsbLcAmHw1Raf2ZPFLe91F1u3dG/uYtphZ9uJ71jFIHpfFrX5Onldn5AlEJOdFntcpNPYn+Y35rAvmeV45k+f6SwtE5Kmr2zGtn5fnPpZ3sTnr8WnXSjfXXOxTcq6mBWfyzLukbz/vD3lfF9HrXOjm/KzzJ22Hl1hfHJ837fnmWkjjgFy7gbRqa9Y5101fnUOAQH8EBCL649yqFoGIcv37VXvaA+03H/jmMPvY2U1NyPvwun5yngfmaX3u9fw8jlkWIfu5mJ+n7fHYTos3ncrLen7eBYNkvb2e36kfjb/P2qd4Tpbxb1d3r+ePddlZ2pd3u/BWbU4GqrLujpB1bLu9L/QaiMiz6J1n7iX7nWWsslolj+s1pNZtvUV9JnSqPznGecasXnaW15YUtdNPcjyKvlbyzMMsQZBO/vH3WV8N1e11nKUN8Zhey29nF8Nj79n/vbUvz/05tPr7qNf6ez2/k1Ovn8V5zs8zD9Pa3ev5nSzqv8/TpyLmWNZ2Oa46AgIRBY+FQETBoIoj0EeBrAtBjU3Ks7Cc1pWs5+dZkE2rJ61vJ57+nXDWf50Rzvz2V5ftnjBW3/BNvgKi3RbxeY6N/czi1+oVFiuvvGru2fX1009oOidtkbfXser1/CydyuLWWE5yXOLvel2YTi50xvLi9vl5f84753u199c+OHJaWrCiV9M855cRiIiL+rfefEO49qoFYcGlFzXthtJu15q8i81Zj0/zyvs6lPqAZnmFTC+BiH7eH5Jzo8jXE+W9bhqP73b+JMNIyTbEVxNt+/o3hj323m/Z/aKbn6xzrpuynUOAQH8EBCL649yqFoGIcv37VXvaYkx8wJ/20803xXt9oN/r+e0c49bet910W/jFFb8I82s7Ntx7171Nh6ftepBsT973U4/luPa6YJD1/LwLBsk+93p+J8NY/m233BZ+efV1yxbmGn/afau010XoXs9v1a8ivvEey06Ob5b5HRdnD3r3gZ3IR/3+gSUPhIvP/0nTf8+6s0KWyrq9L/QaiMgTDMt6PaX1d6zmUqyrjEBEXDy+7eaFy7ayv+LSny9bRK7/5DHNMjeSY9zNjgtZrrnkGOXdKajel7EO2eWZh8lj8+5EU+9T1lcwdXsdZ5kHaXM971xLs9tjnz3Ct07/1sj9LQZuvjfvu7UvdIx+Rtxr/3o9v5NTr5/Fec7PMw/T2t3r+e0s4s5ft958W7j2ymuX7d71yO8fyfzZNdZj1GkM/b7/AgIRBZsLRBQMqjgCfRSYSIGIJGtcuPrinP8Mr91ym8LF03Z9uOnux1LrSS6wddpOPsvCftoCdVGdLHvxvdt+ZHFrLLvVqzOSgZCsC9Npx3Xbl+R5aQGAPIGGtHbkOb+b+0iWvsddF377m3tqDwZvCI8/9lhYtPDm2jv17l+2s0u7nzICEUXuhJD0THvtTp7xSVr18/4wVnOjrPkT7+3v2n/3pgBOu7Z0s3uEQESW0XUMgWoLCESUOz4CEeX696v2tMWxVnXnXUyI5fT6sLjX82Mb4kP7xx9/IiysPfB+8smnwuLbFoe7Ft/VtCiX1ucsC8bdmIzV2Pa6YJD1/DyLIGl97fX8WGZcYH3isSeWhVniz/XX3LDsfeHJhYxk/eMlENFNuCBLICLtPe9Fzdc8r1XpVGe39wWBiN7vya3GJi4qxv+LYaR4bS5auDg8uOTBUUGz5PlF30OTY9zN1vppr0ZqnL9ZF/w7zeP651N8/UbjTzfhw1Z1Zb2vx/OLfC1BMjDyoeOODAd/8OCmZnZ7HWdxLeLvj073wxi2OeGrX0wNQxRR/1j79PpZnOf8PPMwbXx7Pb8egL3/viVhyX33156HPlD7vwfDLTfe0nE6tfu8Hesx6tg4B/RdQCCiYHKBiIJBFUegjwLdLFblXVhOdifr+b0s+MU60xb94reTN9x4s/CWt72n0HfQpw1ZlqBDMjiR5dvTWfz6ueAZ+97rWPV6fpZLJotbspy0Re44RhdefvPI1vgCEaOvtXaBhE5jFT1/eOY3R+360Om8xt+XEYgocpeMLGX1cs308/7QzWdMnrFOHjvW8yfWF4M6Rx/6rnDzjb/M1dS4U9DM4z4TXrnuem3PE4jIxepgApUUEIgod1gEIsr171ft7QIR8dvhyd0i0hY12rW114fF3ZwfH3z/4L9+EM77wfkdF+PatV0g4j3h6FlHjyLKswiS5tvt+XEb+0suumTUrg95rpWJHIhIboefNr87LQDmsU4eKxCRfj2lmfZzh4heAgnxWj7nzHNG7fqQZ570Un+W+0s3gYhYbrsxSLuHdTu/iywrzSPPQnKyz93apfmlldXN53ueudVr+Wn3w7gjxIabbBDec+h7wmZbbta2Ob3W3+v5nay6/Syul5vn/DzzsNd5XD8/Bpu+cVrtmWjKrg+dbBp/LxCRR2v8HysQUfAYC0QUDKo4An0U6GaxqpuF5cYuZT2/lwW/WF83fSuS/mtf/o9w4uc+PlJk2mszklvjH/iug8PxX/xK22Zk8evngmdsbK9j1ev5WcYti1taOe89aM9l/Wv8aRwngYhirrW4I8dR73/HKOtOYxsDKvFVMI27RghEtFfr5/2hX/fhfs2fRtkYjDjjtBPCZT+d1/QKm3b6cbePOd84u+3rNAQiOl31fk+g+gICEeWOkUBEuf79qr1VIKK+DfS+u7y56Vv3MSRx7qXnhLXXXTtTE3t9oJ/3/Lj9+KyZszru/pBsfPymZ/L1CgIR1QhExN0gPnr4v+cOt8Q5/FRtR5DGXSMmciAieS0JRITQaTE+7/2n8b7SywJg1QMRMXR2zPs/nDucFF8xtNLKKzVdy53GINMHTcNBRewQEYsTiAhBIOLtTTsI5PXo5f4R52Cv53e6dvIEGtLKynN+L/fDWHfe8/PsflbvW/z79jUbvmbUrhECEZ1m0sT6vUBEweMtEFEwqOII9FGgm8WqbheW693Ken6vi+Td9K1I+rhYtvsOG44UmbbtfXIXiXMuvqbjKzyy+GX5hnmRfe11rHo9P0tfsrillRMXWnfZ+tWjtsivvzqjl0BE8vUbWfqR9ZheTfOc3+u1Fo0PnLZzx1dhxNfcrLzKKmHbHXYOm22xVe3/tl72bfs89eddbM56/Fi+MiP2++Irb20a+jzjk5wz/bw/5BmbrHM7eVw/50+rNsbdfq6+4pJw7dWXhxuv+0XbV2rEz4LzL72h5U4RWedct17OI0Bg7AUEIsbeuF0NAhHl+ver9rSHxo3vxE574J3nney9PtDPc37cQWD2sbPb0tUfeK+51hpho802CptuvmmI/Yk/WRYh87SnX2NYryfvgkGyfVnPz7MIkmaQ5/wYhnjP/u/tGHCJi6orrbJS2GiTDcPrd3592HTLTZdtY561T1nHv92YZpk/3cyJPF7tyo/b8jeGfrIEIoperO6m/2nndHsdemVG74usMQzxjmnv7BhQip8jK6+ycthmh63DJltsWnvmsOmyIF23Y5d17hQRiIj3nQOnHtRUZT9fmXH1oqtavoYhq0M3nwtj+cqME752Qthz36lNzR/rudBr+Xk+P4q8T9XL6rX9neZKr58tec7v1TLP+cndkNIcYjhrjVfUdr7edMOw8WYbh0232GTZjh95+hTLHesx6jSGft9/AYGIgs0FIgoGVRyBPgp0s1jV7cJyvVtZz+9lwS/W1U3fiqZP9vWUr5058qqO5Osy0hY909qTxa/IxdksJr2OVa/nZ2ljFrdW5bR7dcavb7ohxF0kGn/Sgg5x0XbbjV7a8bgsfclyTK+mec7v9VpLjk3sX1w0nr7f28Lrd5oyEnxo1e889eddbM56fJrXdYseHnm1SpYxqx+T3DkmbceLPOOTrLuf94fk2GR5LVAeq3hsP+dP1rbF8fnJj89tuXtE2o5B9bKzzrmsbXEcAQL9FxCI6L95Y40CEeX696v25MPc+JD4vMt/1LQYk/ZwOW1xI63NvT4sznp+2kPs2J64oLvr1ClNwYdWtlkWtNO8Ftw8v1/D1baePAsGaQVlPT/vgkGyrqznx4XX3bd+06gwRJyj0/ef1hR8aAWTtU/x/Czj324Aej2/VdlpXt+/+KyO27Uny0tapAUiPvXhT4ezv3P2yKkCESeGb57+ra488sy95FiN1VyK9WS9p2a9puJxMWi29357h+132n4k+NDq/F7r73SzTV4veQJ89bKz3KOSY5T1MzHZ/rir0TGHHNP0n9t9I71T/ztd9+12OUjO2QPedUD41Bc/mbfKEO/db9hox6bzythxqde51ss1XMS11mv7Ow1clnnerow85/dqmfX8VjtDTN1nj7DdjtuPBB/yfN7aIaLTTJpYvxeIKHi8BSIKBlUcgT4K5FlIrDerl4XlWEbW83tZ8Iv1ZFlUHGvq//7218Injz1spJrGRbAPzXhbuPD85f9oP7r2bvlDPvjRjk3K4pd114KOlWU8oNex6vX8LM3M4taunFavzthj7/0yBSJi2cmFzn879JjwkVn/kaX5uY/p1TT5ypfYgDse+mdqO7q5j9QLSmtnDAd9f94VmcMEeerPu9ic9fjkjjCxf40BqDwDOHWnzZp2y0hbPO9lfPt5f0jeA9vNo1ZGMTz2rv13D+tvuEnt2zqr1r5Bt8XIddPv+ZNnHBvn+OHvO2DUrhGtrqesc66btjiHAIH+CAhE9Me5VS0CEeX696v2LA/c0xam4wLYJTf8rOO3WLOU366vWc9Pe9f3rM/PCge++62ZKbMsQqbtQpF38aq+60Hcmrm+q8HRs47O3M5WB2ZdMOj1/DyLIGl1ZT0/bWEjLmqcOPfEzFZ5TLKMf6uKO32jPHODWxxYxOLr5C2mNL0+JMsCZWxO3vnda1+znJ/1vpAsyw4RvQUi0q7dxh2FxnLsspQdj8k7xmnlnvHlM8Ipn/vSyK9iCCsZfEteT92GB5IhpLS6svY97bg898Bk+DGO7bwrL8hdfVrI4+JrLhr1qq1ur+OsDeq1/F53zOi1/uSuPkUH1LJ+FrfyznN+nnnY7Txu9bfqt875ZuYAYZ4+xXb2OsZZ57LjqiMgEFHwWAhEFAyqOAJ9FMizkFhvVq8Ly1nPT1vouuSaxS23GU+yJetJ+5b1WFMndwVofG3Gluu9sGmBLGvfsvolF9UOfNfB4fgvfiVXl+u7WES7+kLkQf968Kgx6GVxNjao1/OzdCqrW6uyWr06I4Yavn76CU2ntXoVRrINWXcFSbYpzp2Xr7HWyOsj3rDzbmGnyW9qOiy5A0n8ZZZXstQLSQaK4n8fi0BEWj15d1ZIhlXaXet5F5vzHJ98BU4311zaTiJpYaler5l+3R/S5mHeV8UkQxWNu0z0a/7Eflx0/g/DooU3hweW3L/s2jv7wquz3HqWHZMWDGl1z88z5zI3wIEECPRVQCCir9yjKhOIKNe/X7VnfZibXCCK7cuyOJ21/Fb9zXJ+2rdR8y5OZV3Qznpcu/FLhiqKWgDrx4JD7FfeBYOkRdbzk4tR3SzObbvedk07TLT7dnTy2A8dd2Q4+IMHZ7oU0xYA0wIHmQpLOShpkeXaayzm/t/cH6bu0LwbY1r70samm2++x/vF3C+dsex97PH1NGuutWYoIvRT71OW+0Kadd7F8m7riXX3cj32Es7pNMd66VNy8X7Z/SDn6x2qvsgb+5RsY9ouE0WFB5LXdjc7WrQb8zzzMC3wl3d8Y1uS8yQGKK+7+5ejmtnLXOw0z+Pve93RKXkdtvv8SGtP8u+mVg6t+pKcGwIRt4xQpY1F2udw3s+vtL917RCR5WqbOMcIRBQ81gIRBYMqjkAfBaociOh1IS0ZOCgjEBGHMrkTRPzW+CqrvqhpV4G4mB0XCbP8ZF3YTy4SxzDG5Tfck/lb92ltj/8tbbG618XZXs8v0q1dWWmvGkg7vtWCb9quC70uDsf6W+1E0MvCanJxP9YzFoGIXoNLaUGVsgIRyWu9m2sueU+O7mlBll6vmX7eH5Jzqd3rItKup2RbG8/v1/xJBhoaw21Z7j9p49UqoNTLdZulLY4hQGDsBQQixt64XQ0CEeX696v2PAsSabswdFr0zVN+Wp+znJ+2iNupXcm60nYjaFVG8pvBeRenk4ttec9vNTfyLHyllZH1/KyBhlbtzHp+r4tRafXk2S4+z+JX2mtl8s7Bdtd8cn5m3aGlXmae+Z0MhnSzCJe8RroJs+TxyNpGgYjevtGcvEdkda+PZdo3uPOW0emzMe26z7NbUFp4KO38tPBA3ms+ra15glidLOLvs97X47Fpfc9zH4xlpI1xq5BHls/3LH1sdUzexe3GctLCj3ktsn7WpbU/bSz6ca3k2REoT//yzMNu/z5J+5zL05+06yX+N4GIXq7C8XeuQETBYyoQUTCo4gj0UaDKgYjIkFwY+vTnTwtve/chHYXSFq7LCkQk2xK/NR5/vv+dM0b6kbVf8YSsgYi0byTneUVDWiCl1UJmr4uzvZ7fcULkcOtUVtqrM5LntAo5pL1WIc+8jIv/e+2yRW3L0AdHqmz8tnyyHcnrJ+tCdFpwI5bdj0BE3l0z0nYIyGPSKZCSZ3E6bR7n2SUiLdzRyqPXa6af94e0kEfWHXE6vYqk111Xss6ftJ078ty30z6TvDKj093W7wkMroBARLljJxBRrn+/as+zIJG2QBB3Nzjv8h+1fHVGnvLT+pzl/F6/1R4XHvbbbf+mnQRiW1otoqU9dE/bDjytP2mLHHm/wdhqbvRjwSHWnWcRJK2tWc9PBiLy7vqR/HZtbEu78EnSL+vOHWnXRawr7+Jou2u+l4XKtAXKdu3rNdyRtgiZZ0E6y70vy30hy9zrtMDYbT2x7l6ux6ruEJHsU96gS9oOE1mvsyzzotX9qdPnVGPZycBaq/BR2nWV1yMtZNjNjgztbPLOw+Txsf/nXnrOqNddtKoz7fOx1WdcL9dXlvmQ9lmT9bM6ba4WEYjIei9MzsPY3073qywmjcdk/SxuVW6e8/POw2SdWc5Pm3t5rqe0HSZiO9rNmbGew3nH1PFjLyAQUbCxQETBoIoj0EeBqgciutnlIW3ROJLmWXguegga+xEXa+NPfVE777fIswYiYh1p3/LPsogXDQ+ctnO4565FTRStFo97XZzt9fws45XHrV15cYF2n922bnrdSfL4dovsyV0E4rlZgwpp57YLuST7HOvq9NqMuHB73MwZqf0bi0BEWp86tbHu3Sq4EX9f1GJznkBErDfNvJdrrtXuH0VcM/26P7QKenx/3hVtd6xJuw8lwy79nD9pu2p855xLwmu33KbtLSitH+12Bco757Lc/xxDgEB/BQQi+uudrE0golz/ftWe92Fu2gPndosEectP9jvL+WmLxVm3HY/nfuCdh4Z777p3FHmrfrVaCPvevO+2DIbEwuN575j2zqa6ilwMzLJg0G5eZT0/zyJIWn1Zz0/uMpB1UTM6z/7I7HDx+T8ZVX27BaW0ud3p29oxDPHRw/89df4UGYiIHUkLKnRaXEubc3WUVu1Lu57iomiW97BHj/fs/96mcFHe3Syy3Puy3BeyzL1OC4zd1hPrzno9pbWzqoGItDn4/YvPCpttuVnHYUsLytRPyvst7naVpd1f4vFZduJJ2/Uhz+db1npaXc95Q18d0buYh2l+MejR6fMttiXNr11IpJfrK0vfu93loVXILW8gIrYxeS1n+RxL+yyKZXW6X2UxaTwm62dxq3LznN/L/TDr/TRt/nX6DK/3LfblyPd9aFQwNv6+3Wf5WM/hvGPq+LEXEIgo2FggomBQxRHoo0DaN3fT3lff2KReF5bznJ/2bfx2i4utFvJj+8sMRKR9C7lumnUxvH58Hr+0RdNYTvzW+jEf+2zqYmQ859gj39u0C0H9nOO/+JXU2dnr4myv52e5ZPK4dSqv3UJ8PLddICJtcbg+P088/TvhleuuN6r6GMI4+tB3hZtvbH5/YafdFNJ2AYgBnGNnfX7UTiuxjpM+9/Fw4flnj9Qfj/3z00+N/P9j2OxVXgAAIABJREFUEYho1cY53zg7xEXjtJ84X770hU+O8mg8tqxARNxZ5V377z4qUNLNNddu0byIa6Zf94c4LmnXTAw3fP5L30wd5zgfZ7xz346hrH7OnzSveI20m6utrt1294hkICJe53O/e17qvaHTvcrvCRAoR0Agohz3eq0CEeX696v2vA9z4wLrvru8ufZvnEeamthqUSxv+cl+Zz0/uXgey4kLYLO+MCs1pBD78fUvfz2c9e3vpz4Aj+e3W/xIW9yLCx2f+9JnQwxjJH9aBS+KXDTvx4JD7FeeRZC0eZz1/LTF17i49pXvnt7y28pxQeQrJ31l1Pyst6PdglJaEKA+D/7tg//WNI/S5k9c+P/z038e6XKRYxsLbbXTQ5ynyfbF49uFNeLv8yzyxONj/2YceXA4+IP/u1Nn8ideE3O/dMao66moHVAa6+smvJI2dzstMGa9/6R59HI9VjUQkbbgGOfFl75xSup9r25+6hfmhFtuvCV13sT/2I9ARKwn3ptn/ccnRt0/4rV18mdPCWd/Z/kznHh8pyBAq8BRnFdfOP3zqfepeJ/5yKHHjvLIslDeErDNL9J2fGg3XrGotHtvu8+3Vn6xrHaBmV6ur6wWyVcAdQp3pYW66nV1E4ho9Tl23Gf+fdQ1Ez8bG6+V5GdKp/tVVpP6cVk/i1uVm+f8Xu6Hsf4s57f6DG8XiojnnPK5U1IDlPV+5/2szBrCyDtejq+GgEBEweMgEFEwqOII9FGg1YJYYxOSC4u9LiznOT9tsSu2LS4uvvUd7xv5Zm5chLzo/B+GM7/91ZGFyLiI1LjDQZmBiLTXT9SNW30DvNU0yOMXy2hlGH8XTbbdYedlVT355OPhul/8fNQCZPxdtGz3be5eF2d7PT/LJZPXrVOZaTsB1M/p9BqGVovmdettX//GsPLKqy4r7rprrkhd+I8LsZ2+nd5qt5R6O+P4x58Hfnf/qABMDOr8bsl9TXWPRSAi1p+2U0GaxQO19lx37ZWj2pq81uO5ZQUiOl1zMeSw0SZbjFxzl/103qj+9OOaq8+Bftwf6nWl7eaQNs7RJLk7TTyu1etH+jl/WoXbYrhj2+13Cmuutc7I2C667ebUa7dTCK7dvSUWnufVR53uY35PgMDYCAhEjI1r1lIFIrJKDfZx3SxIpG0r3OpboN2U3yia9fy0hbpYTlxQ2HLbLWt/N244Uuz119yQujgX+9C4U0SnxY+0hY5YSSxnm9dvU/t3yErL6pz/0wWpOwgU/W3gLAsG7WZr1vPzLIKk1Zf1/FaLG7HMuDC0zQ5bjxS/aOHicNN1N41ajE+OaacFpbRtyuuVxLJWXmXl8OQTT44az/qYNy6oFh2IiO1o9e33OM933u2Ntb+h12w55+KCZmOQqVP7Ws3v5DX1wJIHwg3X3pgaQsnyrfxu7qCtHBrLSltkT57XaT5kvf+k9SHr9ZR2blUDEbGtaeGztPteq3mRvCbjuWMZiIhjnAxjxGBE/TOh1b2j08J5fdzaLaDHvk75l8kjQ9zqsyBrXd1cK612G6iXlXYNtNtZJt5HJtf6VP98i37xukr76bSDTS/XV1aLtPtYPdw1dZ+pI6GV2IdzzjynaWE8798EaW1qtdtEPDa24zUbvmbZaXctviv1tV2zj509Umyn+1VWk/pxWT+LW5Wb5/xe7oex/qznt/rcivN26+23GvmMfPLJp8L1v7h+1Gd5HJMXrPSCzJ+V3X4W5R0rx1dHQCCi4LEQiCgYVHEE+iyQfC1FsvrrFj3ctJNArwvLec9vtdjVjqm+WLz/1B1GDiszEBEbkdaP2M6b7n4s14jn9YuFt1v07FR5pzBEPL/XQEOv53fqQ/x9N27tym336oxOgYhYbrtQRKf+ZAlD1Mvopp76gm3SbKwCEd20sd6/+iJ58lv1rV67kfd1BHmPr7er3atHOo1vDE2c/NXvtX2dRJHXzFjfHxr72yoU0cmkXYign/MntrPbPsRzO4Uh4jGddqBpFQzpZOj3BAj0T0Agon/WaTUJRJTr36/au12QSFs4TgsQdFt+vf95zm/1ILyTZXxQPufbp4af1F6x8M3TvzVyeJbXbnRb51gsFGddMGjlkfX8PIsgaXXlOb9V0KXTmMZFjWNmHRPWXmetEOdq/Sf+9+vubt4tsLGsdguBreqsf4s87jjSOH86BQ469aHV72MgadbMWS13Nkk7Ly5M/uj7P2paGM7Svm7nd2zDWMzxxr4lv/md7Hfau+MFIkLIc09Nm0vtAgCd5nQ9BJYMfGR97Uan8uPvk2McP5fWWmft0Liw3Kmc+mdClleBxLI67cbSrr54//iPOf8v02tHOrW71XgdOPWglqe2CjPGe+Ex7/9wy7BDu7bE++zsk2aHPfed2rbJvc7FLB7tgnWdxuWwDx8WjjnkmJHDOoUkW5XXzedYPUzSeK0IRCzfZabdK82SrybLMk/iMdH3q2d+Jbz/7R9o+qzstONDN59FWdvkuOoJCEQUPCYCEQWDKo5AnwU6LSYlF3d7XVjOe36n9qVx1V+r0biYWXYgIm2Rq5uFrbx+dZ/oOPu4D7Z9zUCjZVx0f/u73x8+Mus/Os7IXhdnez2/YwNrB3Tr1q7sVguXWQIRsdy4g8MnP3JY02sqOvUlLqh++guntV0sT5aRZ+wbv33er0BEbG9s44cP/7+pOwOkmcTr+ciPfHrkdQtZxzdvwCHv8Y1tTXsNSbvxjbsMfGz2iWGvfd/aaRr0HELqZY7Ec/PcH5J1xbDIZ2cdnbozRvLYrCb9mj/19sXXTTXuSNRpwGI/Dp/58VGvqml1XrvQRdmfZZ366vcECIQgEFHuLBCIKNe/X7V3uyARFxn2223/pkXZuAhy7qXnNG0T3m359f7nPb/Tt2Gb/532/HDQuw8ced1AciEt9ueSG36W+sqNxnLiAvXna6/SS75GJG0M40LbsbOP7bhQ1M34Zw00tCo76/l5Ag1pdeU9P28AIC7Ef+i4D43Mw7zfto8LgbM/MrvtFtr1fsXQzAlf/eKyOZKce1kCB92Mczyn1bb7yfIaFyaT45u1fXnmd6x/LOd4Y/86Lcyn9U8govdARByDvAGAuNB4xEcOH3lFQNZ7TTfXR1og4ujav5njovQJs0/oGCRq96qldu3J8hqmtM+f2Lax/um0IN9uh45OryFKtj2PX97P926dOvU/7b75rXO+GZ547ImmQF23gYhYftb7aDJMIhDxv6OT556RN8wTP7M+MPMD4cB3/+/zw7zzspvPom7nsvPKFxCIKHgMBCIKBlUcgRIE6gt3advRH33cZ8IhH/zoSKuyLjy26kY352dd0I2LTl/99v+MvEqjSoGIaLz7Dsu3PI0+rb7F3m4KdOPXWF5sx1n/dcayVzHcuXjhyCtG4jFxN4g111o7vGnPN9cWZQ/IvOjea6Ch1/OzXDK9umWdz/G4rIGIepkxGHHWf80N1159eVh8+61NC8VxTq/5irXD7lP3CXvWwhCvXHe9LN1NPSY6//DMb4ZFC3896nUyaeX3MxBRb3BcLP/pj/9nVBvjAvz6G26y7BUve+7zlpFrvH5eMpwS3a66+f5RDnkDDnmPT4OP19xF558dLrn4/FHXXFzcfkXtNQv/svf/yRSEqJc/VtfMWNwfWk3YVmMdx27DjTdbdh9627sPyTXfx3r+NDYmXrcXnnd2uPaqBaNeLxOP63Zs63XEnTvO/f63R4XYutlZKBeigwkQ6FlAIKJnwp4KEIjoiW9gTs774LexY2d8+Yzau5e/1NTX5DcYeyk/FtzN+XGx+OLzLw6XXTx/1DbU8duwG26yQdhux+3D1H33GBV2SH7Tr9OW342djwsel/z4Z2HxwjuatmGOD9vX33j9sPueu488cB+LCZJnwSCt/qzn5w00JOvq5vy4wHHxeT8Jl1x0Sbjz9jubwid13+3esG1tV4LlW6DX603uZpJ154I4j75x2jfD4tsWN31btP56jLe8Y/+mb3X3MxBR71t9m/fknIvX4a5Tp4S3/utbR+Z4t4GIxrp+Gud3wiP+Pta35lprhN33ftOYhH1aXS/197+nvbIj7Vu9AhHd3VNb+be659VfBRBfa7NHLaCU3Gkh+dkRr+EFN88v5LbYKhARC6+HFpKvTYrzd8NNNwzvO+y9TYG+bhrU7l4V7x1rxOuk9lmQ9vnTTX1Zz4ku3/rqf6a+WijLDh3tPt/WeMUay+43afffdu3r5vM9a3+Tx2UNJNR3CYght3Zzqdt2xHBG8nOs/hqitHkhEPG/0ln/PmkclxhU+OH3zmn5mRWv+e132n7UZ1baa04uvuaitveGvJ9F3c4f55UvIBBR8BgIRBQMqjgCBFoK1Bd0G4MbcXFoq21f39XiGWoCBAgQIECAAAECRQoIRBSpmb8sgYj8Zs4gQIAAAQIECBCopkA9kHDTdTeN7BYSAzlbb79V2P/t+4/sYlLN1msVAQJlCwhEFDwCAhEFgyqOAAECBAgQIECAAAECBAZSQCCi3GETiCjXX+0ECBAgQIAAAQIECBAgUA0BgYiCx0EgomBQxREgQIAAAQIECBAgQIDAQAoIRJQ7bAIR5fqrnQABAgQIECBAgAABAgSqISAQUfA4CEQUDKo4AgQI9EHggL3eMOrd9Hc89M8+1KwKAgQIECBAgMD4FRCIKHdsBSLK9Vc7AQIECBAgMLgCb9vr7eGWG29p6sAZZ831WobBHVItJ0BgggsIRBQ8AQQiCgZVHAECBPogIBDRB2RVECBAgAABAhNOQCCi3CEXiCjXX+0ECBAgQIDA4AoIRAzu2Gk5AQIE0gQEIgqeFwIRBYMqjgABAn0QEIjoA7IqCBAgQIAAgQknIBBR7pALRJTrr3YCBAgQIEBgcAUEIgZ37LScAAECAhF9mAMCEX1AVgUBAgQKFhCIKBhUcQQIECBAgACBmoBARLnTQCCiXH+1EyBAgAABAoMrIBAxuGOn5QQIEEgTsENEwfNC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K0fVibAAAgAElEQVQ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HwkxY8E8LwpHqxR7xtpzA0NFRwLYojQIAAAQIECBAgQIAAAQLVFRgeHg6n/veVDQ0cWjpn5uQVqtvi8deyWiCi9nwijDyf2G+bIzyfGH/DrEcECBAgQIAAAQIECBAg0EYgPp849/pTG49YOmv63Eo/n6h8sqC2Q8RjNdFV66qHvOX14bnPeZaJSIAAAQIECBAgQIAAAQIEJozA3/7+z/C1H/6iob/DT8yZuevIv5UnDESJHT1+3ozHas99Rsynv+794TnPek6JLVI1AQIECBAgQIAAAQIECBDor8Df//n3cMGvvtpY6RO1QESln09UPhBx2EmXLRkKQ6+oq77vzduHFzzfA4f+Tm21ESBAgAABAgQIECBAgECZAk//+e/hGz+6dqQJw2H4d6fN3HWtMts00equ7RCxpNbnkecTe23xvrDic14w0Rj0lwABAgQIECBAgAABAgQmsMBf/v50uPDmbzQK/K4WiKj084nKByJqO0TcXhPdqK76rmlbhxet8vwJPM10nQABAgQIECBAgAABAgQmmsCfnvhz+M68Gxq7vWjOzCkbTzSHMvv76Qtm3F57iDLyfGKP174rrPS8F5XZJHUTIECAAAECBAgQIECAAIG+Cjz11z+Fn/z6OyN1Doew6JPT51b6+UTlAxGHnTj/l0NDYdu66kFTXxdeutpKfR1YlREgQIAAAQIECBAgQIAAgTIFHn70qXDWxb9a/sBhOFx32tFTtiuzTROt7toOEb+s9Xnk+cSumxwYXvSCl000Bv0lQIAAAQIECBAgQIAAgQks8Kenfx8uW/j9RoHrajtEVPr5ROUDEYefdNmlIQztWlfdb7fNw1ovq/RrSCbwJaDrBAgQIECAAAECBAgQIDAWAkt+/3g499JbGooeumzOzMm7jUVdykwXmH3BIbXnE8Mjzyd23mi/sPrKld4V1FASIECAAAECBAgQIECAAIFCBR554v5wxeL/aXo+MWv61yr9fKLygYgjTpr/o9pWG/vWVaftvEl49VovLnTgFEaAAAECBAgQIECAAAECBKoscPeSP4YfX7FwpIm1f8yfd+rMKW+ucpvHW9tmzzv4R2F4aOT5xOvXnxbWfOGrx1s39YcAAQIECBAgQIAAAQIECLQUeOCxe8Iv7py3/PdDw+fNmnZGpZ9PVD4QcfhJ8+NLSN5ZV/2X128YNnrVS01DAgQIECBAgAABAgQIECAwYQQW3ftw+OkvFjf297tzZk5514QBqEBHZ8+b8Z0wvPz5xLav3iO88sUbVqBlmkCAAAECBAgQIECAAAECBPoj8Ns/Lg7X3fOT5ZUNhe/Omja30s8nKh+IOOLkBacPDw9/oK46eZvXhM03WKM/I6oWAgQIECBAgAABAgQIECBQAYFb7ngwLLj+rpGWDA0NfeXUoyYfWoGmTZgmHD9vRu35RBh5PrHlOlPCei997YTpv44SIECAAAECBAgQIECAAIG7H/51uOm++Q3PJ8JXPjFtbqWfT1Q/EHHSguOGw/Bn66qv2+gV4Y1b2ZLS5UaAAAECBAgQIECAAAECE0fg5zfeE3616HfLHziEoY+dOnPy5yaOQPk9re0QcVxth4iR5xPrv3zLsPnaO5ffMC0gQIAAAQIECBAgQIAAAQJ9Erjl/ivCnQ/dtLy2ofCx2g4RlX4+UflAxKEnz3/LpOFwdl11nTVeFPadslmfhlQ1BAgQIECAAAECBAgQIECgfIHz5t8a7nvwTyMNWToUDjj9qCk/LL9lE6cFx19wyFtqX9gYeT7x8lXXDTtusM/EAdBTAgQIECBAgAABAgQIEJjwAlfdcX546PHfjDgMhaEDPjH9a5V+PlH5QMThJ11e239y6S111VVXXjG8e/o2E36yASBAgAABAgQIECBAgACBiSPw7QuuD48/+ZeGDk/afM7MXX49cQTK7+nsH894bVgaRp5PvOB5q4apr313+Q3TAgIECBAgQIAAAQIECBAg0CeBi3/97fD0Xx9fXtuksPmsvedW+vlE5QMRR3z5wucO/3PFvzaO4WEH7RhWmDSpT8OqGgIECBAgQIAAAQIECBAgUJ7AM0uXhtPOuqqpAUPP+svzTv3gXn8rr1UTr+YjLjziuas/87em5xNv3uawsMLQChMPQ48JECBAgAABAgQIECBAYMIJPDP8TPjR9ac19fuRFZ77vFP3OrXSzycqH4iIooefPP+u2ns616vrvmOvrcOLX/j8CTfJdJgAAQIECBAgQIAAAQIEJp7AHx/7c/jehTcs7/hQuHvOUVNeM/Ekyu/x7Hkzmp5P7L7ZO8KqK764/IZpAQECBAgQIECAAAECBAgQGGOBx//yx3DJrd9rrOWeWdPnjqzhj3H1XRc/GIGIk+ZfWOvhnvVe7vnGjcP6a7+k6047kQABAgQIECBAgAABAgQIDIrAnff/IVz089sbm3vRnJlT9hqU9o+nds6+YEbT84kdXrNneMWL1h9PXdQXAgQIECBAgAABAgQIECCQKvC7P90ZrrnroqbnE7VAROWfTwxEIOKIk+efPDwcPlTXfcMW64RtNn2lqUiAAAECBAgQIECAAAECBMa9wPW3/TZcffN9I/0cGgqnnHrUlKPGfccr2MHZ5884OQwtfz6x6VpvCButsU0FW6pJBAgQIECAAAECBAgQIECgWIFFD14fblty9fJCa88nZk2bW/nnEwMRiDjsxEs/MDQ06fS67saveml40+s3LHYElUaAAAECBAgQIECAAAECBCoo8LNfLA633/vwSMuGh5ceetrRu32lgk0d90369HkzPjA0KYw8n1jnJRuFbV71L+O+3zpIgAABAgQIECBAgAABAgSuv/en4b4/LFr+fGIoHPrJaXMr/3xiIAIRh54wf6dJk8LP67orP/+54T1v3s6sI0CAAAECBAgQIECAAAEC417gWz/6ZXjyz38b6efSpeGNpx8z5cpx3/EKdvAzF8zYaWlY/nxixWevFPba8r0VbKkmESBAgAABAgQIECBAgACBYgUuvOmb4S//eGqk0EkhvPHj0+dW/vnEQAQiourhJ82Pui+oC79z763CaquO/L/FjqbSCBAgQIAAAQIECBAgQIBABQQeffzp8N0f39jYkqfnzJyyUgWaNmGbMPuCg2vPJ4ZGHki8abN3hlVWXG3Ceug4AQIECBAgQIAAAQIECIx/gSf+8mj42a3fHelo7XWeT39i2tyBeD4xSIGIeTXhvevKk7ddL2y+/prjf3bpIQECBAgQIECAAAECBAhMWIFf3/lgmH/dXY39/3EtEDFtwoJUoOOzL5jR9Hxiy3Umh/VeunkFWqYJBAgQIECAAAECBAgQIEBgbATuefjX4Vf3zW8ofPjCWdPPGFm7H5taiyl1YAIRh5102YeHwtAX6t3e4JWrh6k7bVSMglIIECBAgAABAgQIECBAgEAFBS6+clG447ePLG/ZUPjwnKOmnFDBpk6YJn36ghm15xNh5PnEWqutH7Zfb88J038dJUCAAAECBAgQIECAAIGJJ3Dt3ReFJY/eOdLx2r+LP/KJ6XO/OAgSAxOIOPSEBdtOmjT8yzrqis99djh4/x0GwVgbCRAgQIAAAQIECBAgQIBAVwJfP/fa8Oe//n3k3KVLh7Y7/ZjJ13VVmJMKEZh9/sHbhqGhkecTz33WimHa6w4upGyFECBAgAABAgQIECBAgACBKgr8+Kavh7/+48/LmzY8vN2sfc4YiOcTAxOIiLqHn3TZH2vv6Rx5Mefbpm4VVl9t5LWdVZwb2kSAAAECBAgQIECAAAECBLoSeOTRp8N/X3xjw7nDj86ZueuLuyrMSYUK1F6bUXs+EUaeT+y26dvCC5+/eqF1KIwAAQIECBAgQIAAAQIECFRB4LGnHwmXLvzvxqY8Omv63IF5PjFggYgF54QwvF9d+41bvSq8bqO1qjAPtIEAAQIECBAgQIAAAQIECBQq8KtFS8LPb7y3ocyhc+fMnLx/oZUorCuB2fNmnBOGw8jzic3XfmNY/+Wv66osJxEgQIAAAQIECBAgQIAAgSoL3PnQr8It9/98eROHwrmzps0dmOcTgxWIOHnBEWF4+Mt17Veu8aLw5imbVXl+aBsBAgQIECBAgAABAgQIEOhK4Efzbw2/ffBPDQ8chj4456jJp3ZVmJMKFTh+3iFHDDc8n3jZqq8MO23w5kLrUBgBAgQIECBAgAABAgQIEKiCwJV3/Cj8/vHfNjblyNoOESNr9lVoY7s2DFQg4tCTL9940vDShY0devf0bcKqK69YdWftI0CAAAECBAgQIECAAAECmQUef/Iv4dsXXN90/NKhSZucftQut2cuxIFjJnD8vEM3Hh7+Z9PziamvfXd4wfNWHbM6FUyAAAECBAgQIECAAAECBPot8PRfHw8X//rbTdUODT1rk09MO31gnk8MVCAiSh9+8oLLa7tE7FxXf8MW64ZtNl2732OvPgIECBAgQIAAAQIECBAgMGYC1992f7j65t80lv/zOTOnjPxbeMwqVnBmgePnzbh8eDiMjMmma70hbLTGNpnPdyABAgQIECBAgAABAgQIEKi6wKIHrw+3Lbm6oZnDP581/YyBej4xeIGIky47NISh0+rqL37h88M79tq66nNF+wgQIECAAAECBAgQIECAQGaB7114Q/jjY39ufOBw2JyZu56euQAHjrnA7PMPPjQMLX8+seqKLw67b/aOMa9XBQQIECBAgAABAgQIECBAoF8Cl9z6vfD4X/64vLrh4cNm7XPGQD2fGLhAxFEnXbzaP8JzG9RDOOBNW4Y1Vl+5X+OuHgIECBAgQIAAAQIECBAgMGYCDz7yZDj7Zzc1lf/s8LcXnzxz6qNjVqmCcwt86uL3rTbpHys0PZ+YsvEBYbWV1shdlhMIECBAgAABAgQIECBAgEDVBB596sEw//azm5q19NnPvPhTU78xUM8nBi4QEcUPP3n+D8JwOKCuv8UGa4ZdtlmvanNEewgQIECAAAECBAgQIECAQG6By6+/O9x8xwPLzxsKZ885aspbcxfkhDEXOP6CGT8Yrn1Po17Rei/dImy5zi5jXq8KCBAgQIAAAQIECBAgQIDAWAvcdN/l4e6Hbx6pphYsOPsT0+cO3POJgQxEHHHyZfsNDw+dU9df8bnPDgfvv8NYj7nyCRAgQIAAAQIECBAgQIDAmAuccc414S9/+8fyBw5Dk/Y/9ahdzh3zilWQW+D4eYfUnk8MjzyfeO6znhemvW5G7nKcQIAAAQIECBAgQIAAAQIEqiYw71dzw9/++deG5xND+39i2tcG7vnEQAYiovrhJ81/uPY/q9dHYM+dNgrrv3Lk/63afNEeAgQIECBAgAABAgQIECDQUeDO3z4SLrpyUeNxj8yZOeWlHU90QGkCsy+Y0fR8Yvv19gxrrbZ+ae1RMQECBAgQIECAAAECBAgQ6FVgyaN3hmvvvqjp+cSs6XMH8vnE4AYiTlzw5TA0fER9FNZ4ycrhgH/ZstexdT4BAgQIECBAgAABAgQIEChN4Oyf3hQe/MOTy+sfGjp1zlGTP1hag1TcUaC2S8SXa7tEjDyfePFKLw+TNx64HUQ79tMBBAgQIECAAAECBAgQIDBxBBbc/oPwx6ceGunwUO35RG13iIF8PjGwgYgPnHLJ5issXWH5S0tqw7H3zpuE9dZ68cSZiXpKgAABAgQIECBAgAABAuNG4J4lfwzzrljY1J9nJj2zxVc+tPst46aT47Ajnzrv3zafNGlS0/OJ179mWljzRa8eh73VJQIECBAgQIAAAQIECBAY7wIPPHZP+MWd85q6uXTp0i0+te/XB/L5xMAGIuIIHH7Sgu+FMPz2+mis9bJVw367bT7e56D+ESBAgAABAgQIECBAgMA4FDj30lvCkt8/3tCzoTPnzJz8jnHY1XHXpdprM2rPJ8LI84nVV14r7LzRfuOunzpEgAABAgQIECBAgAABAuNf4IpF54ZHnlzS2NEza6/LGNjnEwMdiDjipCu2Gw7PXNs4GvtO3iyss+aLxv9M1EMCBAgQIECAAAECBAgQGDcC9z3wp3Deglub+jMUVtj+1Jk7/3LcdHIcd+QzF7x/u6VhadPziZ022De8bNV1xnGvdY0AAQIECBAgQIAAAQIExpvA7x+/L1x5x3lN3ZoUJm3/8elfHdjnEwMdiIgjUdsl4pzaLhEjX7tYd83Vwj6TNx1vc09/CBAgQIAAAQIECBAgQGAcC5y/4Lbwmwcebejh0Lm13SH2H8ddHnddmz1vxjlhOIw8n3j5qq8KO24wfdz1U4cIECBAgAABAgQIECBAYPwKXH3HBeHBx+9d3sGhcO6saXMH+vnEwAciDjvl8p2Hli69vHHa7f+mLcIrVl9l/M5EPSNAgAABAgQIECBAgACBcSPwu0eeCOf87Oam/gxPmrTLaR/a5Ypx08kJ0JHP/PiQnZcuHW56PrHLxvuHl6z0ignQe10kQIAAAQIECBAgQIAAgUEX+MNTvwuX317bi6DhZ9KkoV0+vvfXBvr5xMAHIuJ4HH7S/Atr/7NnfWxevdaLw7SdNxn0Oaf9BAgQIECAAAECBAgQIDABBOZdsTDcs+SPDT0durC2O8TeE6Dr466Ls8+fcWEYWv58Ys0Xvjq8fv1p466fOkSAAAECBAgQIECAAAEC40/gF3fOCw88dk/T84lZ07828M8nxkcg4oTL9giThi5unHZ7vGHDsOG6Lx1/M1GPCBAgQIAAAQIECBAgQGDcCCz+zcPhJ1cvbu7P0uGpc47Z9SfjppMTqCOfnnfwHkPDzc8ntnv1HmHtF284gRR0lQABAgQIECBAgAABAgQGTeD+Py4Ov7yn+VHE8NDw1E9OO2Pgn0+Mi0BEnFC1XSIuqP3PyNcuVn7B88L/nb5NGJo0bro4aNeN9hIgQIAAAQIECBAgQIBAG4HhpcPhPy+4Pjz59F8bj5o3Z+aU6eAGV2D2BYfUnk8MjzyfeMFzVgl7bP7uMDTk+cTgjqqWEyBAgAABAgQIECBAYPwKDA8Ph5/c8u3w9N+faOjk0Lza7hDj4vnEuPnX+BEnXrbF8NDQTY1TceuN1w47vm7d8Ts79YwAAQIECBAgQIAAAQIEBlbgql/9Jtxw+/1N7V9h0gpbfOlDO98ysJ3S8FALRGxRC0Q0PZ/Y8OVbh83W3pEOAQIECBAgQIAAAQIECBConMCt918VFj90Q/PziWetsMXH9vzKuHg+MW4CEXGEDj95/mfCcPhY42gdtOdW4aUvekHlJpYGESBAgAABAgQIECBAgMDEFXj40afCWRf/qhlgKHx2zlFTPj5xVcZPzz89b8ZnhhLPJ3bd9G3hRc9fffx0Uk8IECBAgAABAgQIECBAYOAF/vT0w2Bm9CQAACAASURBVOGyhWc19WO49nzik9PmjpvnE+MqEBFHqvbqjDtq/7N+fdTWWfNFYd/Jmw38ZNQBAgQIECBAgAABAgQIEBg/AuctuDXc98CfGjt0Z+1VGRuMnx7qyewLZjQ9n3jZquuEnTbYFwwBAgQIECBAgAABAgQIEKiMwJV3nBd+//h9Tc8nZk2fO66eT4y/QMSJCw4IQ8M/aBy13bZfP2y63ssrM7E0hAABAgQIECBAgAABAgQmrsBtdz8ULr32zmaA4aG3zjl68tkTV2X89by2S8QBtV0imp5PbLXubuFVq286/jqrRwQIECBAgAABAgQIECAwcAL3PnJbuPE3lza1u7Y7xFtru0OMq+cT4y4QEUfssJPmn13r2Fvqo/ecZz8rHLTHFuGFqzx/4CaiBhMgQIAAAQIECBAgQIDA+BF47Ik/h7N+cnP4+z/+OdKp4RB+eNrMKQeMn17qSV1g9gUH1x4iDY08n3j2Cs8JUzY5MKz8vBdBIkCAAAECBAgQIECAAAECpQk8+dc/hfkLvx/+8czfG9ow/MNZ088Yd88nxmcg4sRLNhgaWmFx4wxa66Wrhv1237y0SaViAgQIECBAgAABAgQIECBw7iW3hCUPP94EMTz8zIanHb17fL2Cn3Em8KkfH7zBpKVDTc8nXrLyK8IuG+0/znqqOwQIECBAgAABAgQIECAwSAKXLzon/OHJ3zU1eemk4Q0/tfcZ4+75xLgMRMSRO/ykBUeFMHxS4yhutclaYactXzVIc1FbCRAgQIAAAQIECBAgQGCcCFx5073hxoVLEr0Zmjln5uSTx0kXdSNF4PjzZxxV23K06fnEBmtsFV671k68CBAgQIAAAQIECBAgQIBA3wV+veTKcMeDNzbVW3vl48xP7DN3XD6fGLeBiDiCh5902fdqW1O+vXE0p+64UdhgndX7PrFUSIAAAQIECBAgQIAAAQITV+CO+x4JF1+1KAEwfOacmbu+Y+KqTJyez75gRu35RGh6PrHdelPD2qttMHEQ9JQAAQIECBAgQIAAAQIEShe4/9E7wi/vvjjZjjNnTZ87bp9PjOtAxKGfmr/SCquE62vvY92wPqrPefYK4aCprwsvXHnF0iecBhAgQIAAAQIECBAgQIDA+Bd47Mm/hLMu/lX4+z+eGels7R/ji5/7zGpbn/DhLZ4e/wJ6+KkfHLrSpBX/eX1NYuT5xLNXeE7YdZODwkrPeyEgAgQIECBAgAABAgQIECAw5gJP/fWxcNnCs8I/nvl7Y12LV3zOKlt/eI8Txu3ziXEdiIgjecRJl+0yHIYWNI7qWi97Ydhvt9eO+aRSAQECBAgQIECAAAECBAgQOPfSX4clv3+sCWIoDE8+deaul9OZOAKzzz94lzDU/Hxi9VXWDjtv+H8mDoKeEiBAgAABAgQIECBAgEBpAlcs/p/wyBP3N9c/PDx51j5njOvnE+M+EBFH9IiT5h9d2yXihMbR3ew1a4Rdt3tNaRNOxQQIECBAgAABAgQIECAw/gUu++Vd4da7HmzqaO0f4secOnPKieO/93qYFPj0vBlH197L2vR84lWrvzZste4UWAQIECBAgAABAgQIECBAYMwEbvzN/HDvI79uKn94KBzzyWlzx/3ziQkRiIgje/jJC84Mw8NvaxzlbTZZO7xhy3XHbGIpmAABAgQIECBAgAABAgQmrsDVN/0mXL8w8c2LoaH/nnPU5LdPXBU9P37eIWcOJ55PbPjybcJma78BDgECBAgQIECAAAECBAgQKFzg1vuvDosfim9xXP4zVHs+8YlpX5sQzycmTCDiI5+/cuU/P/vv14QwtEnjYO9YC0RsXQtG+CFAgAABAgQIECBAgAABAkUJ3Hj7knDlr+5NFDe88Pn/eM4OXzh2pyeLqkc5gyfw+fPeu/Lfhp51TRgKTc8nNlt7x7Dhy7cevA5pMQECBAgQIECAAAECBAhUVuCOh24Mv77/yub2DYeFzx3+5w7H7vvNCfF8YsIEIuIoH3ry5RuvMDx86XAYXqNx1Hfffv2wyXovr+xE1TACBAgQIECAAAECBAgQGByBhXc/FC659s6mBg+FoQefGRra7fSjdrl9cHqipWMlcPy8f9t4OEy6NAyHpucTW71qt/Cql2w6VtUqlwABAgQIECBAgAABAgQmkMC9j9wWbvzNpc09HgoPDoWlu31i2tcnzPOJCRWIiKN9+MmX7RiGh+LIP7dx9PfaaePwmle+ZAJdArpKgAABAgQIECBAgAABAkUL3PXbP4QLrxz1TOFvYWh4tzlH7XpV0fUpb3AFZp/3vh3DpBVGPZ/YYb29witWe83gdkzLCRAgQIAAAQIECBAgQKB0gd89ele45u4Lk+3426Sh4V0/Pu2Mq0tvYB8bMOECEdH2sBPnTxsaChcknffbbfOw1stW7SO/qggQIECAAAECBAgQIEBgvAgs+f3j4dxLbxnVneHhMP20o6fMGy/91I/iBI4//+Bpw0NDo55P7Lzh/wmrr+L1nsVJK4kAAQIECBAgQIAAAQITR+CRJ+4PVyz+n1EdHhoenv6Jfc6YcM8nJmQgIo7+B09e8K6lw8P/lZwJdoqYODcDPSVAgAABAgQIECBAgEBRAi12hgiThob+9ctHTf5OUfUoZ/wJfObHB79r6dKhUc8n7BQx/sZajwgQIECAAAECBAgQIDDWAi12hgjDw8P/+sl9zpiQzycmbCAiTrbDT5p/ZO1/TklOvN23Xz9sst7Lx3o+Kp8AAQIECBAgQIAAAQIExoHAwrsfCpdce2daTz40Z+aUL42DLurCGAt8+oKDjxwKQ6OeT2y17m7hVatvOsa1K54AAQIECBAgQIAAAQIExoPAvX+4Ldx4b3wzY+JnUjhy1t5zvzwe+thNHyZ0ICKCHX7i/E+FofDJJN5Or3tV2GrjtboxdQ4BAgQIECBAgAABAgQITBCBGxbeH6666TejezscPj3n/2PvTsCjKs/+j99nAmFJAiEQ9lUgIQFRKeIuSN0IaH3VBPWt/GvL4k5d6ttWbW3dWlu1qFVZqtZWhERpVQgurSLugKgICQk7hDUEQjYgkDn/5wQmmZlMkklmPed8c125gsk553nuz3PSq3PnN8+556KHbMJAmUEQ+N070x9STZoG/YlT+50vKT1HBWEELoEAAggggAACCCCAAAIIIGBVgYI9X8vaHZ81KE8X+d1vr5hj6/6E7QMRxl3R2E4Ro9P7ybmnD7Tq7wV1IYAAAggggAACCCCAAAIIBCDwuQpCrFKBCB8f7AwRgKudT21sp4jUnqNlRL9z7UxD7QgggAACCCCAAAIIIIAAAo0IrC36XAp2r2rwU130n//2irm237mSQMTJW+POp5fd6NT1Bs/sHDGkl4wfM4RfMAQQQAABBBBAAAEEEEAAAQTqBD5csVHWbtzdQMShaVOeuWucLZ/Jye0RHIFHlky70enUGvQnBiWfKqMGXhScQbgKAggggAACCCCAAAIIIICAJQRWb/tItuz7vkEtuq5P+e2Vc+lPKBkCEW63x21PfjRJ0+QN9a127ndN3x6JtaGIxIQOlvjFoAgEEEAAAQQQQAABBBBAAIHWCZSWHxYjDFG0t9T7Akd1Xa796z0XLW7dlTkLgXqBh9+eNknXtAb9ieRO/WTUgIskvn0iXAgggAACCCCAAAIIIIAAAjYWqDhSKt+oMMS+sgY7Vx7VdP3aB6+cS3/i5P1BIMLrF+X2pz88T9MdOWoLkV7uP4ptG6NCEUMlZUCyjX+1KB0BBBBAAAEEEEAAAQQQsK9A4bZiFYbYINXHajwQNNF265oz87m7xjd8WKd9uag8QIHfv/Wz8yQmJkd08ehPtI2JlTMGjpd+SSkBjsDpCCCAAAIIIIAAAggggAACZhTYcaBQvtn6oRyrqfacvia7HaJf+8CkuZ+bsa5QzZlAhA/ZW5/+OM2h16h3Ymjp3j8eld5Xzj99UKjWg+sigAACCCCAAAIIIIAAAghEocCn326R1XlFPmam5zm1mGufv2tsfhROmymZXODhxVPTdKfjDbW/Z4P+REqvUXJq3/NNXiHTRwABBBBAAAEEEEAAAQQQaInAmh2fyoY9qxueokue5nBe++CkefQnvHQIRDRyh933x08TqmKPzxZdv977kL7dO594hEanji25PzkWAQQQQAABBBBAAAEEEEDAZAKlZVUnHpGx71DDmWva6x2r28x44v/OLzdZWUzXRAJ/fOunCdUxbWer57826E90S+gjo9RuEQntu5ioIqaKAAIIIIAAAggggAACCCDQUoHyIwdltdoVYn/5zganaqo/EVtzbMb//egl+hM+YAlENHO33fHUR/foIn/2Piy2bRu5YNQgGT64Z0vvV45HAAEEEEAAAQQQQAABBBAwgcC6TXvkk9Vb1CMyjjdsNojc++zdFz1pgjKYokUEfrd4+j2a3rA/YTxC49R+F8ig5OEWqZQyEEAAAQQQQAABBBBAAAEE3AW2FK+TNduXy3HnsYb9CU3ufXDSHPoTTdwyBCL8+H2646kPx6rHZ8xWwYhU78MH9O4i54wcKN2T4v24EocggAACCCCAAAIIIIAAAghEu8C+g5XyxXdbZNuugw0bDSIFIvqMZ+8e/3G018H8rCfw+7enjRVNm60qa9Cf6NF5gAzvc450ietuvcKpCAEEEEAAAQQQQAABBBCwocDBqmJZV/S57D20zUf1WoHEOGf8JmMu/Ylm7g0CEX7+8tz7p+/ijsSUzFHBiBt8nfKDtH5y7mkDRHNA6icphyGAAAIIIIAAAggggAACUSWgO3X5/Ltt8nX+jkbmpc93lmkznn/oooqomjiTsZXAn967N+5wdZnqT4jP/kRqzx/I8L7nqtwE/Qlb3RgUiwACCCCAAAIIIIAAApYRUI9MrA1CFOz5urGa5jsPt5nxUNbz9Cf8WHVeHfuB5H7I7U8tu0u9G+gpX6clxLWvDUWkDuTdGC1k5XAEEEAAAQQQQAABBBBAIKICBVv31YYhyiuPNDIP7e7n7h73dEQnyeAIuAk8/Pb0u3RNfPYn4mI7qVDEOdKva4ONJDBEAAEEEEAAAQQQQAABBBCIYoEdJQUqDPGFVFaX+Zyl5pC7H5w4h/5EC9aQQEQLsFyH3vbkf1JEi3lU4V3r6/RT+naVM9L6Sp/kTq24OqcggAACCCCAAAIIIIAAAgiES2BncZl8k18km4tKfA6pHp34hug19//1nosLwzUnxkHAX4GHlkxLcTjlUbWbpc/+RO/EU2RorzOkW3wffy/JcQgggAACCCCAAAIIIIAAAhEQ2F+xUzbs/kZ2lW5uZHT9jTYOuf/XE+fSn2jh+hCIaCGY++G3P7ksUzRdNR5kqK/LDOydJKel9JYBvbsEMAqnIoAAAggggAACCCCAAAIIBFtg266D8l3hLtm660Bjl94gunb/c/eMywn22FwPgWAL/G7x9ExNN4IRvvsTvToPksE9RkqPzgOCPTTXQwABBBBAAAEEEEAAAQQQCEBg76FtsnHvGtlzaEuj/Qm1O+D9v500h/5EK50JRLQSzv2025/+6BHR5f7GLtW3R2c5PbWPGDtH8IEAAggggAACCCCAAAIIIBA5gU1qJ4jvCnZK0d5DjU9Ck0efu+uiByI3S0ZGoHUCKhjxiApGNNqfSE7oK0N6ni7GzhF8IIAAAggggAACCCCAAAIIRE5g18HNKgjxrRSXFzU6CRWEeFQFIehPBLhMBCICBHSdPvMvy0fWOGuMd2NMauySvbolyOnD+sjQ/slBGpXLIIAAAggggAACCCCAAAII+COwYXuxfLt+p+zeX97U4Ys1XX/g2XvGf+fPNTkGgWgUeHTpLSNrjjtVf0JvtD/RNb6nDOlxhvRN8rnhZTSWxZwQQAABBBBAAAEEEEAAAUsIFB3YoIIQ30hJxZ4m6tEWqx8+8JsrZtOfCMKqE4gIAqL7JW7/84eXicNxp2o8ZDR26Q7t2krKgGT12V16JScEeQZcDgEEEEAAAQQQQAABBBBAwBDYXVwuhdv2qc9iOXz0WFMoS8Wpz3ru3vHvIYeAVQR+t3jaZZredH+iXZv2KhSRKv27pkhSfC+rlE4dCCCAAAIIIIAAAggggEBUCRyo2C3bSwql6ECBHD1+pPG56bJUd+izfjtpLv2JIK4ggYggYrpf6ra/fHyh5tRnqmDE1U0N0TWxo6SqYMTQ/t2kc0KHEM2GyyKAAAIIIIAAAggggAAC9hA4VH5YNmzfLwUqCFFSWtVM0doi3aHN+uvPxy63hw5V2lHgkSUzLnTqqj+hS5P9ic4dukrfrqnSr8tQiWvf2Y5U1IwAAggggAACCCCAAAIIBE2g8sgh2XFwgxSVFMihwyVNX1eTRQ5Nm/XAxNn0J4K2AvUXIhARAlT3S97x1PIxujiNYMQNzQ3Vv1cXGdArUfp27yLJSXHNHc7PEUAAAQQQQAABBBBAAAEElEDxgUop2ndQtu0ule27D/phos3XxDHr2bsvXOHHwRyCgCUEHnnn5jHO2v6ENNuf6NG5v/ToNECSE/pKYhyP/bTEDUARCCCAAAIIIIAAAgggEHKB0qpiKS4rkr1l22Tvoe3+jDffofoTD1zxIv0Jf7RaeQyBiFbCtfS0W/7yn5ExepupouvXqXOb7SZ0bB+rghGdpU8P9dm9kyR1JiDRUnOORwABBBBAAAEEEEAAAWsKHDhkBCAOya69ZbJjb2lzj8NwIRSLri2oiTk+74WfX7zGmjJUhUDzAg+9NXVkTEzMVN3P/kT7th2lW0Kf2nCE8bVTh6TmB+EIBBBAAAEEEEAAAQQQQMAGAmWHD0hxeZHsL99ZG4Q4evywP1UXa5rqT9TUzHvoR/PoT/gjFuAxBCICBGzN6Xc8/fHVateI69R2lZn+np/QsZ30VeGILp06SOdOHSUpoaMkdmovMQ6Hv5fgOAQQQAABBBBAAAEEEEDAVAI1TqeUlh2RA+VVcqisSg6WHZaivYekvOqo/3VokqOJvuDZu8Yv8v8kjkTAHgIPL55xtfHGDV387090aBsv3Tv3lfj2SZKgHq1hfI1vnygxWow90KgSAQQQQAABBBBAAAEEbCdQo9dIxZFS9XlAytWjMIyv+w4VyeFjFX5bqD/K54gKQjw4aTb9Cb/VgnMggYjgOLbqKnc99W7SMYlVO0Zoxq4RF7TmIp0TOkhifHu1g0RH6RzfQWLbxkhb9dmubZsT/27jkNg2baSN8VX9t0octWYYzkEAAQQQQAABBBBAAAEEAhZQ70iX6mM1cvy4U6qPH5djxlf139XHjp/8WiOHKg7LgUNVUlpxRA6V+/XOiobz0rTlojsXtpXqBU/fffmBgCfOBRCwuMBD7/4syVHtuE40MXoUrepPxKlwREK7LpLQIVHi1Ne2MbHSJqattHW0VV9ja/87xmF8qu+p79OfsPhNRXkIIIAAAggggAACCESxgNGfOFZzTGqcxme1+ne1HFf/rv2qvm98rTx6UMoPl0q5+lqpQhCt+VB/ll2uO/WFzljngocu/xv9idYgBuEc/joeBMRgXOLWpz9Oc4h+sdo1YpyIU31q7EEZDFiugQACCCCAAAIIIIAAAjYQ0FVTwbFM/TF3mVO0/zx/19h8GxRNiQiERODhxbemidRcrJp249TvlOpPCP2JkEhzUQQQQAABfwR+c8Ucn4f9/p3p/pzOMQgggAACCIRb4IDRm9BEWyYS858HJz1PfyLcK+BjPAIRUbAIvqZw65+XnemI0ceeCEjUfsZF6VSZFgIIIIAAAggggAACCCAQboFKNeAyXfSPdadj2fP3jlsZ7gkwHgJ2Efj929POFIdD9SdUQEKMT43+hF0WnzoRQACBKBAgEBEFi8AUEEAAAQSaENBVf0JT/Qn5WNP1Zb+5ci79iSi8XwhEROGi+JrSrX/+6HxNc57qcDhS1C4uqSpdlKLCEoNNMn2miQACCCBgAYGiDatrq+g7dJQFqqEEBBBAAAHTCGiySb32KVTbTBY4nc5CXXd8//y9F31qmvkzUQQsJvDIO9PPr3HKqep3MkX1JuhPWGx9KQcBBBCINgECEdG2IswHAQQQsLHAyf6E6lEUqL/VFsY45PsHrphDf8IEtwSBCBMsUmNTvOOZ3Hb68bgUp+ZMjdE1oxHRVz3zJkEtaoIuWkLtvzXj3ye+p7aQjVfv5nCYuGSmjgACCCAQQYF35v6ydvQrpv0hgrNgaAQQQAABcwtoTvWapFy9RqlQ20eWqwZCuabp5bX/FuPfWrlqLBTVaHqhQ3cUaG0qC5+9M+OouWtm9ghYX+CO3DvaJetHUzSnlqpreorqQfRVv9OqD6EnqDZE7Vfjv0/0Jmo/VX9C6E9Y/9agQgQQQCBgAQIRARNyAQQQQAAB3wJO9TdUoy9RUduPUJ9qp4dy0Zy1X43/Vt8v0nStUHfoBcVau8JnM56lP2HSu4lAhEkXjmkjgAACCCAQZoEfqvH+c3LMi9XX/4Z5fIZDAAEEEEAAAQQQQAABBBBAAAH7Cai/R3l88DcN+90DVIwAAggggEBAAvyfh4D4OBkBBBBAAAHbCCxRlWacrDZXfZ1om8opFAEEEEAAAQQQQAABBBBAAAEEIiVAICJS8oyLAAIIIICARQQIRFhkISkDAQQQQACBEAq47w7hGoZdIkIIzqURQAABBBBAAAEEEEAAAQQQQKBWgEAENwICCCCAAAIIBCRAICIgPk5GAAEEEEDAFgLuu0O4CmaXCFssPUUigAACCCCAAAIIIIAAAgggEFEBAhER5WdwBBBAAAEEzC9AIML8a0gFCCCAAAIIhFLA1+4QrvHYJSKU8lwbAQQQQAABBBBAAAEEEEAAAQQIRHAPIIAAAggggEBAAgQiAuLjZAQQQAABBCwv4Gt3CFfR7BJh+eWnQAQQQAABBBBAAAEEEEAAAQQiKkAgIqL8DI4AAggggID5BQhEmH8NqQABBBBAAIFQCTS1O4RrTHaJCJU+10UAAQQQQAABBBBAAAEEEEAAAQIR3AMIIIAAAgggEJAAgYiA+DgZAQQQQAABSws0tTuEq3B2ibD0LUBxCCCAAAIIIIAAAggggAACCERUgEBERPkZHAEEEEAAAfMLEIgw/xpSAQIIIIAAAqEQ8Gd3CNe47BIRihXgmggggAACCCCAAAIIIIAAAgggQCCCewABBBBAAAEEAhIgEBEQHycjgAACCCBgWQF/dodwFc8uEZa9DSgMAQQQQAABBBBAAAEEEEAAgYgKEIiIKD+DI4AAAgggYH4BAhHmX0MqQAABBBBAINgCLdkdwjU2u0QEexW4HgIIIIAAAggggAACCCCAAAIIEIjgHkAAAQQQQACBgAQIRATEx8kIIIAAAghYUqAlu0O4ANglwpK3AkUhgAACCCCAAAIIIIAAAgggEFEBAhER5WdwBBBAAAEEzC9AIML8a0gFCCCAAAIIBFOgNbtDuMZnl4hgrgTXQgABBBBAAAEEEEAAAQQQQAABAhHcAwgggAACCCAQkACBiID4OBkBBBBAAAHLCbRmdwgXArtEWO52oCAEEEAAAQQQQAABBBBAAAEEIipAICKi/AyOAAIIIICA+QUIRJh/DakAAQQQQACBYAkEsjuEaw7sEhGs1eA6CCCAAAIIIIAAAggggAACCCBAIIJ7AAEEEEAAAQQCEiAQERAfJyOAAAIIIGApgUB2h3BBsEuEpW4JikEAAQQQQAABBBBAAAEEEEAgogIEIiLKz+AIIIAAAgiYX4BAhPnXkAoQQAABBBAIhkAwdodwzYNdIoKxIlwDAQQQQAABBBBAAAEEEEAAAQQIRHAPIIAAAggggEBAAgQiAuLjZAQQQAABBCwjEIzdIVwY7BJhmduCQhBAAAEEEEAAAQQQQAABBBCIqACBiIjyMzgCCCCAAALmFyAQYf41pAIEEEAAAQQCFQjm7hCuubBLRKCrwvkIIIAAAggggAACCCCAAAIIIEAggnsAAQQQQAABBAISIBAREB8nI4AAAgggYAmBYO4O4QJhlwhL3BoUgQACCCCAAAIIIIAAAggggEBEBQhERJSfwRFAAAEEEDC/AIEI868hFSCAAAIIIBCIQCh2h3DNh10iAlkZzkUAAQQQQAABBBBAAAEEEEAAAQIR3AMIIIAAAgggEJAAgYiA+DgZAQQQQAAB0wuEYncIFwq7RJj+9qAABBBAAAEEEEAAAQQQQAABBCIqQCAiovwMjgACCCCAgPkFCESYfw2pAAEEEEAAgdYKhHJ3CNec2CWitavDeQgggAACCCCAAAIIIIAAAgggQCCCewABBBBAAAEEAhIgEBEQHycjgAACCCBgaoFQ7g7hgmGXCFPfIkweAQQQQAABBBBAAAEEEEAAgYgKEIiIKD+DI4AAAgggYH4BAhHmX0MqQAABBBBAoDUC4dgdwjUvdolozQpxDgIIIIAAAggggAACCCCAAAIIEIjgHkAAAQQQQACBgAQIRATEx8kIIIAAAgiYViAcu0O4cNglwrS3CRNHAAEEEEAAAQQQQAABBBBAIKICBCIiys/gCCCAAAIImF+AQIT515AKEEAAAQQQaKlAS3eHOKgG6OI1iK/vNTUPdolo6SpxPAIIIIAAAggggAACCCCAAAIIEIjgHkAAAQQQQACBgAQIRATEx8kIIIAAAgiYUsDf3SGM0MNTJz8rvSqNU/9998lP77CELxR2iTDlrcKkEUAAAQQQQAABBBBAAAEEEIioAIGIiPIzOAIIIIAAAuYXIBBh/jWkAgQQQAABBFoi4M/uEO5BiKqTF2+sAdFR/dzfYAS7RLRkpTgWAQQQQAABBBBAAAEEEEAAAQQIRHAPIIAAAggggEBAAgQiAuLjZAQQQAABBEwn0NTuEL6CEK4Cm2tA+BOMYJcI090uTBgBBBBAAAEEEEAAAQQQQACBiAo014+I6OQYHAEEEEAAAQSiX4BARPSvETNEAAEEEEAgWAKN7Q7RVBDCo93tagAAIABJREFUNba/DYjmghHsEhGs1eQ6CCCAAAIIIIAAAggggAACCFhfwN9+hPUlqBABBBBAAAEEWiVAIKJVbJyEAAIIIICAKQW8d4fwJwjhKrSlDYjGghHsEmHKW4dJI4AAAggggAACCCCAAAIIIBARgZb2IyIySQZFAAEEEEAAgegVIBARvWvDzBBAAAEEEAimgPvuEC0JQrjm0NoGhK9gBLtEBHNluRYCCCCAAAIIIIAAAggggAAC1hVobT/CuiJUhgACCCCAAAItEiAQ0SIuDkYAAQQQQMC0AsbuEOeoz6dOfla1sJJAGxDuwYgv1NgTWzg+hyOAAAIIIIAAAggggAACCCCAgP0EAu1H2E+MihFAAAEEEEDAQ4BABDcEAggggAAC9hD4uSpzjvpsaRDCpROsBoQRjJiuPv9iD3aqRAABBBBAAAEEEEAAAQQQQACBAASC1Y8IYAqcigACCCCAAAJmFiAQYebVY+4IIIAAAgiET4AGRPisGQkBBBBAAAEEEEAAAQQQQAABBE4I0I/gTkAAAQQQQACBgAQIRATEx8kIIIAAAgjYRoAGhG2WmkIRQAABBBBAAAEEEEAAAQQQiBoB+hFRsxRMBAEEEEAAAXMKEIgw57oxawQQQAABBMItQAMi3OKMhwACCCCAAAIIIIAAAggggAAC9CO4BxBAAAEEEEAgIAECEQHxcTICCCCAAAK2EaABYZulplAEEEAAAQQQQAABBBBAAAEEokaAfkTULAUTQQABBBBAwJwCBCLMuW7MGgEEEEAAgXAL0IAItzjjIYAAAggggAACCCCAAAIIIIAA/QjuAQQQQAABBBAISIBAREB8nIwAAggggIBtBGhA2GapKRQBBBBAAAEEEEAAAQQQQACBqBGgHxE1S8FEEEAAAQQQMKcAgQhzrhuzRgABBBBAINwCNCDCLc54CCCAAAIIIIAAAggggAACCJhf4OeqhDnqs6qVpQSrH9FRjT9dff6llfPgNAQQQAABBBAwqQCBCJMuHNNGAAEEEEAgzALBakCEedoMhwACCCCAAAIIIIAAAggggAACERRYosY+R30+dfKzpcGIQPsRRhDi7pOfX6ivEyNowdAIIIAAAgggEAEBAhERQGdIBBBAAAEETCgQaAPChCUzZQQQQAABBBBAAAEEEEAAAQQQCFDgh+r8/5y8xkH1taXBiNb2I9yDEF1Ojn+x+vrfAOvhdAQQQAABBBAwmQCBCJMtGNNFAAEEEEAgQgKtbUBEaLoMiwACCCCAAAIIIIAAAggggAACUSKQq+YxwW0uLQlGtLQf4SsIYQxtzIHdIaLkhmAaCCCAAAIIhFOAQEQ4tRkLAQQQQAAB8wq0tAFh3kqZOQIIIIAAAggggAACCCCAAAIIBFPAfZcI9+v6E4zwtx/RWBDCNR67QwRzRbkWAggggAACJhIgEGGixWKqCCCAAAIIRFDA3wZEBKfI0AgggAACCCCAAAIIIIAAAgggEKUC3rtEuE+zqWBEc/2I5oIQxjjsDhGlNwXTQgABBBBAIBwCBCLCocwYCCCAAAIImF+guQaE+SukAgQQQAABBBBAAAEEEEAAAQQQCJVAY7tEuI/nKxjRWD/CnyCE69rsDhGqVeW6CCCAAAIImECAQIQJFokpIoAAAgggEAUCBCKiYBGYAgIIIIAAAggggAACCCCAAAImFmhqlwj3styDEZVe9cap/7775GcXPyzYHcIPJA5BAAEEEEDAygIEIqy8utSGAAIIIIBA8AQIRATPkishgAACCCCAAAIIIIAAAgggYEcBf3aJcHcxghHeoQdf32vKkt0h7HinUTMCCCCAAAJuAgQiuB0QQAABBBBAwB8BAhH+KHEMAggggAACCCCAAAIIIIAAAgg0JbBE/TAjTETsDhEmaIZBAAEEEEAgmgUIRETz6jA3BBBAAAEEokeAQET0rAUzQQABBBBAAAEEEEAAAQQQQMCsAi3dJSKQOtkdIhA9zkUAAQQQQMAiAgQiLLKQlIEAAggggECIBQhEhBiYyyOAAAIIIIAAAggggAACCCBgE4Fw7BLB7hA2uZkoEwEEEEAAgeYECEQ0J8TPEUAAAQQQQMAQIBDBfYAAAggggAACCCCAAAIIIIAAAsEQCMcuEewOEYyV4hoIIIAAAghYQIBAhAUWkRIQQAABBBAIgwCBiDAgMwQCCCCAAAIIIIAAAggggAACNhEI5S4R7A5hk5uIMhFAAAEEEPBHgECEP0ocgwACCCCAAAIEIrgHEEAAAQQQQAABBBBAAAEEEEAgWAKh3CWC3SGCtUpcBwEEEEAAAQsIEIiwwCJSAgIIIIAAAmEQIBARBmSGQAABBBBAAAEEEEAAAQQQQMBGAqHYJYLdIWx0A1EqAggggAAC/ggQiPBHiWMQQAABBBBAgEAE9wACCCCAAAIIIIAAAggggAACCARTIBS7RLA7RDBXiGshgAACCCBgAQECERZYREpAAAEEEEAgDAIEIsKAzBAIIIAAAggggAACCCCAAAII2EwgmLtEsDuEzW4eykUAAQQQQMAfAQIR/ihxDAIIIIAAAggQiOAeQAABBBBAAAEEEEAAAQQQQACBYAsEc5cIdocI9upwPQQQQAABBCwgQCDCAotICQgggAACCIRBgEBEGJAZAgEEEEAAAQQQQAABBBBAAAEbCgRjlwh2h7DhjUPJCCCAAAII+CNAIMIfJY5BAAEEEEAAAQIR3AMIIIAAAggggAACCCCAAAIIIBAKgWDsEsHuEKFYGa6JAAIIIICABQQIRFhgESkBAQQQQACBMAgQiAgDMkMggAACCCCAAAIIIIAAAgggYFOBQHaJYHcIm940lI0AAggggIA/AgQi/FHiGAQQQAABBBAgEME9gAACCCCAAAIIIIAAAggggAACoRIIZJcIdocI1apwXQQQQAABBCwgQCDCAotICQgggAACCIRBgEBEGJAZAgEEEEAAAQQQQAABBBBAAAEbC7Rmlwh2h7DxDUPpCCCAAAII+CNAIMIfJY5BAAEEEEAAAQIR3AMIIIAAAggggAACCCCAAAIIIBBKgdbsEsHuEKFcEa6NAAIIIICABQQIRFhgESkBAQQQQACBMAgQiAgDMkMggAACCCCAAAIIIIAAAgggYHOBluwSwe4QNr9ZKB8BBBBAAAF/BAhE+KPEMQgggAACCCBAIIJ7AAEEEEAAAQQQQAABBBBAAAEEQi3Qkl0i2B0i1KvB9RFAAAEEELCAAIEICywiJSCAAAIIIBAGAQIRYUBmCAQQQAABBBBAAAEEEEAAAQQQEH92iWB3CG4UBBBAAAEEEPBLgECEX0wchAACCCCAgO0FCETY/hYAAAEEEEAAAQQQQAABBBBAAIGwCPizSwS7Q4RlKRgEAQQQQAAB8wsQiDD/GlIBAggggAAC4RAgEBEOZcZAAAEEEEAAAQQQQAABBBBAAAFDoKldItgdgnsEAQQQQAABBPwWIBDhNxUHIoAAAgggYGsBAhG2Xn6KRwABBBBAAAEEEEAAAQQQQCCsAk3tEsHuEGFdCgZDAAEEEEDA3AIEIsy9fsweAQQQQACBcAkQiAiXNOMggAACCCCAAAIIIIAAAggggIAh4GuXCHaH4N5AAAEEEEAAgRYJEIhoERcHI4AAAgggYFsBAhG2XXoKRwABBBBAAAEEEEAAAQQQQCAiAr52iWB3iIgsBYMigAACCCBgXgECEeZdO2aOAAIIIIBAOAUIRIRTm7EQQAABBBBAAAEEEEAAAQQQQMAQcN8lgt0huCcQQAABBBBAoMUCBCJaTMYJCCCAAAII2FKAQIQtl52iEUAAAQQQQAABBBBAAAEEEIiogPsuEewOEdGlYHAEEEAAAQTMKUAgwpzrVjvrDbkT2h3X41OcmqQ6REvRResrup4gDj1B07UEp0iC8d+aaAmaQ+JFlwT11yyHiUtm6ggggAACERJIz8j2GDkvNytCM2FYBBBAAAEzC6gXoE71mqRCvTYp10UvF00rVy9QynVN/dup1f63JnqRU/RChy4FbbSKwqEZS4+auWbmjoAVBTY8I+2Ot5MU1WtIVb/TKep3u6+qs7YPof6dYPzb6EEYXzVN9SPUV/oRVrwTqAkBBBAIj8CMZ06MM/vO8IzHKAgggAAC1hOo7Ufoqh+hehCiqU/jq9GPUJ9GX+Lkv4vUcYW6U/Ujjkrh0DuFfoRFbgUCESZZyHVLM8/XdDlVaoMPeqoKOaSoqQ82yfSZJgIIIICAyQUIRJh8AZk+AgggYG6BTeo1UKF6DVQg6quuyffDJ+R8au6SmD0C5hEomC3n1zjkVNUkTFGJplSHJqovQT/CPCvITBFAAAHzC3yZf6KGs9PMXwsVIIAAAgiYR0D9EX2Teg1UqF4DFajwd2GMU75PnSH0I8yzhHUzJRARpYu2dunkMx1O5zhxaGPVuyrGqWnGRelUmRYCCCCAAAIIIIAAAgggEFYB9cfYShUYX6beeb6sRtM+HjFh4cqwToDBELCwQMEcObNGk3Hq92usegfVONU4oh9h4fWmNAQQQAABBBBAAAEEEPBfwNWPUPvxL3M45ePU6UI/wn++iB1JICJi9J4DFy6enKbecXGxrqkQhK6NUz9NipKpMQ0EEEAAAQQQQAABBBBAINoFDoimL9N0xzL1jo3/pExaePJ9hNE+beaHQOQFCudKbT9CnLVvxqAfEfklYQYIIIAAAggggAACCCBgHoEDaqrLjIBEbT9imtCPiMK1IxARwUVZ925mknbccZ049MlqGhe2Ziqx7ROlbYcu0q5DV4lVXx1tYsUR005iHG3Vv9upfxv/3VY0h/E1Vj2SlyVvjTPnIIAAAggggAACCCCAQOACunq7ubOmWnRntfp6rPbfzuNHpcb4t/Oo+ne1VB8+qD5LTnw9UtqqQdU4n6hwxAK9jXPB8MtzjOYEHwgg4Cawbp4kaU65TnPIZLUrZev6EXF9pW3H/tIufqC0jesvMW06qj5EnOo9nPza1vjaUfUjTn5Vg/GBAAIIIIAAAggggAACCERCQNedqudQpfoRVbVfnceMr5WqL3Hia4363rHK7XK0Yqscq9ou1ZVFrZqm2kHiE/Uaa4HukAXDpwr9iFYpBv8k/joefNNmr5i/dPLVTl2/TuFnNnvwyQPatEuQuM79VeghqfazXe3XLqqx0MbfS3AcAggggAACCCCAAAIIIGAqAd15vDYYcfTwAfX1xGfloe1y/Gi533Wo1105Khm+IG3CwkV+n8SBCFhUIH+uXK1Ku059+t+PaN9D4rr+QGJrgw8DpJ36jI3vX/vGCz4QQAABBBBAAAEEEEAAASsKGG/kqK4wghHbTnyqoERlyddy/MjelpSbow5ekDZN6Ee0RC0ExxKICAGqr0uuX3r9SF2vmaqSQUbjIbm5YWPUOyniEvtLx4R+0jGxn7Tr2K25U/g5AggggAACCCCAAAIIIGALgaNV+6XqUJFUlW1XX1VAorrKn7qL1QvgBZoWM2/YhNfX+HMCxyBgBYH1c2Wk6kVMVbX414+ITZK4bj+QDl1GSUf1tV38KVZgoAYEEEAAAQQQQAABBBBAIGCBoxWb5XDJaqk88LX6qgISR/3aBKJYDbxA9STmDZsm9CMCXoWWX4BARMvNWnRGwbuZY447HTM10W9o7sS4xIES1+WU2p0g2sd3b+5wfo4AAggggAACCCCAAAIIIKAEjlTsq905ovLgZqks3dqsiS7afHE4Z6nHaaxo9mAOQMCkAgXzZIxTl5lq+s33I7qdJXHJ59UGINp3SjVpxUwbAQQQQAABBBBAAAEEEAivwJGyAqna/7VUFn8mlfu/8mfw+Q5NZqVOFfoR/mgF6RgCEUGC9L5M3ntZF4pTnym6ZmxH2ehHu7hk6dxtmCQkp0ls+8QQzYbLIoAAAggggAACCCCAAAL2EKg+UirlxflyaP96OVppvAmjiQ9NXyRObVb6xOzl9tChSjsIFM6TC2tOBCGa7kd0GiKdel0qCeozNq6vHWioEQEEEEAAAQQQQAABBBAImUB1ZZGU735fytTn0bKNzY2zKEYFI1KmCv2I5qSC8HMCEUFAdL/E2sVZl2kOXe0IoU1o7NLG4zA6qRBE5+7p0iGhd5BnwOUQQAABBBBAAAEEEEAAAQQMgcPlu+TQvjwpU+GImmNNPlYj1+mUZ0ZMyn4POQTMKpA/Ry5Tj8aYqWnSeD8itot06n2p+rxMPRJjpFlLZd4IIIAAAggggAACCCCAQFQLHD64Rsp2vac+35ea6oONzlX9oT73uK76EdOFfkQIV5RARJBw174z+TRHjPMREW1SY5fskNBHknqPkk5qNwg+EEAAAQQQQAABBBBAAAEEwidQpnaNOLBrtQpJ7GxiUH2xQ2tz/7AJr/NMz/AtDSMFKLD2RTktJkZUP0Ia70ckjpSkU66r3Q2CDwQQQAABBBBAAAEEEEAAgfAJGLtGHNi8QA6XNtlqWFxTIw+MuFm+C9/M7DMSgYggrHVe7mTVeNDvb+xSHTv3V0GI0ZLQdUgQRuMSCCCAAAIIIIAAAggggAACrRUoL9moghGrpOrQ9iYuoT2anrHwgdaOwXkIhEsgb648oho7jfcjuo6WpEHXS3yPseGaEuMggAACCCCAAAIIIIAAAgj4EKjY+7Ec2PK6VJWsatRH7fr3aPo0oR8R5DuIQEQAoOuWTs7UnM5HRdOG+rpMfJdTpEvvH0h8l0EBjMKpCCCAAAIIIIAAAggggAACwRaoOLhFDu7+WioObPZ9aV3foDsc9w+fsDAn2GNzPQQCFVg/TzJ1p6h+hPjuR3Q/TxIHXifxyecEOhTnI4AAAggggAACCCCAAAIIBFGgsvgLObh1gVTs+6yRfoRs0Bxy/7CpQj8iSO4EIloBmb9kcopT0x9VeNf6Oj0+aYh07XOmdOzcrxVX5xQEEEAAAQQQQAABBBBAAIFwCVQd2iElO1eqYMRGn0Oqd2e84dC1+9MmLiwM15wYB4HGBPLnSIoKQTyqfu67H6F2gkg65X+lY9IoEBFAAAEEEEAAAQQQQAABBKJYoOrAavUojdfE2DmikY83RJf706YL/YgA15FARAsB85Zm3aVuvqd8nda2XWfpPvAC6ZSc3sKrcjgCCCCAAAIIIIAAAggggEAkBcqK82Tf1k/k2NFDvqehyd3pE7KfjuQcGdveAnnz5C6tsX5Eh96SPOxW6dT7cnsjUT0CCCCAAAIIIIAAAgggYDKBsl3vSvH65+XY4V0+Z+5Q/YjUqUI/IoB1JRDhJ9667Mx4iXPM1jT9Bl+ndO07RroPuFBE7WHCBwIIIIAAAggggAACCCCAgAkFdF32bftYSopW+Jy8rmvzu7aJnd7zsn9UmrA6pmxSgXV/lXhHrMxW0/fdjzhligpD3Kb6ETEmrZBpI4AAAggggAACCCCAAAI2F9BrVCjir1Ky+dXGIOY7q2XG8NukwuZSrSqfQIQfbPm5mWN10YzmQ6r34fGJgyR50AXSPq6nH1fiEAQQQAABBBBAAAEEEEAAgWgXOFyxW/Zv+1QqDm7xNdUCTfQZaRk5je5pGe31MT/zCKhHZIxVj8jw2Y+ISz5HklNvlfad08xTEDNFAAEEEEAAAQQQQAABBBBoVOBwaZ7sL3xBKou/8NmPUE8xmKEeoUE/ooX3EIGIZsDW5Wbdo5D+7H2YIyZWegwaL4k9R7aQnMMRQAABBBBAAAEEEEAAAQTMIFC6Z43s3fKhOGuqG0xXF7l3eEb2k2aogzmaUyB/rtyjZt6wH9Gmo3RPv0cS+/3InIUxawQQQAABBBBAAAEEEEAAgSYFSne8JfvynhTn8Spfx92bNk3oR7TgHiIQ0QjW+reuTNBj289WO6Ze731Ix879pNeQyyW2Q5cWUHMoAggggAACCCCAAAIIIICA2QSqDx+U3RvflapDOxpMXdPkda36yIxhP3q73Gx1Md/oFVj/N0nQnbW7QjTsR3T9gfQ89X6JjesfvQUwMwQQQAABBBBAAAEEEEAAgYAFqiu3y57vH5Wqkq99Xet1zSEzhv1M6Ef4IU0gwgfS94snp8U49DfUj9K9f9y1zxjpPmicH7QcggACCCCAAAIIIIAAAgggYBWBfVuWScnOFb7KyWvj1K5NmbQw3yq1UkfkBArnSlqNLm+ox2Q07EcMvlGSh82M3OQYGQEEEEAAAQQQQAABBBBAIOwC+9bPkgOb/tFwXF3yYjS5NmWa0I9oZlUIRHgBrc3NOs8hkqO+3cv9R8YjMoxdITolDwv7jc6ACCCAAAIIIIAAAggggAACkRcoK15fu1uEj0do7HaKZI7IyP4s8rNkBmYVWDtPzovRffQj2sTV7grRqfelZi2NeSOAAAIIIIAAAggggAACCAQgULbr/drdIpzHK72vsrtGU/2IqUI/oglfAhFuOPlLJk/StdqdIdq5m8UlDpCeQy6V2PY8IiOA31VORQABBBBAAAEEEEAAAQRML1B95KDs2fi+VJZu867lqKZr16ZNXLjY9EVSQNgF8ufIJLUrRMN+RLczVRji19K2Y7+wz4kBEUAAAQQQQAABBBBAAAEEokfAeITG3rWPS+X+lQ36EaLLtWnThX5EI8tFIOIkTN67mTeKU3vV2ymx52lqZ4jLouduZyYIIIAAAggggAACCCCAAAIRF9i98T0p3fNdw3k4HFPSL1/gYy/LiE+ZCUSpQME8udGpS8N+RP+ra8MQfCCAAAIIIIAAAggggAACCCDgEtjz/WNSun1RAxCHJlNSpwr9CB+3CoEIhZK3JHOmaNpfvH269j1Lug8cy28YAggggAACCCCAAAIIIIAAAg0E9m39WEqKvmooo+s/T5+YMwsyBJoTyJsjMzVNGvYjBv9Ekofd3tzp/BwBBBBAAAEEEEAAAQQQQMCGAsXrn5OSTa80qFzX5efp04V+hJeM7QMR+UuzHlI3x2+975juA8dJ175jbPgrRMkIIIAAAggggAACCCCAAAL+ChzYuUL2blnW4HD1R+7fpU3Ifsjf63Cc/QTy54pxfzToRyQPu1O6Dp5iPxAqRgABBBBAAAEEEEAAAQQQ8FugZPOrUpz/jK/jf5c2rfb1Jh8nBWwdiGhsZ4heQy+XxB4juUkQQAABBBBAAAEEEEAAAQQQaFagdO8a2b3h3YbHsVNEs3Z2PaCxnSF6jXxAOve7yq4s1I0AAggggAACCCCAAAIIINACgdLt/5I93z/a4Ax2ivAksW0gIu/d624Up7PBMzr7DrtKErqltOBW41AEEEAAAQQQQAABBBBAAAG7C5TvL5Si9f9uyODQp6RfnsMzPO1+g7jVXzBPbnTq0qAf0ecHT0hCz/FIIYAAAggggAACCCCAAAIIIOC3QPmeD2Xn1/c1ON6hyZTUqUI/QsnYMhCRv2TyJF3T3/G+MwaMmCwdEwf4fYNxIAIIIIAAAggggAACCCCAAAIugarSbbJt7cIGIJquXZE2ceFipBDInyOTVCemQT+i/1kvSMduZwKEAAIIIIAAAggggAACCCCAQIsFqvavlO1f3dLwPF2uSJsutu9H2C4QsTY36zyHyH/VHdHO/a5gZ4gW/25xAgIIIIAAAggggAACCCCAgJdAIztFHHWK/HBERvZngNlXYO08OS9Gb9iPYGcI+94TVI4AAggggAACCCCAAAIIBEugkZ0ijtZoqh8xVWzdj7BVIKJw8eS04w7dCEP0cr+5eg29XBJ7jAzW/cZ1EEAAAQQQQAABBBBAAAEEbCxQuneN7N7wrrfA7hqn9sNTJy3MtzGNbUsvnCtpNSfenOHZjxj5gHTud5VtXSgcAQQQQAABBBBAAAEEEEAgeAKHdvxbdq95pEE/Ika9SSNlmti2H2GbQMT6t65McLZt/6W6A9Ld74Ieg8ZJUp8xwbvTuBICCCCAAAIIIIAAAggggIDtBUqKVsi+rcu8HfIcx46cPexHb5fbHshGAOv/Jgl6jXypHpXh0Y/oPuxOSRo8xUYSlIoAAggggAACCCCAAAIIIBBqgZJNr0rx+mc8h9ElT4uRs4f9TGzZj7BNICJ/adZ8XZfr3Ve/a9+zpPvAsaG+77g+AggggAACCCCAAAIIIICADQX2bf1YSoq+8qhc0+T1tAnZN9iQw7Yl58+V+ap4j35E0uCfSPdht9vWhMIRQAABBBBAAAEEEEAAAQRCJ1C8/jkp2fSK9wCvp00TW/YjbBGIWJebdY8q9M/uq57Y8zTpNeSy0N1pXBkBBBBAAAEEEEAAAQQQQMD2Ars3viele77zcNBF7h2ekf2k7XFsAKDCEPeoMj37Ef2vlp6n/toG1VMiAggggAACCCCAAAIIIIBApAT2fP+YlG5f5D38vSoUYbt+hOUDEfm5mWN10Za5r3Zc4gDpP2JypO4/xkUAAQQQQAABBBBAAAEEELCRwPa1C6WydJtHxZro49Iycj62EYPtSs2fI2PVYzI8+xHdzpR+Z71gOwsKRgABBBBAAAEEEEAAAQQQCL/Ajq9ukcr9Kz0HjpFxaT8VW/UjLB2IWJedGa/Fa6vUKqe6VtoREyuDzvh/Etu+S/jvOkZEAAEEEEAAAQQQQAABBBCwnUD1kYOy5Zu/i7Om2r32Ar1CHz08K6fCdiA2KHjdXyXeESue/Yg2cTLogn9K2479bCBAiQgggAACCCCAAAIIIIAAApEWOFa1Q7Z88mNxHq/06Ec4q2X08NvENv0Iawcicie/pt514/EslD6pV0qn5GGRvv8YHwEEEEAAAQQQQAABBBBAwEYCZcXrZWfB2x4Vq90M5w/PWPi/NmKwTanqURmvqWI9+hG9z3hMOvW+1DYGFIoAAggggAACCCCAAAIIIBB5gbJd78uubxo8tnG+enSGbfoRlg1E5C3Nukt0ecr9NuvaZ4x0HzQu8nceM0AAAQQQQAABBBBAAAEEELCdwL4ty6Rk5wrPujW5O31C9tO2w7BwwQXz5C6nVz8iafCN0n3YTAtXTWkHNtqsAAAgAElEQVQIIIAAAggggAACCCCAAALRKlC8fpaUbPqHx/Qcqh+ROlVs0Y+wZCAif8nkFF3TC9xXtWPnfjLg1Ouj9T5kXggggAACCCCAAAIIIIAAAjYQ2Pb961J1aIdHpZqupaZNXFhog/ItX2L+HEkRTTz7EV1/IP3Pnm352ikQAQQQQAABBBBAAAEEEEAgegW2fzlDqkq+9pygLqlp08Xy/QhLBiLW5WblqMKuda2oIyZWBp3+/yS2Q5fovQuZGQIIIIAAAggggAACCCCAgOUFqg8flC3f/l2cNdV1teoibwzPyM60fPE2KFA9KiNHlVnfj2jTUQae/0+Jjetvg+opEQEEEEAAAQQQQAABBBBAIFoFqiu3y9ZPfyzO41XuU3xDPTrD8v0IywUi1i+dnOnU9Wz3lew15HJJ7DkyWu8/5oUAAggggAACCCCAAAIIIGAjgdI9a2T3xnc9KtY1LWv4hIXGH9P5MKnA+nmSqevi0Y/oOfJBSez3I5NWxLQRQAABBBBAAAEEEEAAAQSsJFC64y3Zs+Zhj5I0TbKGTa0N91v2w3KBiLwlmYWiaUNdKxbfZZD0G275YItlb1AKQwABBBBAAAEEEEAAAQSsKLBjbY5UlG6pL03XN6RPzEmxYq12qUk9LkP1I6SuHxGXfI70G/OsXcqnTgQQQAABBBBAAAEEEEAAARMI7Fhxh1QWf+HWj5AN6rEZlu5HWCoQkZc7+RER/X73e23g6TdKh/heJrj9mCICCCCAAAIIIIAAAggggIBdBI5U7pEt37zqVa72aHrGwgfsYmClOvPmyiOqweLRjxhw3qvSITHdSmVSCwIIIIAAAggggAACCCCAgMkFjhzKV4/OuNGjCvUoz0fTp4ll+xGWCUSsfWfyaY4Y/Vv31evad4x0HzjO5Lcl00cAAQQQQAABBBBAAAEEELCiwL6ty6SkaIVHac4a7fQRVyz8zor1WrWmtS/KaTEx4tmPOGWKJKfdadWSqQsBBBBAAAEEEEAAAQQQQMDEAsX5z0jJZs83adTUyOkjbhZL9iMsE4jIy818R0Sb5Lr32rbrLENGT1ffskyJJv61YuoIIIAAAggggAACCCCAAAINBHSnbFw1V44dPeT2I31xekbOFWiZRyB/rqh+hNT3Izr0lsEX/Uv1I2LMUwQzRQABBBBAAAEEEEAAAQQQsI+AXiObPvofOXZ4l3vNi9OmiSX7EZZIC6xdnHWZwyHvuq9Yn9RJ0imZrSnt85tLpQgggAACCCCAAAIIIICA+QTKivNkZ8Fij4k7nXL5iEnZ75mvGvvNeO0cuSxG8+xH9D7jEenU+3L7YVAxAggggAACCCCAAAIIIICAaQTKdr0ru77xekqGLpenTRfL9SMsEYjIy81aou6uDNcdFp80RPqlX22aG46JIoAAAggggAACCCCAAAII2FdgR94iqTiwsQ5AF33p8Iycute49pWJ/srXz5Ul6lmr9f2IHmOl7+gno3/izBABBBBAAAEEEEAAAQQQQMD2AkWr7pGKvR/X9yN0WZo+vf41rlWATB+IyFuSdaFoUr9SamUGnHq9dOzczyprRB0IIIAAAggggAACCCCAAAIWFqg6tEO2ff+6Z4UxMjb9suzlFi7b9KUVzpMLa3TPfkT/c+ZIx6RRpq+NAhBAAAEEEEAAAQQQQAABBKwvUHVgtWz/YrpHoWoXxLEpU8VS/QjzByKWZr4pula3HUR80ilqd4hrrX+HUiECCCCAAAIIIIAAAggggIBlBHase0MqDm6ur0fTF6VPyLnGMgVasJD8ufKmKqu+H9H9POl75iwLVkpJCCCAAAIIIIAAAggggAACVhUoWjlTKvZ95l7eorRpYql+hKkDEevezRyjObWv3Feo3/BMie8yyKr3JHUhgAACCCCAAAIIIIAAAghYUKDi4BbZsS7Ho7IYh35W6uU5KyxYrulLKpgnY5y6ePYjxjwrccnnmL42CkAAAQQQQAABBBBAAAEEELCPQEXxF1K04g6Pgh2anJU6VSzTjzB3ICJ38mua6De4Vqhj5/7qcRnX2ecOpVIEEEAAAQQQQAABBBBAAAHLCGz7foFUHdpeV48u2vzhGQv/1zIFWqgQtTvEa6qc+n5E19HS/+wXLVQhpSCAAAIIIIAAAggggAACCNhFYPuXN0tVySr3cuerXSIs048wbSBi/dLrRzr1mu/cV6Zv2tWS0HWIXe5N6kQAAQQQQAABBBBAAAEEELCQQHnJRinKX+RRkUOLOW3YhNfXWKhM05eyfq6M1EU8+xGjn5T4HmNNXxsFIIAAAggggAACCCCAAAII2E+gYu/HUrTqHo/CVYjgtGHTxBL9CNMGIvJzs55RDYi6/Ts6JPSRgadZJqhiv980KkYAAQQQQAABBBBAAAEEEJCt370mh8t31kmoF+3PpmVk3wlN9Aio3SGeUbOp70ckjpQB570UPRNkJggggAACCCCAAAIIIIAAAgi0UGDbZz+Vw6Ue+Ydn1S4RluhHmDYQkZebtU+tY7JrLfukXiGdktNauLQcjgACCCCAAAIIIIAAAggggED0CJQV58vOgnfcJ1ScnpHdPXpmyExUIMKzHzHqMUnodSkwCCCAAAIIIIAAAggggAACCJhWoHz3+7Jz9a89+hEqEGGJfoQpAxH5Sydfrev6m64ViWnbUVLOut20NxgTRwABBBBAAAEEEEAAAQQQQMAlUPjVc1JzrKoORNO0a9ImLPR8lgZcERFQYYir1cD1/YjYLjL0kg8iMhcGRQABBBBAAAEEEEAAAQQQQCCYAhs+uERqqg+6X/IaFYowfT/CnIGI3Kxs9biMTNdqdOk1SnoOvjiY6821EEAAAQQQQAABBBBAAAEEEIiIwJ5N/5GDu1fXja1e/+YMz8jOishkGNRDQAUistU36vsRAydLj+G/QAkBBBBAAAEEEEAAAQQQQAAB0wvsXfcnObh1oXsdOSoQYfp+hOkCEevezUzSnFqJ+0oMPO3H0iGht+lvMgpAAAEEEEAAAQQQQAABBBBA4HD5Ltn63T89IHSH3nX45TkH0ImcwLp5kuTQxaMfMeDcl6RDl5GRmxQjI4AAAggggAACCCCAAAIIIBAkgcMH18i2z3/qcTWnJl2HTxVT9yNMF4jIWzz5VnHof3WtRLu4ZDnljJuCtMxcBgEEEEAAAQQQQAABBBBAAIHIC2z+5mU5WllcPxGndlv6pIXPR35m9p1B3hy5VdOkvh/RaYgMumCBfUGoHAEEEEAAAQQQQAABBBBAwHICWz65To6WbayrS9fltvTpYup+hOkCEeuWZC5Xz0+9wLUK3QdcIF37nWO5m42CEEAAAQQQQAABBBBAAAEE7CtQsuML2bftE3eA5ekZ2WPtKxL5yvPmynLVRKnrRySn3ipdh3i+cybys2QGCCCAAAIIIIAAAggggAACCLReoGTjS1Jc4JZ/0GR52lQxdT/CVIGIwsWT04479Dz3JRw8errEtk9s/apyJgIIIIAAAggggAACCCCAAAJRJlB9pFQ2rZrjMas2Ti09ZdLC/Cibqi2mUzhX0mpEPPoRp4z7t8TG9bVF/RSJAAIIIIAAAggggAACCCBgD4HqyiLZvOwqj2JjRNJTpolp+xGmCkTk506+Qxf9GdcKxCUOlP4jsuxx91ElAggggAACCCCAAAIIIICArQS2r82WytKtdTVrot2ZlrHwWVshREmx+X+TO8Qp9f2IbmdJv7Pqnp4RJbNkGggggAACCCCAAAIIIIAAAggELrDjq9ukcv9X9RdyyJ1pPxPT9iNMFYjIW5r5puja1S797oPGS9c+owNfVa6AAAIIIIAAAggggAACCCCAQJQJlOxcJfu2fFg/K01flD4h55oom6YtppM/V95Uhdb3I9LulqRTbrBF7RSJAAIIIIAAAggggAACCCBgL4EDm+fLvvyn3ItelDZNTNuPMFcgIjerRMknufQHnf4TaR/f3V53INUigAACCCCAAAIIIIAAAgjYQuBIxT7Z8u0r7rUeSM/I7mqL4qOsSBWI8OhHDLzgNWnfKTXKZsl0EEAAAQQQQAABBBBAAAEEEAhc4EhZgWz95H89+hEqEGHafoRpAhFrl04+06HrK1zybWI7ytAxtwe+olwBAQQQQAABBBBAAAEEEEAAgSgVKPzqOak5VlU3O6emjRkxYeHKKJ2uJadVMEfOdGpS349olyRDLn7fkrVSFAIIIIAAAggggAACCCCAAAKGwIYPLpWa6gN1GA5dxqROF1P2I0wTiMjPzbpXF/mTS71T8jDpk3oldyQCCCCAAAIIIIAAAggggAAClhXYWfC2lBWvr69P1+9Ln5hT99rYsoVHUWH58+Re0ev7EQm9L5E+ZzweRTNkKggggAACCCCAAAIIIIAAAggEV2DXN7+Ssl0f1F1U/Z3+vvRp9a+NgztaaK9mmkBE3pKsxaLJRBdHz8GXSpdep4dWh6sjgAACCCCAAAIIIIAAAgggEEGBg7u+kT2b6xsQ6nXxkvQJ2ZMiOCXbDZ0/Rzz7ESN+KYkDrrWdAwUjgAACCCCAAAIIIIAAAgjYR+Dg1hzZu+6PdQWrQESuCkTU/a3eTBKmCUSsy82qUJONc+GeMuqn0q5jNzNZM1cEEEAAAQQQQAABBBBAAAEEWiRwtGq/bF79kvs5lekZ2fEtuggHBySQN1c8+hGDxmZLu/hTAromJyOAAAIIIIAAAggggAACCCAQzQJHKzbLlo+z6qeoSWXaVDFlP8IUgYh1SzPP13TtE5d4m3YJMvTMW6L5HmFuCCCAAAIIIIAAAggggAACCARFYMPKF+T40fK6a+mafsHwCTmfBuXiXKRJgYLZcr7TIfX9iPY9ZMgPl6CGAAIIIIAAAggggAACCCCAgOUFNv53ohw/sreuTodDLkj9mZiuH2GKQERebqZKP2jPu7Q7dx8uvVNMuSOH5X8xKBABBBBAAAEEEEAAAQQQQCC4ArsKl8ihfevcLqrfmp6R80JwR+FqvgTU7hC3qMZJfT+iT4b0Ov33YCGAAAIIIIAAAggggAACCCBgeYHd3/5GDu3MratTvT6+ddg0MV0/wiSBiKynlfTPXdrJAy6Qbv3OsfxNRoEIIIAAAggggAACCCCAAAII7N/xhRRvq9ukwAD5i3psxl3IhF5g/Vx5Wj0ntb4fkXqrdB3y09APzAgIIIAAAggggAACCCCAAAIIRFigZONLUlxQ9x4B0XWZlT69/jVyhKfn9/CmCESsy83M1USb4Kqqz7AfSaduqX4XyYEIIIAAAggggAACCCCAAAIImFWgbH+B7Fz/Vt30ddGXDs/IyTBrPWaad94cydU0qe9HjPqjJPT6oZlKYK4IIIAAAggggAACCCCAAAIItEqgbPd/Zdfq/6s7V70+XjpsqpiuH2GKQERebtZGJT3YpX3KGTdJu7jkVi0cJyGAAAIIIIAAAggggAACCCBgJoGjlcWy+ZuX3ae8Se0QMcRMNZh1rmqHiI1qh4i6fsSgCxZIu07Qm3U9mTcCCCCAAAIIIIAAAggggID/AkfLNsqWT65zP2Fz2rT618j+XymyR0Z9IGJD7oR2xyThiDvTsHPvFs3RJrJyjI4AAggggAACCCCAAAIIIIBAGAR053FZ//lTHiO1lfL2QzOWHg3D8LYdYsMz0u54B/HoR6RO+Fz1I2Jta0LhCCCAAAIIIIAAAggggAAC9hHQndVSsPRcj4LbHJb2Q+8UU/Ujoj4Qkb8k81Rd09a4pGPbJ8rg0dPtc6dRKQIIIIAAAggggAACCCCAgO0FNq2aI9VHSuscNF0fmTYx53vbw4QQIH+2nCoOqe9HxPWVU8b9O4QjcmkEEEAAAQQQQAABBBBAAAEEoktg87KrpLqyqH5SbWRk2k1iqn5E1Aci1uVmXquJluNSju8ySPoNz4yuO4HZIIAAAggggAACCCCAAAIIIBBCge3rcqTy4Ja6EXTRM4dn5LwRwiFtf2n1uIxr1eMy6voRccnnSr8xz9jeBQAEEEAAAQQQQAABBBBAAAH7COxYcadUFn9eV7AKF2QOmyam6kdEfSAiPzfr16oB8ahLOan3aOlxynj73GVUigACCCCAAAIIIIAAAgggYHuBvZs/lAO7Vrk3IO5Py8h+zPYwIQTInyu/Vpev70cMukG6p98dwhG5NAIIIIAAAggggAACCCCAAALRJbAv7yk5sGW++6TuT5smpupHRH0gIi938vMi+i0u5Z6DL5Euvc6IrjuB2SCAAAIIIIAAAggggAACCCAQQoGDu7+RPZs+cBtBeyE9Y+GtIRzS9pdWO0Q8r96gUdeP6DHil9JlwLW2dwEAAQQQQAABBBBAAAEEEEDAPgIHt70he9f+oa5gFS54Qe0QYap+RPQHIpZk/UM0+bFLuXfqROmcPNw+dxmVSu+Uy2X3nv0eEtNvulpmzzLerMMHAggggAACCCCAAAIIIGB9gUPF62RXwZL6QnX5Z/rE7ButX3nkKlSBiH+oQER9P+L030unPhmRmxAjh12g9xmqH7HXqx/xY9WPeIJ+RNgXgwERQAABBBBAAAEEEEAgIgJlO3Nl17e/qRtbhQv+qQIRpupHRH8gYmnmv0XXfuRS7pt2tSR0HRKRBQ/2oFqn0a2+ZK+e3aR/355y4XmjJPN/LpYzR6W3+lrRfOLCN9+X627ybDQMSxko+atM9WiakBHPmPmYzHl5Ud313/v3c3Lp+LNDNh4XRgABBBBAAAEEEEAAgcgIlB/YKEV59f/fXzT9rfQJOVdFZjb2GDVvrvxbNU3q+xGjn5T4HmMtUbymHkfa2o9ePVQ/oo/qR5yt+hGTVD/idIv2I95W/YibvfoRQ1Q/Yrk9+hEHSssk++0P5F9LP5Lv12/0CIacNWqEnJaeIlNvuMqy69/a3w/OQwABBBBAAAEEEEDAagIVez+WolX31JWl3jjwVvo0MVU/IuoDEfm5Wf9VsONdygNGTJaOiQMscS8FEojwBjhr9Aj5/QM3W+6P4WeP/4l8tWptXbnxcR3l28/ny+BBfS1xDwRSxPsffimXXXW7xyUIRAQiyrkIIIAAAggggAACCESvQFXpNtm2dmHdBNWL+Q/TMrJ/GL0zNv/M8ufKf1UVdf2I/me9IB27nWn+wlQFgQQiGvQj1B/Hf/8L1Y8Ya61w/tmTVD9itVc/4gPVjxho/X7EQhUGmXrPI1JRWdXs/W6EI1577hFbuDSLwQEIIIAAAggggAACCFhQoGr/Stn+Vd3TJI0KP0ybJqbqR0R9IGJdbtYKNcm6jsOg06dI+/ielridghmIcIG88PSv5OafXWMJn5Wr82TMuCketSx4+TGZfM2llqgvkCIOHCyTEWdlNXiUCIGIQFQ5FwEEEEAAAQQQQACB6BU4UrFHtnz7at0E1RsHVg7PyB4TvTM2/8xUIGKFqqKuHzHwvFelfaI1dkMIZiCirh/xB9WPmGKRfsS3qh+R4dWPeFH1I660fj9i8s2/qt0ZoiUfxptX/vTgTMusf0tq51gEEEAAAQQQQAABBKwucKQ0T7Z+5vH6aKUKRJiqHxH9gYglmfmapg1z3UyDfzBVYjskWeLeCkUgwoCxSmhg8k/Ui/BF9S/Cp9+kntM5i+d0Gmvs/agM1y8EgQhL/E8DRSCAAAIIIIAAAggg0ECg+vAB2fT1vLrv67q+fvjEnDSoQiegAhH56up1/YhTxr0hsXEDQzdgGK8cikBEbT/CIqEB71DA9B+rfsQT1u9HNBaGGKYeFXLFpRfW3qGHyirknQ+WezxCw3XrWmX9w/iryFAIIIAAAggggAACCES9QHXlVtm87Nr6eeqyPm26mKofEfWBiLwlWUWiSR+X8tAxt0ib2ISovzn8maB3IOIXM6fIEw/f2eypm7YUifH59Tf58uzshQ12CTCS+dvyFktSl07NXitaDzDqG3Ja/eNnhqUMlM8+eMnUNQXL2tejMlzXJhARLGWugwACCCCAAAIIIIBAdAkcry6XDStecG9A7EyfmG39vfsjuAz5c8SjHzHk4lxp0657BGcUvKG9AxG/uFX1Ix7wox+xVfUjtql+xBrVj3hJ9SP27veYVG0/YqXqRySauB+hahxyrls/QoUBPntb9SNMXJM/d47xmIzrbvYMfRhBiFkP3+vzcSi+HqthhfX3x4pjEEAAAQQQQAABBBCwk8Dxo/tk438yPPoRKhBhqn5E9AcicrMOKeG6V9IpZ8+UmDbtLHGftTYQ4V688eiEW+563GMnBePn/oYrohXyvgefkT/NOrEdrPGC+sMlL8qZo6yxNWkg5o09KsN1TQIRgehyLgIIIIAAAggggAAC0StQc/yoFH45q26CmiaH0iZkJ0bvjM0/MxWIOKTeoFHXjxh66TKJaRtv/sJUBa0NRHj0I0pVP+KXqh/h9XgFf8MV0Qp53yOqH/G8Wz8iR/UjTrd+P6L3GZd7BFx69egmaz/KbjIIstLHo0XMvv7Rel8yLwQQQAABBBBAAAEEIiVQc6xCNrw/rr4foTaOGzZNTNWPiPpARH5uVo16NqrDpTzsvF+IeoRGpNY8qOMGIxBhTMjXH8l79ewmuwrfDep8uVjkBS676nYxdoho7INAROTXiBkggAACCCCAAAIIIBAKAfWIDFn/2Z/cGxDOtIzsmFCMxTVPCKyfKx79iNSMFaofUdeeMDVTMAIRtf0IFYoYcVFWgz+k7/qGfoSZbhBfu0O89/pzPneG8K5rxn2PyZx/Lqr7thGkYP3NtPrMFQEEEEAAAQQQQACBpgV03SkFuWM8+hEqEGGqfkTUJwvycrNUHqL+I+38+yxzXwYrEGGAzJipXoC+XP8C1PjeimWvsquCZe4WkYVvqu0rb6rfvvLS8Wc3CEcQiLDQglMKAggggAACCCCAAAJeAvmfPuHxnfSM7Kh/TW/mRcyfKx79iGETV5m5HI+5BysQUduP8PqDeG0/Ilf1I2ywq4JVbojJN//KY6cP41EZ+cvf8Ks8X7tEsP5+0XEQAggggAACCCCAAAKmEVi/ZLTHXNOmqf0UTfQR9ZMlEOHf3WTsGmDsHuD+wR/H/bMzw1HGLiAD0idJRWVV7XRrn8uZt1i6DhjPmpthAZkjAggggAACCCCAAAJBECAQEQTEFlyCQIR/WO9/rPoR13v1I/zcXcC/ETgq1AIJQy+s6zcYYz32q9vkV3fc5Pew3gEbf3eX8HsADkQAAQQQQAABBBBAAIGIChCICDE/gQj/gFsaiPB1vF7m/7td7ntQPVNz1olnahofZ40eIV9++Ertv1s6F/cKV67Ok3l//7d8932hrMvf7PGC3BjjtFNT5JofjRdjd4TGPs4e/xP5atVan3NrStMIHWQv+kA++mSVrFm7QdYXbq07fFjKQBk5YqhcdMFoufln1/i3KEE8yvtRGQtefkwmX3OpeO8yQggmiOhcCgEEEEAAAQQQQACBKBMgEBHeBSEQ4Z93SwMRvo7Xd7WgH/GI6kc879aPGKX6EYtP9iMCCGcYOx3Mm6/6EXmqH1Hg1Y9QY5yWrvoRE1U/YmwT/YhJqh+x2q0f4Ta3JvsR6tEj2W+rfsTnqh+Rp/oRG936EWq3hpHpqh9xrupHTAlNP8J4ZMbXa9bL8i9Xy/ade+SVvzzk1+MyXDURiPDvd4WjEEAAAQQQQAABBBAwqwCBiBCvHIEI/4B9hRCaemRGtAUijCDEHfc+4RFkaKryXj27ySsvqhfoPoIRrQlEGAGPF+a94RHAaGx8Y+ynH7+7NpAQjg9fj8owgg/GRyCBCO9Qi3G9X8ycIk88fGc4ymIMBBBAAAEEEEAAAQQQaKEAgYgWggV4OIEI/wB9BRyaemRCtAUijCDEHQ+ofoRbkKHJfkQP1Y9oJDBwdisCEfepgMcLf/ezH6HGfvp3qh9xZXj6Ef7cAZu2FsmQc6/yOLS5HSKMmt1DLbX9iFtVP+IB+hH+mHMMAggggAACCCCAAALhFiAQEWJxAhH+AT/+5Mvy69/9te5g45EK5buXN3pyNAUivOfuX8Unjpp+09Uye9avPU5pSSDC2BXivEt+6rEbhL/jv/D0r0K+W8SmLUVy+rk3NHhURlKXTrXTJBDh72pxHAIIIIAAAggggAAC5hcgEBHeNSQQ4Z/348+qfsTjXv2IDU30I3zs4hCpHSK85+5fxSf7ET9W/YgnvPoRLQhEHFC7Qpx3pepHuO0G4e/4L/xB9SNCtFuEv3NwHecr3NDcehKIaKkyxyOAAAIIIIAAAgggEFkBAhEh9icQ0Tyw8Uf9EWdlye49++sO9hUUcL9StAQiZsx8TOa8vKj5Ips4IuvqS2ThK4/XHeFvIKKpMITxiIwLzxslnTvFy6GyCln+2WqfoYlQhyK8a3E9KsNVLIGIgG4dTkYAAQQQQAABBBBAwFQCBCLCu1wEIpr3Nv6oP+Ii1Y/Y69aP8BEU8OhHREkgYsZ9qh/xzwD7EVeqfsSLbv0IPwMRTYUhhqlHZFx4tls/Qj3GwldoIhpCEcbuEKdfUv8mDmOds7xMfN1FBCKa/93iCAQQQAABBBBAAAEEokmAQESIV4NARNPAxh/1b7nrccle9EHdgcbuENvyFotrFwFfVwhlIMJ9PNcf7I1HPHg/3sL7URCu84xHUvzm/6bJJePPksGD+tZ+29gp4YMPv5Lf/3GuR/DDdY6vRz24Hglx1mj1PNEPX2nAcNlVt4vh4P5hBCFmPXGvz0dxGPOdevsjHo/V8Me6tb8i3jtnGH6uR2W4rkkgorW6nIcAAggggAACCCCAgPkECESEd80IRDTTj1BhiFt+qfoRb3v1I1aqfkTiiV0NffYjQhiI8OhH9B5d+5++Ht+w8O335bqbPXd3MI7tpR5J8Zu7VD/iQtWPGHiyH6H+6P/BctWPeFr1I9yCH66xfD3qwfUH/7NGqX7E4lcaMFx2vepHKAf3DyMIMeth1Y8Ye3aD4435Tr3HRz+iGetQ/sYY8//JzwJ3FPwAACAASURBVB/yMDF6JN9+ML/OrrHxCUSEcmW4NgIIIIAAAggggAACwRcgEBF8U48rEohoCGyEIFZ9kydff5Mvz85e2CAg4L2LgM8GhAoCGIEA9w+9bJXfq+kKG7hO8BU6MObZdcD42kO8AxHGzwakT/IIFxjH+Qo2eE/Ke2zXzzd+9++6AIXxPVfgwVeQwFcgxHunCV8YK1fnyZhxUzx+1NxuHH6juh3Y3KMyXIcSiGiNLucggAACCCCAAAIIIGBOAQIR4V03AhENvY2dDVZ9p/oRa1Q/4iXVj/AKCCx48TGZfOWlTS6U8Yd0IxDg/tHcIxbcj/X+Y7qv0IExz67pJ/sRr6s3aLiFDIyfDTjTRz/i1inyxAN3Njl3X3/IN07Y+LnqR5wMUNT2I04GHoxxjUCG+4ev+v3ZVWHlt6ofkeHVj2hmN45g/8YYO0IY4ZBXst+Rr1avbXB5f3etIBAR7JXheggggAACCCCAAAIIhFaAQERofcVOgYhAKY0k/rznHpDJ1zTdfDDGCccOEe5jlGz70GPHCu/dD4w5+ROGcBn5CkV4Bxp6p1xeGxbxdV3vR1EYu1Ks/Sq7yV01GhvbcC/f3fjzUVuzrs09KsN1zUACEa2ZF+cggAACCCCAAAIIIIBA5AQIRITX3k6BiEBla/sRT6p+RDNhiNp+RBgCEe5jlOSpfoTbjhWPP/uy/Prxv3qU7GuXh8ZMfP0x3zvQ0PsM1Y9QYRFf1z3b67Eaxq4Uaz9S/YgmdtWo60c88oz86flX66ZW24/YENx+hK+6vefsfYwxjzfnPeFzd4tA7y3ORwABBBBAAAEEEEAAgcgLEIgI8RoQiPAP2PiD/ifvzfPYIaGpM8MRiHCFFoy57Sp812M6rrCC65u+jmmu8rTR18r6wq2ejYCTwQT3+lYse1XOHJVed5yx+8KQ067yuPwLT/9Kbv7ZNc0NWftzX+f7eiSIXxfzcZA/j8pwnUYgorXKnIcAAggggAACCCCAgPkECESEd80IRPjnbfxB/5N/qX6E2w4JTfYjwhCIcIUWjLnt+sarH3EyrFDXj/BxTHOVp12o+hEbvfoRJ4MJ7mGMFbmqH3G6Wz9C7bAw5FyvfsQfVD9iip/9CB/n+3okSHPzb+nPXQEPX+cZYYg/PTjT7xpaOjbHI4AAAggggAACCCCAQOQFCESEeA0IRPgPbLwIvSHrcnn8odub3ekg1IEI90dieD9SItBAgktk4ZvqmZ83eT7z0wgmdFHvqhg/8ebax3H4epTHi397U26563EPWO8dLJpTN8IYxkf/vj3ltFNTJPN/LvYIXTR3fmM/934kh7Gm2/LU81e7+H7+KoGI1kpzHgIIIIAAAggggAAC5hMgEBHeNSMQ4b93bT/if1Q/4teqH9HMTgeh3iHC/ZEY070eKWE88iGQQEJdP+Jt1Y+42asfoR6N0aWz6kdknuxHjBohXy5+xQPxxVdVP+KXXv0Irx0smlM3whi1/Yg+qh8xXPUjJql+hFvoornzW/NzrffoZk8jGNEsEQcggAACCCCAAAIIIGBaAQIRIV46AhEtBzZ2W3hrwVNN/oE+lIEIIwxx3iU/rd29wdcf9H0FGVoaSHCpeAcCLh1/tnz+1ZraMERjj8GYMfMxmfPyojpYX6GJlqsH5wzvXS+a23mCQERw3LkKAggggAACCCCAAAJmECAQEd5VIhDRcm9jR4a3Xlb9iCb+QB/KQIQRhjjvStWPULs31PYjVqo3GLgFNBb6CDJ4P1LD36q9QwKXjlX9iFUn+xGNPAZjxn2qH/FPt36Ej9CEv+OH6ziX6cj0oTKgb6/aYb9bV1hXq/c8vB8fEq55Mg4CCCCAAAIIIIAAAgiEToBAROhsa69sp0DEL2ZOkScevtMvUWMngc3q0Q8fLl8l87PfrQ0AuH8YL/w/XPJio6GIUAQiXvvbIzL7pUXywrw3aufT2Bxcj9JwzXdYykDJX/WGX3V7H3T2+J/IV6vWNjjXuOZnH7zkc2cF73Oyrr5EFr7i+Q6NVk0mwJO8Xbx31vB1eQIRAaJzOgIIIIAAAggggAACJhIgEBHexbJTIOIXt6p+xAN+9iO+Vf2I7aof8anqR/yrkX5EjupHNBKKCEUg4rXnVD9CBQ1e+LtbP8LHHFyP0qjrRwxR/YjlrexHTFL9iNU++hHqmp+9rfoRPnbKONvrHLOHBx5/9mV57JmXG/SkWnI/hfe3mtEQ+P/snX/UVlWZ9/f8O5Nmzqx31By1RFLEX4Ti0lcMJrD8gSYqYcaAOvJYqFnK68MiI2OBL5qmoqKjwjCagkKKaCkOFL6yIAmzDB2jRhwTW6ufZv3be64bz805+97nnL3POXs/5zzP517Lteq598/Pde19bvb1PdeGAAQgAAEIQAACEIBAGQIIIspQc6iDIKIYlmRkmBpdHSEih+QnL/NB3YIIfZQiSFh+7w1GQYYe+K+SoWHK9H61cvW6VPdFwhJdEFFUvtgC1UvoV2VkZbfQe0IQUZ09LUAAAhCAAAQgAAEIQKAtBBBEhLUUgohi3pI9YOrl0XnED7TziJzMB3ULInrOIyJBwvLbo/MIgyBDF0SMqZChYUpfdB6xRjuPKBCW6IKIwSAceDESyMTXhCRtsWPT4+rQQw4sdiJKQAACEIAABCAAAQhAAAKNJ4AgwrOJEETYA9avW5CajyxdoKZMntjTiA9BhATxjxoxTF38+UnGPuNB1CmIKNNWEwURrldlxCwRRNivD0pCAAIQgAAEIAABCECg7QQQRIS1IIIIe95HjD2vc01F8vPIkug8YpLhPCIST5w2dVaq7F/f3mrdmS5qkIpyVcdRh0fnEVOj8whDn93ziPm3q5vuWt7tq4ogooy4YjAKIgSm6SqSyy46V92zaI61XSkIAQhAAAIQgAAEIAABCDSXAIIIz7ZBEGEP2CRyyLoOom5BhEuWhzIihiwKZdpqmiBi5lXRHaJL99whanNVRswDQYT9+qAkBCAAAQhAAAIQgAAE2k4AQURYCyKIsOdtyvqQdR1E3RkiXEQNZUQMmecRJcQVg1UQIYwOOO5Tatevf9PFdXiF60jsPY+SEIAABCAAAQhAAAIQgEAIAggiPFNGEOEGeK/9x6bubpSsDW+//r2eRgaLIOK0c2alrgrJEoAkATRNEKGLGtwsXlz6r+/av2lT3BolIAABCEAAAhCAAAQgAIGBIoAgIix5BBFuvPc6TDuPiLI2vP2S4Tyi5gwRAyWIkCwXyatCsgQgqfOIM6erLdte6f5pMFyZEU9m5uzoZY8H97zsIX93yfzh5m2UhgAEIAABCEAAAhCAAARCEkAQ4Zk2ggg3wHqwv/MPUENAvEmCiMOHH6Je3fqY20TfL11G3KDXsRFRlBqcZSUEEZagKAYBCEAAAhCAAAQgAIEhTgBBRFgHQBDhxlvPftA5jzBchdGkDBFVshiUyfag17ERUbhZYeBKm64yQRAxcPagZwhAAAIQgAAEIAABCNRJAEFEnTQNbSGIcAMcShChX/PgcmXGilXPqs/OSN8j+dud69W+H9rbbbJRaV1McPet/arvksm57UyZ3q9Wrl7XLeMy9rjSwm8uVXfcs0IddOB+6uCD9lfjThld2G/WoBBEOJudChCAAAQgAAEIQAACEBiSBBBEhDU7ggg33qEEEXomApcMESvWROcRfdp5xPboPGKfEucRB4xOAbr7xug8YlrBeURfdB6xJnEeMWqk2rx2mRPohXdE5xEPROcRH47OIw6MziNOis4jCvrN60AEKs89/0O1cfM29cd331N//NN7xsweRYNEEFFEiO8hAAEIQAACEIAABCDQXgIIIjzbDkGEG+AqV2bsePlxdehHDrTqUBdeuIgKfvHfb6lhx5yTPjiwEDLoA1ty/yp1+dULU3+2mYOIGeZ8/c5UPddrJXRRRZUsEwgirFyOQhCAAAQgAAEIQAACEBjyBBBEhHUBBBFuvKtcmbFjU3QecYjleYR27YSLIOIXb0TnESdp5xEWQoae84jl0XnEddp5hMUcRMwwZ6F2HmHIopFHfoomqqiaZWJJybnoY9SvEKmSfcPN8ygNAQhAAAIQgAAEIAABCPgmgCDCM2EEEfaATddgTBx/onrm8cU9jby4bbs64RPTUn+XclLe5qMLL1wEEdL+EaPPU6+9/ka3q/33i+4Wfb33btG8seiiDNs26hBk6PO3yUxhw9W1jC6mcLGha1+UhwAEIAABCEAAAhCAAAQGlgCCiLD8EUTY8zZdgzHx1Og84mHDecSPo/OI07XziKiclLf56MILF0FE5zxibHQesSNxHvGP0XnES47nEZooY3/LNuoQZOjzt8lMkcfVNKZrvzBNLZp7pY05OmV+94d31cHHn6ne+/NfunWqCjWsO6cgBCAAAQhAAAIQgAAEIOCdAIIIz4gRRNgDNl2XkReoL3PdhIzGdOWFqyDClKXhshnnqntuS6euzJr97K/erm66bXnq62uviv7B/g27f7CXFVNIh6bMFGWv/LC3rrkkgoiqBKkPAQhAAAIQgAAEIACB9hBAEBHWVggi7HmbrsvIC9T/TYnrJjrnEYYrL1wFEaYsDZddFJ1HLLI8j5gfnUfcpZ1HOAgIdFa2YorOeYQhm8NvS175kbSuLhL5wN/9rdr54lrrq0T0a0ykbRHD2Ipc7D2NkhCAAAQgAAEIQAACEIDAQBBAEOGZOoKIYsC/+/27nasjVq7ecw+l1JJ/wP5p18bMBspkeZC+Ro65QO165zepdl0FEdLOwSPSbw9IgzaiBpOYovOP9e3RP9Y/ZHfvpymbhs21F5JZY/wZfem3Hs6doFYsS6fKLLZaPSUQRNTDkVYgAAEIQAACEIAABCDQBgIIIsJaCUFEMW/JDCBXR6xcYziP+HnOecRhY1P/rrYRNUhfI8dF5xG/1s4jRo1Um9cuKx7s+yVM2Qw65xEWogaTmMJVPGDKpmGTTeHFKLPG+PO184hJ0XnEkurnESahRVaGDx20qa6NPa0NRkEIQAACEIAABCAAAQhAYMAJIIjwbAIEEdmAJai/6on16snvbuwRKEitomscTjtnlpI2kp+8OiJiOHnCxamrLuK6roIIqWfKNCF/l6svrv8//6omjB+jDv3I7jtE5ZqLdeu3qGUPPam2bH2lB0rRXE0UTfOXeTx0//xuv8l6wmry52anDm1chRh1L5cqgoiqWTbqngvtQQACEIAABCAAAQhAAAL5BBBEhPUQBBE55xE/iM4jnorOI9ZF5xGaQKFzHnFjv+qbNjmzgdOmRucRURup84icOiJiOHlSdB6RuOqiex7hKIjonEcYMk10ziOiqy+uvzo6jxgbnUcc8v55xBvRecTG6DxiZXQesc1wHlEwV+N5hGH+IiJ4aHF0HvF+v6nziIjV5EsN5xEOWRyKVo8py8fhww5Ra5d/yzgmuWrjC/039thRzkl+vO7bxjrxGGZXzLJRNBe+hwAEIAABCEAAAhCAAATqJYAgol6ePa0NJUFEnShtsh2Yrn6QMcjVFZf+yznq+FEjOkOSrAiPfuc5dfd9j3XFAIcPPyQljCgjiJC2p0zv78ls4crBZq6mNosEHmNPHtWp9sd338sUnTyydIGaMnmi65BrK48gojaUNAQBCEAAAhCAAAQgAIHGE0AQEdZEQ0kQUSdZm2wHpqwCnfOI6OqKSy+MziOOff88IsqK8Oja6Dzi3xPnEVGQPimMKJuNYEpfdB6hZbZw5WAzV+N5RIHAY+yJifOIDNHJI0ui84hJ9Z1H5IlORBhx1sSx3als3LzNKA4RMcT6R5d07ZfFE0GEq6dRHgIQgAAEIAABCEAAAgNLAEGEZ/4IItwBuwgEDhj+KWN2ibxeO//AfWqJOuET07rFygoipIGZVy1Q9y5d7T7RqIbNFRt5DeeJIooGVCYrRVGbrt8jiHAlRnkIQAACEIAABCAAAQi0lwCCiLC2QxDhzttFIHDAcdF5hCG7ROF5RBRwP+H0xHlEiQwRcR8zZ0fnEQ+WPI+wuGIj9zwiRxRRRL4oA0dR/azv80QRRW1Kdo0nlt5SKIaQdhBEFNHkewhAAAIQgAAEIAABCDSLAIIIz/ZAEGEPWLI2zOu/zCljgWR/GH9G+g7Koh5jIUAyGF9FECH9yXUU0/vmWYszpL8b5vapieNPLBqu1fdyfUQyA0ZeJen7jptndzNoWHXgqRCCCE9gaRYCEIAABCAAAQhAAAINJIAgIqxREETY85YMAvOuic4jHDIWvBhlfxh/vuN5xPvXU/zNAaO7gyubISJuQK7umP6l6DzCUpwh/d1wbXQecWpN5xHR9RHJDBi55xFR33fMj84j3s+gYW8ht5IiWLAdk7QsmT0Wzpml9t1nb6uOEERYYaIQBCAAAQhAAAIQgAAEGkMAQYRnUyCIyAYsgfkP7v0B9YlTPq4+OW5M6QC9iCKuuGaR2rK19y7MZO/77xep/R+J1P7vX6VRpyCiexARCSNWPbFevfzT11PjkawURx7xUXXMUcNT13nU6X6SLWLl6nXqO09uUD/dviMlzhCxydEjD1OXTDu7NhFGHWNHEFEHRdqAAAQgAAEIQAACEIBAOwggiAhrJwQROecRUWD+g3tF5xEnRecRp0TnESUD9CKKuGJudB6xreA8Qss+UKcgonseEQkjVj0VnUdsj84jEuPpnEd8LDqPGBGdRySu86jTGyUzg1zf8Z3vRucRr0XnEQlxhohNjh4RnUdMjc4jahJh2Iw9b0ySDeKow4d17D/z85OthRBxvwgibCxAGQhAAAIQgAAEIAABCDSHAIIIz7YYzIIIz+icm5csDfcvf0I9v+mlrhhA/uF/0pij1WfOGqf6Lpns3CYVIAABCEAAAhCAAAQgAAEIQKAeAggi6uFo28pgFkTYMghVTrI03P9wdB6xJTqPeF8M0DmPGB2dR3w6Oo+YxnlEKFvQDwQgAAEIQAACEIAABCAAAZ0AggjPPoE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BskeCAAAIABJREFU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JpP4G8OGN0zyMOHHaKOHnGYGnfSaNU3bXLzJ8EIIQABCEDAmQCCCGdkbhUQRLjxojQEIAABCEAAAhCAAAQgAAEIDE4CCCLC2hVBRFje9AYBCEAAAhCAQPMJmAQRyVHv/4//oJ5Yeos6/tgRzZ8MI4QABCAAAWsCCCKsUZUriCCiHDdqQQACEIAABCAAAQhAAAIQgMDgIoAgIqw9EUSE5U1vEIAABCAAAQi0j8CLP96ubl7yH2rlmnXdwYso4u2Xvte+yQzCES+8Y6mas/DO1Mwko8erGx8bNLOdPf92ddNdy1Pz+cDf/a3a+eJate8+ew+aebZlIs/+YLM6beqsnuE+8/BiNfHUE9syDcZpIIAgwrNbIIjwDJjmIQABCEAAAhCAAAQgAAEIQKAVBBBEhDUTgoj6eWcdkNbf0+4W//r21lTT+oH5mFEj1ea1y3x1P2jbNdlRZz1oJ8/ECgngH4WIjAX0t+4JHBVzPPHM6WrLtle6Ba/9wjS1aO6VxRUp4YUAPuwFa6VGRaxywunTjG1cdtG56p5Fcyq1b1s5hG/o+4GM7e4b+xt1hctQej6aRCoXTJqgVixZaOs2lGsgAQQRno2CIMIzYJqHAAQgAAEIQAACEIAABCAAgVYQQBAR1kwIIurnjSCifqYD0eJQOtAfCL5t7xP/KGfBEAHDciNrbq02CCKWLF+lNmzaOqiDgKYMEeI1v92+nrfzB3D5/O4P76qR4y5Qu379m+4oJGvCe3/+S/f/P7JkgZoyaaL3UYbY32S+Bx9/Zmp+TctU0rbnY9X9yyRS2bHpcXXoIQd69zk68EMAQYQfrt1WEUR4BkzzEIAABCAAAQhAAAIQgAAEINAKAggiwpoJQUT9vBFE1M90IFps24H+QDAayn3iH+WsHyJgWG5kza3VZEGErIOrvnqzem3HG2owZyPS/Tb2lpDZB5rroQM7sil9/alrTOSajNu+cU3qKgMRSPx43be9B6hD7W+mjBhNyhLRludjXfuXSZRDloiB3Req9o4goirBgvoIIjwDpnkIQAACEIAABCAAAQhAAAIQaAUBBBFhzYQgon7eCCLqZ+qjxap2Im29D6u0p822BHyaRjRUwLBp864ynqYKIhbesVTNWXhnd2pDRRAhb+OfMuY4dcnUs9XEU0+sYlrqViSwYs2z6rN96esw4mt4TEKJVzc+VrHH/Ooh97cmr782PB/r5qeLVESEs/PFtWSP8bri/DWOIMIf207LCCI8A6Z5CEAAAhCAAAQgAAEIQAACEGgFAQQRYc2EICIsb1NverCralBJv8+4ansDT8jPCBBE+OE6VFptQ8CnibYIGTBs4vzLjKmpgoih9KyJ/ZbnaRkP9lPnF2+8pY6dcGHq6ohkxg7T1RK+M3qE3t900UcsBvFD3L7VNjwffexfcvXG5dct7IJCOGvvM00riSDCs0UQRHgGTPMQgAAEIAABCEAAAhCAAAQg0AoCCCLCmglBRFjept4QRAyMDRBEDAz3wdJrGwI+TWQdOmDYRAaDZUw+AoqDhQ3z8E/giLHnda5qiT+mN/L1LABS9pElC9SUSRO9DDD0/iaij5MnXdzl0JRrGtrwfPS1fyVFKpJN5u2XvufF12jULwEEEX75kiHCM1+ahwAEIAABCEAAAhCAAAQgAIF2EEAQEdZOCCLC8jb1hiBi4G1gGkEbDvSbSW5ojAr/KGfn0AHDcqOklg0BXwFFm74pA4EmEmB/222VNjwf2b+auIKaMyYEEZ5tQYYIz4BpHgIQgAAEIAABCEAAAhCAAARaQQBBRFgzIYgIy9vUG4KIgbeBaQRtONBvJrmhMSr8o5ydCRiW49bEWgQUm2gVxjSQBNjfdtNvw/OR/WsgV0rz+0YQ4dlGCCI8A6Z5CEAAAhCAAAQgAAEIQAACEGgFAQQRYc2EICIsb1NvCCIG3gamEbThQL+Z5IbGqPCPcnYmYFiOWxNrEVBsolUY00ASYH/bTb8Nz0f2r4FcKc3vG0GEZxshiPAMmOYhAAEIQAACEIAABCAAAQhAoBUEEESENROCiLC8Tb2FFkQsWb5Kfee7G9RPX9uhdv36N50hyd3bR37so+rs005VF5w1QR16yIGFYKoeeFetXzhAQwG5b/ue/1ilnnjmB+pn//VL9d6f/9IpJfc8nzLmOHXJ1LPVxFNP7PzNZXwuZU3jzjuYN7X9zMOLu+PM47BizbNq9dMb1M63dqkt217pFo3tPfbEUWrmRefm2lsP8Fz7hWlq0dwrC/H/4o231Mon16nvb/pRytek4phRI9UxI4aryWeMt5pHYWcOBYTJ+v+3Vb28/fUUE/GBow4fpj5x0sfVzM9PVvvus3duq0U2l+/vf/gJ9ZPtP0/dcx/P/dILz1HHHzvCYeTporEvm/gePuwQdfSIw9S5p49TUyZNLN1HXPHFH29Xj659Tm3cvC21blz8KG6rTMBQ9qzLr1uYmof0vf7RJT0Mk+0L681rl3XrxXvfpq0/6a59aeek0Udb270IZrzmdLuX2WPjvvRnRN4azJu/rMlFdy3v8X0Xf9HHUsTjr29vLSpS6vs695cyPpkcdJX6so5XrlmnNmza2rNPSx+x38h+Of5/j65lPecBz/OfvD1Nfjvk7ZuyLh54eE3P7w5Ze5/59DjVN21yKT+QSrI/3fftx3v8Ovmsqbrf2g4uzxfqWH/6OPT1WPTbwPf+EI9voJ+PWfaqun9VWetFTMr+1rL1Tcq5EUAQ4cbLuTSCCGdkVIAABCAAAQhAAAIQgAAEIACBQUgAQURYoyKICMvb1FsoQYQcxk7/0ryuCCJv5jZB76LD3SKyVesXta9/L6KDu//9sW4gNKu+BFGffvB2tfXl7eq0qbNSxbKCe1XnUrcgQoJPV3/tFitbywRlzg8tnm8URrge0kuAT4LXEuSz+Ujfd8yfXUkcYNOPCxMJQl7+L+flCj+ybC5Br8/NmpsSW2SNT8Q3D9+9oFB8kawvfG9cvMzKl6WeCD1u/fqXSwVSJdB4xdxFVnORvi6YNEHdfWN/7nxcA0ouYggZgyngZ2sTsfucK2eo/itm2LhUqoyM84Zb/816zQmrBdd90Up8VlUQIT7Tv2CxuvfB1YXzEnHE8ttvyFyPVQOKhQMoKOBjf3H1SX2IZeq7ziPuU9bzsm/N8yYkM60fGevUy+d0RIJ5H1k/931zbmqvsV17RX5n6lfGc/1NS6z3J3nW3HBtnzd2+v4j/18ECqOPGVHb+tM51CGIqHN/iMc3UM/Hov2l6v5VZq0XMYm/d/2tVTRXvq9GAEFENX6FtRFEFCKiAAQgAAEIQAACEIAABCAAAQgMAQIIIsIaGUFEWN6m3kIIIqZfcFbPG9ZFM5eA3Yol6beyk3WqigCq1i8af/y9HPafftGV1kETqSdBp+uv/tceZk0XRJQNssmcJZh101ev6nlT1+WQXgLo48/vKxSd6LbLetvf1sZF5ab09VsLNJJt5a0Bk//+8OnlzvOXQOALax6wEkUI32lXXp/KOFE09/j7ovWst2MSItj0VTQfl4CSyZ+KfEUP6IrQ59gJFzr5pAsr22CxiZ0pgGzzjHDJECHirpMnXezkM3mMqwYUbXwoq4yv/cXFJ01jc61fdh7JvkV4VCWrQhZjff2U8R/ZByX7jes8xe92vrjWai/URYQufmUj+HRpL1lW94VHlixQ826+t7b1p4+rqiCijH2L9mAZ40A8H21sVnX/cl3rLr+ZXX5r2cyVMtUIIIioxq+wNoKIQkQUgAAEIAABCEAAAhCAAAQgAIEhQABBRFgjI4gIy9vUm29BhBxex1dDJPuXtyXl8+av3sl8qzkvcFBV0FC1vq3lsg7AJXB71sSxnWbkSonnt7yU4mDi1nRBxBFjz3MKvJgY6oE220P6vOCX+Jpcz5HFWv5uE2SxtXmyXJYYIr4m5eAD9+8Ul+sgkteKxG1kBcdN/mvyGfGzD+79AfXHd9/LtI1+tYNpnvKmdVZgP8lX+pG5vLbjjZ5mbAP9WWKI+HqJY44c3mn75Z+9rpLXT8Qd5okibANKZcQQ0n+yfRmHfJIsknavykrEEFliA+nnrAljO7aPWWW9YV8U3K6SIcLkd7FPyrhMPi9/l/G//dL3enxIfOOXb/7KuGakzkWTT0/Vsblex2Zd+9xfbH0ya5wu9bPWcfL6mbgf03Mp/k7K/3jdt60yjNjwjcsUrR8pV/TbQfzg+e/c17NfxXOUNpJXViXHZ7NHZe3p0v7p/3yyivd04ff0f75g/P1j048LNxM/+ZvpmSB8Dvrwfp0qWevPVhxSVRBR9/4Qcwj9fLS1VdX9y2Wt62Mq+s1r+1vLdq6Uq0YAQUQ1foW1EUQUIqIABCAAAQhAAAIQgAAEIAABCAwBAggiwhoZQURY3qbefAsikn3GmQ/0N0slSPOF/ht7UmLLofyffr7RCKnocLeIbNX6Re3L96a3SCUYeNs3rjGmzV54x1K14PalmW+TD4QgIjnP+MDcdE/4zNkLjCnxJXh19WUXqgljT+y+eSvBxUfXPpd57YKp/dhPTSIZCQyPHHdBj7BGroS4a+F1xqCdyTY2wgAbu8dlxJ5zFt6ZqpKVCUMKZWVgMPEw+W/cUXzlxnWzpqfedo6vu7jpruU904jfqs6an0nsksdX1vSZ077UI4xY0P/F3CshhMEJp0/rGYbYXZ+PFMrKkJAlprIJKJUVQ8h49PaTE8mau1ynculX5ves+yKhgikwm3elQVZq+iIxUFlBhG5EscnMi87tWY9Z+17R/POu+nFZp0Vlfe8vNj6ZN0aX+iaBXtGalL3mqq/e3LOWL4tsec+iOUX4nL7PWj/xdTIzPz85tadljS0pBMh65pr2Zxnsb7evz8wSkXWFTt5VN2X92wnc+4Xz9p+sa3JkTtd+47ae/afIL6TLKoIIn/tD6OdjGVuV2b9c1ro+JtvfvHm/tcrMkzrlCCCIKMfNuhaCCGtUFIQABCAAAQhAAAIQgAAEIACBQUwAQURY4yKICMvb1FsoQYQcxkuAa9999s6c9GlTZ/WIIkzBYGnA9nA3q7Oq9YssJ0G0g48/MxVkKErnL23mvYk8kIIImc/fjxjfmbZuk6y3MfX73HVmWcFs09vhex02tsPSFKQxiRuKgqkyFlNATFKMT5k0sci8hd+Xtb8p+Cp+8+rGx1J9ZgV8pOza5d/KfXPbNO+8bCxl+cqA9aB90Zvl+n5UFKyPoZj2DlNgsyigVEUMIWPJCkgW+VVWvy6CMJv9RcZoCurmiYGqCiJsbGgSwhQJlMoEFAsXrqFAWf+33V+KfLJozLb1TYxtgt7Sv+2+VDTWou9N66fIf0R8Neykc4xNF2VisLVRzEB/pheNLR5U1vq2vaKjiFv8fRa/VfctMoowk+PThWhF60/q1iGIsGHouj+EfD7a2kYvV2b/sl3rpjHZ/uaNxY8+r3Ypy2wo1UMQ4dnaCCI8A6Z5CEAAAhCAAAQgAAEIQAACEGgFAQQRYc2EICIsb1NvIQQRpoCuaSymwEbWoazt4W4W4ar1iyxnCrTs2PS4VYrxrDdXB1IQkeSlB5pdhCw2PihlkoKGpF/oYgyT8EAyF0g5m4/u/y5189o3BVGLsjDE7WXdf378sSO6XWaJUGzT2B9w3KdSGTWygl9V+ZoCqVlvlpvm5BKw1YOVprp5ASXTXG2CdUk/MAUkbedgmn+WsMckHHEJrpr8M0t8VlUQkdWuvn5MGS+y9jypWyagaLMnJMtU9X+b/aVKkFPGaltfz+KTdS1JFiPTcynPPq6sTXORv9n4j+kZJPN7ZcPKXBGmtK/vhVm/OVzWjGnupvVdd9DZtP8UibHisbquP6lXhyDCxr7Sl8v4Qj0fy/h4XKfM/mW71m39z7R+4z5s/aYKA+pmE0AQ4dk7EER4BkzzEIAABCAAAQhAAAIQgAAEINAKAggiwpoJQURY3qbeQggiXA5WbYNvVQUNVesXWU6/YqDoTVW9PT1II98PpCAiPrzXg2gmEYvrXE332ieFCXHfpitUTG+72wpPhKmpfh1BPt1+rkyKgnQm/3VJYW8bjDHxyUspb1oXehtZV+HoAS/XgK1e3yTyyAooSeD75EkXp64FcBVDyNz19l3nYBNAdxGOZe1TpkB/lo/a7smm+duK4aSuXB3y2b70FQwDLYgIsb9UCXKamGcFmGUuGzZtVTvf2qXe/NU76qLJp6tFc68sepR1v/f9zKziPyaxgq0QSffvrH3UVkSWB1Tvy3V/KDKW7ksu66+MfasKIlzG57I/hHo+Ftkj73vbZ3CyjSp7hY19k2VcfkdV4UBdMwEEEZ49A0GEZ8A0DwEIQAACEIAABCAAAQhAAAKtIIAgIqyZEESE5W3qLYQgwiXArL/FmvXmus3hbh7dqvXz2k5eLxGXcxGFSB2Xt3GrzqXoYD4ZPNWDRVUDhjEf3e7yd/GbZPumt2n1ILhLgEX6iG0lfnbwgft3/rtu1vTCt4rz7G8KWLvaX3g8uW6jOujD+6mxJ45SHz/68NRVHiab275pK2O3DS7pb16XyaBhWg+mbBl6wNFF4BHP6dKvzFdHfuyj6pgRw9Uh/7S/6r9iRspUpoDS6GNG1CKGkI709m2DsvEgbQQ6pr3BVaQi/elrLkuoUkUQ4fIGvOs+VrRv1fF0DbG/VAlymnzOZR9wYeRqH5e247I6C1v/scmqkzUeGz8yXdnguqdn7bu2mYNseJbll3wWJvsp8qWqgghb+8qYXPwv1PPRxiZV/E6vW2WvsOEX29P1d1QVDtQ1E0AQ4dkzEER4BkzzEIAABCAAAQhAAAIQgAAEINAKAggiwpoJQURY3qbefAsibO6hTo7LJjjhejhumrfN4XBZ69TRtksbLmVNc8pjnnxzXgKmelp+Paha9iDdNAd5Y33lmnWdIWcF4vVMHC4BlrL2LapnKzYoaifv+6o2t62/12Fj1Xt//kt3KGX56mIHXShgEk0UBePK8NMDShLUnHfzvanMENJu2b719l3fsrXhYJMJw4aNbRC5iiDClaNLwM/2WWHDIqtMiP3FZc6mcVatb8vHds+wbc9mLraigypjs/EjG6GS7byriqby+qnqC671qwoifO0PVfyhjt+XNr5g43d6O672SdYvYpJ8rrjaxWa+lHEjgCDCjZdzaQQRzsioAAEIQAACEIAABCAAAQhAAAKDkACCiLBGRRARlrepNwQRe6i4ZLLIs5x+0F02LbZ++B3yyoyHFs9X9zy4Wt397491AuJZ1wfYphu38XTT/edSL++6Cb3O3Tf2q75pk22681amLvvnDbAouFE0Odv6Ol8Rphxz5PCi5nu+f3DV02rXr3/T/bsurDCNx1VMYDMofT7i10nBR9xGmUwYUtd2zeaNtShgWteasxFfyDiHsiAixP5SJchp8rk6g5mS7WbrT7ar9f9vaydjTXINS991PTPj9VCWhe1+Zlp3NoFpvUxZ4Z/071NkU5ZfWf4IImyeOuYyNn6n16xiX9MakcxCIjq94dZ/667tJvyGKk918NREEOHZlggiPAOmeQhAAAIQgAAEIAABCEAAAhBoBQEEEWHNhCAiLG9Tbwgi9lCpK7hT5qDbZBvb4GqVYJD0a7p/PTkeCf4sv/0GdfyxI3qG6RIsLfJ2PYuABKvv++bc1FURdQYIisZT9vu67J/Xf1Wb29Q3lSnLRK+nZ46xGU8dfWeJbkxtlwksJ9t3zY4Tj6FoTdUZUC0SX8iYisaTZFclYCftuNQPsc5cxlPWP6v2UbW+CGO2vrxd/XLnr9Qv3/yV2vnWrs5/W7a9Ujilup6ZcUdl51Jl/7DxI9urvAqBGdZTWfGVzW8G1z3MlT+CCBuLm8vY+F2dv3eKnuc2v7fKz5aargQQRLgScyyPIMIRGMUhAAEIQAACEIAABCBgQWDJ/avU5VcvTJXspJvevlbt+6G9LVqgCAQgEJoAgoiwxBFEhOVt6g1BxB4qdQV3yhx0m2yjCwRCZYiQsUhWi6MOH6YunjopV5DgEiwt8vYybbkGcIrGUMf3ddk/byxVAoDSrk39ogBKFVZNFETo2SJkDbyyYaXadx/73+whBBG6z5e9xkTsZ9OWy7qsuh5d6odYZy7jKbseqvZRpr5kflh013Jj1geXedT1zIz7LDMX2/0sa142flTn76Q629LnVJZfWf4IIlxWS7qsjd/VaV/T81yeeUd+7KNq+gVndTJxuTzrys+cmjYEEETYUKpQBkFEBXhUhQAEIAABCEAAAhCAQAaBA4Z/Su16Z096YCn2w+8vV8eP6n3DEogQgEAzCCCICGsHBBFheZt6q/twvswhb3JctvVtArr5w1/YAAAgAElEQVR5dKvWz2vbdg5F1tdtE0oQ4fJmu0uw1HW+NoHeqgGgojGV+b4u+/v0Xxv/H0qCCEkTLp/Lr0sLmS+76Fx1z6I51m6AIGJ0ipXPN9RDrLMQ+0vVPlzrF2UEMjl7HDjVs0YgiLDeGroF6/7NlRyBqy/oo3etjyDC3f5xjTL7l6t9kqOzeeaXnw016yaAIKJuolp7CCI8A6Z5CEAAAhCAAAQgAIEhR+DZ9ZvVaefMSs17wde+qPq/MmPIsWDCEGgTAQQRYa2FICIsb1NvdR/OlznkTY7Ltn7Vw92q9fMsZzuHIuvvddhY9d6f/9ItNtgFEfp8be6yrhIgKOJf9vu67J/Xf1X/talvKuMa4LZlaDMe27byypmuzEj6mb4fSls/fDoSMxuuizH1E0IQ4fPKjEeWLOjJCOMieqq6Hl3qh1hnLuMp659V+3CpP6WvX61csy53qJIZ5aAP76eOGTFcHTfyY+rjRx/R8f8Qa9RlLslJVBmbjR/5vDLDVXTlsr+57teu/BFElF31vVeV2QhRXe1T1xopP0tqliWAIKIsOct6CCIsQVEMAhCAAAQgAAEIQAAClgROHD9dbdm65+7VC86doFYsS791ZtkUxSAAgYAEEEQEhB11hSAiLG9Tbwgi9lCp621XPcAib9f+6ecbnY2tH363QRBRJbhT5rBfr2MjonA2hGMF3f4SYHz7pe85tpJfvEoAUFq2qf+7P7yr/n7E+NRAXANstpM2jWfHpsfVoYccaNuEVTndXxb0R2LlK/aIleUqgWEnnZNq6/Bhh6hXNz7m3H5Zu+tj1EUK+p5dds3Z2hdBxB7T+9hfyux7SWe0rZ+VGUJS5Y87aXRX+JDl6DZ7htUiySlkOxe9iSpjsxFE6GVc9gR9rHUKmvS2y/KL23GtjyCivMfb+F2d9q2yRsrPkpplCSCIKEvOsh6CCEtQFIMABCAAAQhAAAIQgIAFgV/8d3SYesyew9TDhx+iXlj3gNr3Q/Z3EFt0QxEIQMADAQQRHqDmNIkgIixvU29DVRCx8I6las7CO1NI6hJEmA6ef7t9vdP9zKbArC9BRJW3X/W6ZQNFZQPiBxwXXU/26z3Xk9lcs6Gvg9OmzlJv/uod9cG9P9B5K3ryGePVxFNPLL04lyxf1XP1gqtvvfjj7Wr8+X2d+70/uFc0riOHq0Vzr+yOqWpww7a+HiArw9cGpMnfy4gvJMuIMJPP2BNHqZnRlRdJUYVNwM8UOLadt62IKYuJiYOeoUJ/y7/smlux5ln12b70dSAmEcpQFkSE2F9sfDLLX2SfOOH0aamvTetGxC8HH39mKuOQCPXWP7rEOvuJ7Z5hs96zypRlUWVsNoFp057u+kyXOZtESHWKbMryi+3hWh9BRHlvt/E7vXVX+yTrm/Z7198l5WdLTVcCCCJciTmWRxDhCIziEIAABCAAAQhAAAIQyCEwZXqUjnT17nSkncOmp6LDplEjYNYQAn+zd/p+YxnW/vv9gzpqxDD1mbPGqb5LJjdkpAxjIAggiAhLHUFEWN6m3toqiDAFglxS2+uBfGFT1+FwHUEPl6B6WTFB7A9VfMA0zjJv9utBXtu360XMIPOPPzZpp/V1oAc9qwaobIOUeatf56rzqBIAlH5t6+u+UTb4LkKFA/f/Xx3RiQgVPnnKCT2iE/3KFFsRQszRJCbQfdEmoCTrd+S4C1JCG+nDxq+LsjsU7fi63U3ZZeoKzup7YFYmm6EsiAixv+h+r2ctyfMZU5DTJIgwlTNdj5LXl08RYdyvzfo0jdF2PzPVtQlMm/YWV37St8kOLr9bivaPsvzK8kcQUWSR7O9t/E6vXSUjlknoV9dv3vIUqJlFAEGEZ99AEOEZMM1DAAIQgAAEIAABCAwZAr/7ffQGzog9b+A8sjS6i3fyxCEz/zZMVL/ORB+ziCOeeOQWRCxtMKaHMSKI8AA1p0kEEWF5m3qrEgwvG1zIm7XLIXGVw389CC5jqvNwuCpXvX7e+KoG4PWAnIuowCT+kBTsK5bYXxNmenvZto2qggwTO5vAd9HK1f3Ldj5xu3ogVq9fJQAofdjWNwVBXTM3mGxkCiaWFcXEzPSxmkQ1tnuGiY/NutDbd7W7vu5N9U3BWVfxiGnNSVYUsa3+GcqCiBD7iwtf3Tb6mpHvTeuzjmCoyzOpaH/M+t52fer1bfezKr9Z9D3dZj8oWktlr9Oqm1/cnit/BBFlPV0pl9+6cS9VRIP6b4q6f/OWJ0FNEwEEEZ79AkGEZ8AOzevpleOqHKQ7QByAothtAKDTJQQgMKQJmIKZY0aPVJvXLxvSXJg8BCBQjsCL27arR7/znLrptuXdBuSAauf2ta245uTZ9ZvVaefM6pn8M48vVhPHl0/5XY5m+2shiAhrQwQRYXmbeqsauNfbLHPIm2zDpX7Z4KMpyFv34bApkGYbSDYFd4rGV/bNQdMbq66BHtNBu8vbs6ZAmy2rKmIKYVrX9QNF60C+txVa2LyNXCUAKGOxrW8ai4t/mLItZGX/MI3JJVuHHrC8LLou455F6SshXAJ+Jr8uentfb19Y274Bbvu2v7Sprxn53frjdd9OXQ+S93QxBciz1qxLwN6Fr2l8LvVdnhVln7Qh9hedr212HJOYS+ZpK4hwufLB5Jsue5otfxf7J9u03c9M47D1I5c1Y+rHNEbTHmXLqur6qaM+gojy1rL1u2QPNoI504hMwtWi35TlZ0bNOgggiKiDYk4bQ10QUfSGWJ34r71qmlr0jT13/ultz7xqgbp36erUny+bEf2Avy39A77OMeW1ZTpc/eu7W0N135p+mma31oBjoLkEWH9+HWT2V29PBb4IpvvlXXfr+hv4cfs7Xn5cHfqRA+vurpHtCYN7HlilnnjqB+pnr/4ydR+o+LOko5VgqIuv69cItDmYOpBzWbEquo93Rvq3m2QceGXLylYE1xvp8IEGpf+7oE1rQF/rguyCc6M3dJfZv6EbCHPju0EQEdZECCLC8jb11mZBhCmQXhR8lMDOpV+Zn/rtFHOpM0OEtKkHaG3ubJcg1/jz+5zHVybLQ9bVAC4Bb5mnKdAjc73vm3PVlEnZWbKk/8uvW6hWrtl9zVj8ce3fFKiyCaSbRCs29WxWrSmQKtdNvLDmAbXvPntnNiH1Tp50sXptxxvdMqYAaZUAYJbNsvzf9Ba6beYDU928bAamQP/6R6Or547Nv3rO1I9JgOIScDXZsCOYfTESzGbY0CSIsLG7ad3nrQOT/W36Edub/D7vKpShLIgQXr73F1P7RcIb8ZdpV16f2ifiDcMkiDDZvKiPuD3xtcmXzjY+k2yFazZ7ppRxWZ/JNqvsh7aB6az9wGZ/Mq1vVxGTDcOy/OK2XesjiLCxirmMrd8la+sivaLnUVzXJO6T7+r+zVueBjV1AggiPPsEgojpasvWVzxT3t18niDCFNw5fPgh6tWtjwUZm6kTArLF6Jtot+JRU6IKAbH5jbcsUx/aZy/V/5UZVZrKrcv684a207BLkNjvSGi9LAHTGhkqwT95m/3sz35Z7XrnN5n44t8QLr4+kCKCsn6QVW+g5iJZo4496ULjgZG8qS8B9rKfUM+fsuNrcz1ThgiZzw+/vzzYtRl12Nck9B5KQrG6fBBBRF0k7dpBEGHHyWepNgsiTEEeOSC+6atXqb5pk1PY5E33OTfemQq+S9n3/vyXbrm6D4ezhAKm8ckg8sQa8n3e+EwH3nnBfVPgPQbhKkiQejNnRy/4PJh+wUf+Lm1dfdmFasLYE7tBZAkOPff8FnXHAyvUrl+nf8/aiEb09ZAl7JC3bxfOmWUMXpuyhJSZd97aNPUh4oZl35qn5HoC/SM+eua0L/UEOU1BxyoBQOnXpb4pEBjb9qHF841ZCWQun5s1V23Zlj5vzQu8S5umt97FJ+ZcOUP1X9F7/pIlqskSXbgG/Ew2zLpaQsZvEkTI3/PsLvvYtd+4reffD0XiLpMIJK8fYdW/YLFxneb11RZBhHC2DfK7PFN97y+mLCwyPvHh62ZNT+1fMpYbFy9Td//7Y11/0Z9jpv0iq488XqZnps5tKAkiZO5Zvzmy9iepI3vIgtuX9qxvH77qur/p9nStjyDCZSdJly0jhDI9j4rEiabnRDySun/zlqdBTZ0AggjPPoEgohmCiIXfXKrmfP3OrrU7SsFNUbqzAXzTlYBs8eJrot2KR02JsgSW3B/9Q3Xu7n+oFmV8KdtHXI/1V5Vgfn2XILHfkdB6FQL6HixtDfbgnwRNR465IFcMIRzi4LuLrw+UiKCKD2TVHai56AFp/YBqwde+WEpMF/L548MeTW4zK1tcSIFVXfY17Q8h59FkO7uMDUGEC63qZRFEVGdYtYU2CyKyAlUxEwlwy+fNX73TE3iXQ+Sdb+1KBWx9HA6bDr1lTBK4PGvC2E5Wrz+++556ct3G1Bjle10skDc+U6BG+hFRwKUXntN9w14Czo+ufS4VUJMgdTIjQRlhQJ7AwsVHy2ZoyMqsIb/FThp9tDrmyOGdYYjNn/7PF3qCUz7e1pX+soIRwnzsiaM69pfPk89uNL7tnZVS3UXQYOLvWj8vc4k+l42bt/UIIWQMtmKXLF+WNXHKmOPUwQfu35nSyz97vSPs0D95ogvXgJ+0fcTY83psk3W9RJYgIh5jkpVp3cflbNZB3ppL7i95rOS7or6aKojIuloo6Q917em+95esN7hlLuIz8XMiuU/H38k+khSjZYkUsvYifV2JX8oa1vuS9bvXB/429VwaaoKIvD1d+Jz+zyd396esZ420URTEdnlmJsuW2d+q1EcQUdZSZlGi3pq+f2UJm0Skd/HUSd2MXFJu3cYt6oZb/627Xk3rt679sTwFamYRQBDh2TcQRDRDEHHA8E+lghuPLF2gpkzOTi3o2S06zROQLabcRLsVj5oSZQjI3dyyJuIPgogyFJtTxyVI3JxRMxITgdBrc6CtYBKBmMYU71Euvj5QIgIfTAdiLjrrzqHvU0vUCZ+Ylpqia9aBoebjPvwhr82kIKITNBlztPrMWeNU3yXpN4t9jatu+0q2i6TPdVJpbo9SO38oOz23r7m1tV0EEWEthyAiLG9Tb20WRMh88gK1WXTjYIQ+d1+Hw1miiKzxxYHjE05P/4YoGp9+RYeNd5n6KiOIkL4kQHv6RVcag+FFY7G5YqOojTK+IG3aBuqL+s/6Pu8Nzbw284JmroIGvZ8y9cvyLcM4SxRRZIOiayPKBAyzslaYrs7Q2xdBiylzSt48igQKybqy5qZePscoDCliZbvmmiqIkPnpVwXpc/7t9vW5V9QUMUp+X9b/bfaXMoKy2NclY8RNdy3vDjVLpFCmj7hReSY8/eDtPft73VkOyqxPGWOZ/SyeW5mrC1yf6Uk/yrsyyMUfTWXL8ovbcq2PIKKaxcrsX2V/T8hzZdnKJ72LgKsRoXZMAEGEZ18Y6oIIF7wmgUAddwvLW2GXX73nft+mvMmFICLfO5pqNxefpqw9Af0NUgQR9uyaWNIlSNzE8TOmPQTkjeiTJ0T37L7+RuePgz34pwdPZc6yH828+NxuVilh8vvocEyyTLn4+kCICHz5cui5mH4zxeJW3Qb77/cP6pUtK60D1KGfP75s0tR2k3z/+u7W4MP0YV/9N6rv3yzBoXnuEEGEZ8Ba8wgiwvI29dZ2QYTMSQJVV8xdZBWITwYjQgkiZIwSsJn+pXk9WR90m0iQa/ntN3QyOujBiSJBRJmAXRx8TfZVVhARzyUrRXiWt0vgf8F1XzReveC6QrKuUMjrWxjsu49f4aBch3L1124ptL+MU97YvvXrX+6+7Wkae5UAYOyP8lZ68lPkX1LWla/UEfuWYeyyruXfgJf/y3lq0dwrc13GNeAXN2a6EsaUvcPU/oc+uLc6e0Z03aF2PYw+UFl3d8yf3c3m4uL7IiBJvg1cVNfFJk0WRBTteXVnMHD1fxfOLm3LG+EP372gs2/pwfm8ObsKaGQvuv7qf+1eQVVGPFDki8nvy67PKvth2TlJn9fftMTqd4fMscr6tmVYll/cvmt9BBG2ljGXK7N/lRE2hRYBV6NCbSGAIMKzHyCIsAfsSxCRPAiVO79fWPeA9SG5/ejdSyKIyGfWVLu5W5oaNgR8BCxs+qWMHwIuQWI/I6DVOgnIG9Hjz+jrpr69+9b+YG931zkPm7b0vahOEWVoEYHNfMuWCTkX0zUFY0aPVJvXL+sOX88oFV9pYjM/nj82lNpbxpd9p0zvVytXr+uAERHO269/r72QAo8cQURY4AgiwvI29TYYBBHxvCRAcf/DT6ifbP95zxUQZ592qrrgrAmpoHtIQUQ8Rglcfue7G9RPX9uRSmUs1zp85tNRhqJpezIUuQoipA/bILIEup5Yeks3+FqnICI51w2btvbYQ/o+6MP7KZNN6loRkjJ65ZPr1BPP/ED97L9+mboiQwJTx4wYrmZ/YVotIgyXMYswYvXTG4xMjjp8WI8PZLVdJQAobVatL0GZe/5jlfr+ph+lfLnzu6Nm+4pP3/ftx9XL219PBR9FBHHkxz7a8aOZn59sJWpxDfjF/LOu59GDz3ntx2t/09afdP1RBFBHjzhMXTL1bCVB7qqfPP8qu+aaLIgQXrLW59x4p3p+y0s9opO6MxjE9vG5v0jbi6KMD7q/x9etJK9AkvG4CCLi8WetKfk+3h/H/+/RPaIsU7aUHZser20fLbs+q+xnZQURRSzj/UmeNbrNqq7zrPpl+cXtudZHEFHdkmX2L1vxlPjgTV+9qvu7ciB+81YnNDRbQBDh2e4IIuwB+xJE2I8gbEkEEWF501uzCfgKWDR71oN3dAgiBq9tB/vMfO5FIUUEvu0Uci561o7OHdSbvt3N2CFzNf2mWvC1L6r+r8woROHT5oWdU8A7AezrHbFzBwginJFVqoAgohI+KkMgk0AsDkkGCTtXQxmEF2CEAATqIeAaUKynV1qBAAQgAIGhRiAWT23cvM0oArYVCg41bm2YL4IIz1ZCEGEPGEGEUgORStjeQpSEgD8CBCz8sR2IlhFEDAR1+qyDgM+9KKSIoA4WeW0Mprn4tLlvO9B+MQHsW8wodAkEEWGJI4gIy5veIAABCEDAHwEEEf7Y0jIEIAABCEBgKBBAEOHZyggi7AEjiEAQYe8tlBxsBAhYDC6LIogYXPYcSrPxuRcNJhHBYJqLT5sPpbXT1Lli3+ZZBkFEWJsgiAjLm94gAAEIQMAfAQQR/tjSMgQgAAEIQGAoEEAQ4dnKCCLsAfsSROgHoc88vljJ3dJZn+Qhv35H9S/+O7pr7FvRXWM/je7W2/pKt4nDh0f30o08TJ171jg1ZfJEq0kXXZkh39+/PLqf85Xofs7X3+i2KWM65qjojqx/OUcdP2qEVV91Flqx6lm1fuPWHgZyf/JRI4apT5zycTXz4uh+wQ/t7dyt8JX7mL///I/Um2+9k5q3NCZ9HHTgfmrsyaPU+Z/5ZKX5y53k0teG56M7NzXGsT3HnTJa9V2y545R5wnlVNDtf+1V09Sib1zZrbHk/uju0yeju0+3R3efvvObzt87KTjHRHefRn6WNa54XsseelL97NU9d3kKu1NOOk5dMi26OzHH/4vmKONe9cT6Hvt37m87Irpf8ozo7thzo7tjP3JgUVNKD6jlVdDXoh5wj/nJ/G+8ZZl6cMXTXW5iT/GZ2V+K7jB9f1xF669o8L78J6/dmHEd/l80P9P3efvfWZ8eq6778vTuuncRRLiUNY0rL9ilty31bTLxvLhtu3r0O8+pjS9s6+xF8RqM+xefkr1I9jtbf3dlvtf+Y1N38dqm/9f7OWL0eam9VN9rTOMKOf9433/iqej+4cSeJeMq82x15WzykaI2kr8jXPy3qohAWN3zwOqOX+qsQv82KDMXea5dfvXCFF7Z19Y/tcTqeV7n/Ks8f4r8w+V7YSK/Q57fFN3JW/Cs130t6/ds1edb1foh948s1lXtW8a/47EU8dPbttmTXXyqDWURRIS1EoKIsLzpDQIDQUC/o13GcO0XovOFuXvOFwZiXPQJgboJIIiomyjtQQACEIAABIYWAQQRnu2NIMIecJMFERKk7J+3WN27dHXhhCSAs/zeGwoP97MOTOXA/3OXzE0JLrI6lcD2w0sXlBIfFE5EKyBCiKv7b+kJDJrakQDH5Zeelwrw5/Unh+dXXLPIas7JdiQA9ND9862C78l6ElS4+77HUsHGrPGJkODWhV+2FrrYcs0SRAiLaZdd3yMG0ds1+Zm0Ob1vXqGNyviNtH39/CXWNpIg8d239uf6ZpWAhUkQIQH5kydcnMlO/PJPuzZ2UBYFLPLs6Mt/Fn5zqVpw81Irv5Txif/fcfPswr3G1iezysn+J0FMERDlfYTvfYvndtaKS5DYpayp/zoFES77XHIsl804Vy2cN6vWvXjK9P4Uc1nzr259zMmc8jwZdsw5qTo7Xn48c88MOX8Z25yv31noV/HgZS++/v/8a+0itTYIIlxZhdgbXAPGVcQQPuZf5fnjtAgzCtuuNfH7Jx65pbPPN10QYTsnHYmP/bOqfV39Ozmnot8XCCKUQhBRxy5i3waCCHtWlIRAWwkgiGir5Ri3KwEEEa7EKA8BCEAAAhCAQJIAggjP/oAgwh5wUwURT6+6PTfIapqhzRuPpvn+8PvL1fgz+qwDotK3BMleWPdArYE4fU56YM7WqhIUX7Es/TaoXtcUJLFtX8rZsI7bk8BuXsA8r18J7teZLcIkiJCsFy72l0DJK1tWdmzvylHPuJA39zIBQxvbVAlY6GOSgIq8NZ3MpqLPKfkWZlHAwsTDp/+UXWMyzrp9Mzl3Eeic/dkvF4psknVkPL9841fqptuWd/+c529NEURUsYGPvVjYn/CJaSlXzBMzmHxWZ5snqgg5fwmcXjprvtOzLp5fGUFX3ftbyAwRVVj53BtcAsbiy/qzzfbZ7Wv+VZ4/Lr9RTGVnXrXASmAb141ZSdaa5L7apAwRIfcPG/5V7evi3/p4in5fIIhAEGHjw3WWQRBRJ03agkAzCSCIaKZdGFX9BBBE1M+UFiEAAQhAAAJDiQCCCM/WRhBhD7ipgog/vvteT5BVgkof3PsDncklr85IzlaC1W+//r1MAKb5yqH3e3/+S6pO3JdpHHFBl+C2vUV2l8w65I6vYDj4n/bvlJNgtIlFnihCAh2fnTGnZ0jx9RtyNUj8kWtKNm35iTGAZvPmdF4wO75SQWwqnLMC63UGl3T7S5BPn198RYIw0NOjx1yEr1zVonOMrxfJ81Gb+WQFbnT7Z9knL+glwdr4k7ziQv4mPi1XQ8Sfjx7y4ZQgRQ/06mtHuIhvij2f/O7GTkA/GUwuCljoTunTfyQzhLwpr390Bjv/Z5d6+pkXetaAzP3Hm77tnCmlaC+QOR884kzjmhN/jdenyfYy9uR+0HRBRJafx1c2xPtc3l4n34kw557beve0ItZZ3x8w/FMpMYpranW9ftaaDzn/PPFW0q+Sa1fnU6cQUPaC5zb80HovkoIzLz63u95cBD2uQdasZ2R8fVK8BmVvSF65kORls8+X8U/buVQVQ5h+I9Qx/yrPnzK84jpZ+708U+XqoazfITLn0087OZVRpSmCiJD7hy37qva19W/TeIp+XyCIQBBh68d1lUMQURdJ2oFAcwkgiGiubRhZvQQQRNTLk9YgAAEIQAACQ40AggjPFkcQYQ+4iYIIffQSjEoGQpIH3KZU93mBCNN84/biKyfkCgB5+z/+SIDyxluWpd4QjL+T7BKSUrnOj+ngXsZ20/yrjNkSsq57MB3am4Kt0vaqhxYpCYplfSSYdu3c23qCtI9EV4dIqv6sz2nnzOpck5D8SFDttkXXGPszvZUq49u5fW0t2Tjy7J91TUfW3JNiAGF3163XpYLjWVceFAlJTMG4PPsLW5PPJDNZZNkn79oDU52srBVZV9ZIyvVDP3Jgt6migIXepy//Ma2DoutGTHO3ycbiujfoNpH6Jv+SvxddKzRQgoh4zkl7//XdrSkUJl8QP1r76LcyRSZ5e/Fvd66vZY+QQeq2LhLaJSdmyjBhGlvI+ZuC4zLmvJT5WVcB+fB5GUvVvSjP112CrLJnHXvShT3POvkdov82SPr55M/N7qnj4/eBzVyqiCFCzt/V5q57aVzetCblmTrnmhmq/yszepoV3zfZMy7YBEFEyP2jLPcy9rXx76zx2P6+iMflKnQry6FJ9bgyI6w1EESE5U1vEIAABCDgjwCCCH9saRkCEIAABCAwFAggiPBsZQQR9oCbLIiwSe1sOujOC4xkBcSLAnFC1BR0rvtA1RSotXkrV+qNHHNB6q1mU+DdNAfboI2Jdd6b2SbWNsE0137svV11xBkSZNc/RYzz3q4uehPYFNTPCt6Wtb/MxxQEK3pz3jVgkSWIsPUh24CFzMen/+j2tA14m97IrTMQX3bOWf450IKIpLhHF0To68JGwBOvW9M+ViTOctknJCg87JhzUlVsfVz3ERGzSABV/4Scv0lkU7RvyXizMrRkBYRdGOtlq+5FdQki9HHY/A7JYlUkfivDqyhgXEUMIeMJOX9Xm5fhZZqT/K1oPWeJiKRuEwQRIfePurjb/F4u8u+8sdj+vjhi9HmdDHQ24yk796bWQxAR1jIIIsLypjcIQAACEPBHAEGEP7a0DAEIQAACEBgKBBBEeLYyggh7wE0WRNgGXUzXS+jBt5hI1pUZtqnv9VTodV+bYQo4Fx3c581NrxsfBMd1bAQKSW/SD+Hz5q8HO1wCnqarGf60a6O9Y2eUzLK/TQaKvfYf2/MGcFawM9m9Kbia5dtV7C99mgLFeQF714BU1SwJtgELmYtP/9HnYRsYkQDx3x88PuVdtvuUjfOaglx5VwDlrU35bqAFETFnPTBs4mgToE/OV1+Ptja0sYOU0ffKInFR3K7NdRkh529acy6sTCKtup97pvVeNODIPKYAACAASURBVEYfV2aYWC342heNWQRMfmQS89Up1JE+8wLGWRmg1j+1xCqTVej5uz5/bNduspzJJrY2NdWVtgdaEBFy/yjDPK5Txr4hBBFxH3WvzSqsQtVFEBGK9O5+EESE5U1vEIAABCDgjwCCCH9saRkCEIAABCAwFAggiPBsZQQR9oCbKohwebPSdMWAiyDCNtAlVF2CMPZW2FNSD6a5Chb0+npQScb/8k9fV3JP/M9e/WXhVRn6HGznbxIBuAQ8XUQELpxN/m5rf9Nb1rZiFf2QP+sgXref7diSDPQ28oI/rgELkyDCxa62ggjf/qPPw2WdCTNZP3Ln/NiTR6lPjjsh97oZW/+sGuQyMRtoQUTsXzpfGes9D6xWG1/Y1sGzZesrKmvPzuLn6ru2dojLlckiogdQJbuAScgVcv66YLDMFUSmdb/j5cczrzZxZS3lXe1p+yyStm2DrDorl98h8Zz1NmxEcy68suZiyuZhm90ia+y+5+9qcxdOcVk9Y0vWmsxq2yS4HWhBRMj9owzzuE4Z+9quVdO4bH5fJMvUvYdVYRWqLoKIUKR394MgIixveoMABCAAAQhAAAIQgAAEIACBZhJAEOHZLggi7AE3VRBR9HZocoY2h6Bx+arzdRFf2Fthd0lTQNP1DTY5/H/yuxvVQQfu1wnWfvzYw9WUyRNdh5JZ3jYIZUrh73q1gLyhLR+ZyzFHDVfnf+aTVm+55k22iv2rZK2wCQyY3ka1FVwk52ybsl/q2Iwr2XbVDBa2a9W3/5gyabgIO2pbUImGTHuL65pxyeBiu5az5lrkO0lbu+5jNnyL+rdpI6+MSaBStB71tecitHEdr+389UwaZURWJha2b9nbzst2PnF7Lv5rG2TVWZWZo76OXQPwRbxMcxl93Ah18oSLO9cAxB9XMYTUCz1/V5sXsTF9XzbTS9yW6bk80IKIMhz0OiHYl+nDdq2aGNj8vojHVEbsUwf3gW4DQURYCyCICMub3iAAAQhAAAIQgAAEIAABCECgmQQQRHi2C4IIe8BVAsR5vegHoUVp5ascgso4bOvbHJjmzatq/by2fYot7D0iv6RtEEoPDPpIsV5mTib72QadbeduGpdNYMAUpHd9a1761sUEeQE5m3El52MSRLiM0Xb9+PYfk/hI5ilBkmlTz1ASyD70IweWcbHSdar4V9ypSxsuZV19WoKI48/o61wx42vtu/puGcPoApMiMYEeUC567pUZU1zHZv51ZtrR+6s784HNfPL2ojw/s/l94BL4zrObiXmRkMbFD0zZhuYtvDclhpD2XH1vIObvanMXTnFZ2+xMeW3brmvb51tWX1Xru/AJwb5MHzZrtSy/ZLYP1/XhwrbJZRFEhLUOgoiwvOkNAhCAAAQgAAEIQAACEIAABJpJAEGEZ7sgiLAHjCBCOaVq93lgrQco99/vH9Tbr3/P3pieSkqg5Ecvvao2PL9VPf3MC50gZ/zJCkLpB+E+35R2mXYV+1UJINsEBkwZKC6/dHeWDJfPzv/ZpVauXpeqkiVasBlXsqFQgogQ/mNKhZ6cq6y/U046Tp171jg1YfyJat8P7e1iBueydcxZ9+/QV2ZIFpebb/+Prv+JwOSFdQ/Uxk7mJ3vR95//kZL/nfy4ZBWyNY4uUsvbk13K2vavl3OdfxUBmN63b5FS1b2oqiAi6zoluRrH9XPTbctTVeoMvuoBYxG8JZ/JcceugpWBmL+rzV3tUNfvW1uBb5XfFzK3qvWL+LjuH0XtFX1fxr51CyJE8Cq/h274v/+mdr3zm86QBzobVBE3n98jiPBJt7dtBBFhedMbBCAAAQhAAAIQgAAEIAABCDSTAIIIz3ZBEGEPuK4DY71H2wPkuF6VQ1Bpw7Z+1QPnqvXzLFMl4G5vcXNJeatV/pNg4+//8Cf18k9fV2++9U7PW6d6bVtBhI9gZZk5V7FfFfvYBAb0MmXml1UnKyBnM65km1UYSDu2/F3HVYaVXAOgp5nPa8d39og65jyQggidnQRkH166wFkMIQKs3//hXfXchh92mtz4wrbOXhQHs7Js5GuP0d8Oz3rbXxfYFGWTyJpHnfOvM+tQlSuDbNanq/+77EU2vw9MYi+bcduUqdM39bnk9e8ixBiI+bva3IZ1sozt86aoXX1tN/nKjDr3jyIuRd+Xsa/NWs3q12TvZFkRD923eG6t18gVMWja9wgiwloEQURY3vQGAQhAAAIQgAAEIAABCAxeArPn365uuiv9ApLMdsyokeqYEcPVpReeo44/dsTgBdDymSGI8GxABBH2gBFENDdDhK9U87F3iO3vX/5ET9YHe++JHjqjR6rN65f1VClzEO7Sb9myVQIkLgE4fXw2PBBE7KFmw6usDyTriSiif95ide/S1U7Nid/fMLdPSdC/rk8dc9bT9YfMECEcRDRy9MjD1DVXfl4dP8r+R6hc8/KdJzf0ZH1wYVtn0DnZr63QQRdO7Hj5cetrV3zNv2pGlySHOtsy2dXV/132Y5sg60AIAlz8Oy6bJ4jQs0VIRpNXtqy0EiUNxPxdbe7Kq8rzPs/3myaI8LV/uPIu87tHr2OzVrPGZbK3rIkjj/iomv65szpXYfnO9FSVme/6CCJ8E063jyAiLG96gwAEIAABCEAAAhCAAAQGL4EVa55Vn+2bkzvBiadGL+fdHb2ct4/fLM+Dl7K/mSGI8Me20zKCCHvACCKGniBCgsBTZ8xxDj5KcEXSh7/2+htdB0MQscxqsdkEfhBE7EFpw8sKvGUhWRP3PLBKLX/4qcKsKMkmF3zti6r/KzMse8kvVteckwGlkIKIMoIEeZt52mXXOzEXiiK8+OO776WyRpTp38ZwMsYTPjGtW9R0bYaeiUHG9+rWxwqb9z3/OkUMdbZlAuPq/wgi0hTlGgD5XH71wtQXtplKEERkL1edTVMEEb73j8INrKCA65qW5uoWRGRdF1Z1bm2tjyAirOUQRITlTW8QgAAEIAABCEAAAhCAwNAh8Lsou/DKNdEVmbdGV2T+evcVmfK5YNIEtWJJ+mxs6FBp7kwRRHi2DYIIe8AIIoaWIML2mgAJ6In4YezJo9THjz1cjY7e9j70Iwcq2yBUmYNwe68tX7LKG6O2czeNzoaHXsZ3hhAZp824kvOpwkDaseXvOq7yHtFbU7IsrFu/RW14fqt6ftNLhVc1PBJdCzFl8sTKQ6hjznrwvsmCCBnr+DP61Ht//ksuO5mD7EXHHDVcfXLcCWr0cSM6b/nWwcvWaAcM/1TKD/RrM/QsEjZCmRDz93llhq3ow5axqz1d9iKbIKtvwYcth6JypgwRIobou2Ryp6pJWJd1zUve3i7f+Q4mu9q8iI3+ve3zpqjdJgoiQuwfRVyKvi9jX5u1mtVvXfYumlebv0cQEdZ6CCLC8qY3CEAAAhCAAAQgAAEIQGDoEdAzR8gVGpvXLht6IBo+YwQRng2EIMIeMIIIt0N/nweu+qG76U1ke8uaS5qCJZJS+MILPqXGjx3dFT5k9WMbhNL7kVTFK5YNvDqviv1s525iZxMYmHnVgtTVDQgiXumiHEj/kcDTcxu2ZGaPqGud6j4i13HIm8guH92/myqIEGHWwSPO7BFDCMuLppyeEj5kzd9mTbmwyyurr339rXv9uozf7lyfm5o91PxN+13R2LI4+N6fXO3psh/bBFnrFI/U5XemdvS56OIb/docacNGvDIQ83e1uStXE4us7A55bZ92zqxURq2BzhARav9w5a2XL2Nfm7WaNa4qv++qzrUt9RFEhLUUgoiwvOkNAhCAAAQgAAEIQAACEBg6BCRDxLqNm9W8m+9Vr+14ozvxu2+MXhqatvulIT7NIYAgwrMtEETYA0YQ0RxBhNwDrae7dn1DM35rUO5Mjt+qXvSNKzsOYbK1BEpeWPeA9b3KtkEo/Y3pMsH9hd9cqu64Z4U66MD91MEH7a/GnTK6+xasvYenS1Y5MLedu2lsNoGBgXhD2WZcyflUYZDlgyYfb6r/SIDtzPO/1HPFQ5kgm+4nOlubIKbehr6H+BREHDH6vBQHlysrTL7uKnpx9d2ye4bU0wOrSRGMztxGyBJq/qaAcNmMJrq9Xe1VxN/Vni57kU2Q1ddvoaJ5u35vMxeTfxWtz4GYv6vNXVlJeZ1XMpuGbXu67/sSRMhvnjlfvzM1LNPzMdT+Ycsnq1wZ+9r4d1Z/AyHqqcoodH0EEWGJI4gIy5veIAABCEAAAhCAAAQgAIGhQeDZH2xWp02d1Z3s4cMOUUePOExdMvVsNfHUE4cGhJbNEkGEZ4MhiLAH7OsQXD8ILQoYVjkENR16+zqwrhJQL7KKnu5eyhdx09vUg3PJwJ3+hq/UdX1bWH9TMivganuwn8dED4rXEYCrYj+XAJw+L5vAgGlsZYKXwn7BzUuViGJESHLwP+2vYlFMmXEl61RhIO3Y8vfpP/J27Y23LFM7/2eX2vnmLrVl6ytOqeFNQeYyQTbdFqZgzo6XH+9cVWP7cRGSVM1Io+/ZRQHX5Bz0AGMZ8YeelcGlf1ueeWOOryHQ90QbXwg5f/26Dz27hQ0LWTN/f/D4VFGba0Fs2o7L2OyRZfci298XerkyrOLnePKql5kXn+u0jvO42cxF7DVyzAU91/0U7Seh5+9qcxd/yvIr198RJt/P+l1m+g1nc11JPFbTbzSTICLk/lGGedk1bfotb7Ofxv0NhKi0Cp+BqIsgIix1BBFhedMbBCAAAQhAAAIQgAAEIDA0CCQFEdd+YZpaNHf3y8B8mksAQYRn2yCIsAeMIKI5GSLEanrwyvXwXg/OJevrwQfXrA2mNM1ZbdQRNNYDni4H41krwDYgb6pfRQxgG/jR5+xqI5MP5QWbbceVFXBwHZ8tf5/+Y2rbJWglLIrS1tvvwHtKmtaXS5DfZX1Kr1VEJ6bAn8tYq4gpZOwmP3Lpv4x9dLFZHCxPzkWuH/rTro2FzYecvy6SkTHu3L7WOiuQTMYUaHRdM0VQfO5FNiICGZ/+/CzDSuct7boKD/NY2c7FtEaK9uvQ83e1eZEPmb7X9zlXm5oyd+UJVW3tYxqr/vtPypgEESH3jzLM4zpl7FtF6Kb7bxa/KnNqe10EEWEtiCAiLG96gwAEIAABCEAAAhCAAAQgAIFmEkAQ4dkuCCLsASOIaJYgwhR4KnqrM7Z2UXp0/XDa9a1s09uLyQwUutfp/eWV1euaghB1BJVsA/KmFRRCEGEKprlkCTEFufOEJK4BiyoMhKkLf5/+UyX9v8sbw/Y78e6SVYLXpr0jLwBqsoXtXmPaC1wECVXfRNftJ+xcxWOuttHtLvvnvP7L1GdnzOk2ZTuGkPM32dkl84FJaOP67LBh7XMvsg1Sm547Ln5tEgrZ+oQNIyljOxcpawoQ52X2CD1/V5vbMkqWM/mvrf9nZdpwEUTY2t/07JZ52AgibOcTcwm1f5axr17Hlp/puZzFr4wfDZY6DRRE/HPE9svRf+ui/741WDjH80AQMdgs2uz5/OKNt9Swk87pGeQjSxaoKZMmNnvwjA4CEGgNgZmzF6h7H1ydGq+kJn/m4cWtmQMDhQAEIAABCEAgPAEEEZ6ZI4iwB4wgolmCiKzg0wvrHsh9o1fqnTzhYvXa6290ja8LEEzBdtu3fLMO6/MOnE2+ZXO4LUGl8Wf0qff+/JfuXGzq2Xi9S0Beb6+KGMA2MGAStcgbreufWqKOHzUid4ombkVvw9qOK+64CgNpw4W/T/9xFY4kwZtECzZZAWz802R/CT4XrX9TIFP6yxNElM3yYKonfbkEjvU3oWWvemXLysKsBbLPXX71QrVytcRO0p+it99t+BeVMV0ZJFeuxB9b8VLo+evrXMZrk3HH9FyRumWu8ili63MvchERmN7Sr8LK1ieK+MTfu8zF9Hui6JkQcv6uNrdlVPTstvV/k6BE6ubZ1LTWin5nyXVJl86an/rNE8/BJIgIvX+U5V7GvmWzlGTZysSv7HwGQ70GCSJiIcTpEdffR//J3WB7fvQPBtjRHBBE+DXk3xwwOtXBX9/e6rfDhrduClJedtG56p5Fe4S7DZ9C5eGtWPOsWv30BrXzrehKxG17fp9Lw2NGjVTHjBiuJp8xvlH3Suv3X1eGUNCAvk5OPHN6ihUpp31bIN3+7Pm3q5vuWt79o/jp5rXLvAxC3zNFwOB6x7qssc/2mfeUBf1fVP1XzPAydhrNJ2DaR7KeiS4+51IWG5kJiG3uf/gJ9ZPtP1ev7XijW2j/f/wHddCH91NXX3YhokWcZ8gQqHNPOWLseak1JRB5DjXflRBEeLYRggh7wAgimiWIEMuZgrUSMFy2ZJ6aOP7EHuNKEPXM87+UEkNIIf3Q3hQ0leDIqocWGduVNsQ/rp+/RCWDfvoA8g6cTYfUErh86P75xjvVpb/Jn5udCgwUBXDsvd0tIK+3W0UM4BIYML3pLwzmXDND9X/F/I9M8ZkFNy/tCagUBS71cRX5QxUGsT+JTyQ/A+E/pkBh5wfU16J/yGcwljr98xare5em34hwEQLY+KrJ/iKKuG3RNcZ1aiof91MkEtDTkxeJb0yim7gvFw4mcZbMce2j3zLuC9KH7F83/N9/U7ve+Y0RY9FcbdgXlZHAZTIjRLK8Swac0PPPspu8Wb5w3iyjEEX24ul983p4yzNIni11f1z2SOnbZS9yERGYfhNJf2VYub65b8PUZS5ZvyfybBhy/q7PHxs+pjJZwp4sm2b9porbzhNEZP3Oumn+Varvksmp4Uk/c75+Z0rgJXtwUgxqej6G3j/Kci9jX9Pv3yJBrIlHPGYEEWnrNUAQkRRCxIP7avQ/5pf1sybXQxDh1zoIIvbw/d0f3lUHH39m6vlx+LBD1KsbH/NrhIa0LkHaq792i9r1a/O/EfRhStD5hmv7nIPBPqaLIMIH1fa0WWdwqGjWVQURpn1G/936w6eXq+OPzX+Jp2icfO9OAEGEO7MQNUxCRb1fsjiFsMTQ6kP2g+tvWuJNXFeFZl3PvLy1xXOoioX810UQ4Zkxggh7wAgimieIEOtlHfBK0HDsyaPUB/f+QMfIT353Y48QQv6eFYgxvf0p5fV2d/7PLvX8ppd6gmFSLpmFQurmHThnBSKkngQwZS7y+eO773XmYgp2FgX17b29HYKIPPvLPzpPGnO0Ouao4Z1pZ9lJvisKIkiZvGB6bKPN65d1EbsEIU12cckQIfV9+k9WcFtnLOPY+MI29bNXf9kjOLHJ3uDin3FZ01vG8To969Nju7Z/+pkXjG8Vx+0UiQRM+0wsvhH/OfQj8tLm7nVz//InUoE7fS9wEUSYMmEkxxzvC/K3l3/6utq05SdG9sm9qGiuZexgqqOLSOIyLsHvgZh/VhYRGb8EyOM9JW8v9uXvMoamCCJkLHms9OeW7A36MzFeq0WZXcr4pKsgQvowXZGQ91wNNX/X508ZXnGdLFGQvt+LPfMEoNJeniAi65qN5P4m//vNt97p+b0je+7ON6O3WhNZZ0y/rwZi/yjDvox9s+Yme9TFn5+kpkzenfZdyq1bvyUlkhNb7rXX36a4IohIW24ABREmIYQMbtBmh5DJIYgos3PY10EQsYfVwjuWqjkL7+z+QfbDH6/7tjr0kN2/4wfzZ0pfv1q5pjdznM2c776xX/VNS4sVberVWQZBRJ0029dWXcEhm5lXFUTo2UREWDT9grPU5dct7HYvb72/siHK+rjP3jZDokxNBBBE1ASyxmb053JW0wRva4Q+xJuSq9O+0H+jkv1APk3MnFbHM0/f73RhHs+hZi8EBBGe7YMgwh4wgohmCiLEgnlvveVZOC8QnveGd5HXxAE/PSBTlA46L6hd1KdNqvKiNpLfuwbkk3WriAFcg31V7C91bcQQUi7r+oN43hIAfXXrnreLqjCQNsvw9+k/eYG/Ir/yGRyWOU+dMafDy+UjazSZwaJIJJAXWMvrV+Y+r/+yVLYEF0GEtF2WvfzglbetP/qRD6tkthH5e11Xl+TNPWtfLtoH9TYHYv55qfmL/EwCkg8vXVB4rUlRO1nfu+6RLntRGRFBWfvI/HzuDWXmYtrnizIvhZi/6/OnrG/F9aS/sz/75cwsM6b25TeIXNOT/BRdg1Lmd1b8zNbXQVZAv6x9Qu6fZe1b9rev2GrZQ08WCkqq+lGb6w+AICJLCBFjHLTZIWSCCCL8rhYEEXv4HnDcp1LZEYbKG6dZYgg5DD9rwtjuCyQv/ywSV2/tFVcLwYEWRSCI8LtPNL31OoJDtnOsIojQx5kUXelCCbmGQ67j4BOOAIKIcKxte9rrsLG5Ly7F7TQxaG07R8o1h8CLP96uTjh9WmpAA+Fb+rPClVDRVU6mTEVy1ZdclZYUx/IcciUfrjyCCM+sEUTYA0YQ0VxBhFhRAlhX90cpIDPSxCctLSnbb1345e4bdFleIIfU0y673vhWq6mOBFVvmBullXz/ug7XwFXcpgSw7r7vMasfhtLnHTfPVsePqjflXpmAfHL8N92WuOMxGmMye0LeqivLzMX+0r+tDyTHWhRYSQZkXIKQJh5V+fvwH1fGcgBw+aXnqeu+PN1bcDhml3UVis5W7P7EI7eo30cpc5MigSJBhLRTZH+9r/haDb0vV0FEvL9dOmu+1Z4g5SVoKNeaxJkrygSH7Z+O5pKmIJ8uHLLtw1WgUMf8TWn688ZbZk+xnX+ynOse6bIXlfUTsfUV1ywqzBgQzyPeGxZ948oyCKzqlJ3LzKsW9Fz3U5TVJMT8i/afut/wF7GZCBxWrs5/m1Rsed/iuZ3fU2WYu7BL7p22goi27J9l7FtGBOkqKLFabIOwUEBBRJEQQugO6uwQMkEEEX4XEYKI3XyXLF+VekP7gkkT1IolaSGfX0sMTOv6vGUUIoRY9q3oitEoIKt/5BD9xsXL1E137fm3fFymTW/omt7S37x2WWkj6O1JYGHRXH+/Y0sPdJBWbIMgwhRoS/qJvJU87KRzUhbiHvewDosgIizvot5Ma0ausZp3zWVqyqTd2e7kI+W4YqaIJt/bEHDZA2zaK1vGtyBC/80SXw9nEkrwHCprRb/1EET45asQRNgDRhDRbEFEbEkJnK1+coP6ySs/TwkZJFh11Ihh6jNnjeu5n7rIC7LalEDAkUd8tHOdxfmf+WSPKEG/41nG8Pbr3yvqrvO9HHRLIOI70Vx+un1HSughQcWjRx6mLpl2dld8YdWoQ6GqAfnQgoh4ajLuVU+s71wfoKfzlqD3wQftr86NfCBOJ+2ApFNU2v/m7Q8aryZIvvnuEoQ0jaEKf9/+I+th/catHcb69RjimwcduF9nnUngZd8PhUsDKWvmngdWqSee+kFqXKa1r/O1EUQIV1tRiLT39KrbO/PX+yojiCiyaTzHT5zy8Q73WAgR+5aIP5JZNGwzo7iuD728fvWQiDT6vzKjVLN5e6LP+YswQvZi3a9kEnXsKa4wmiiIiOcgrO55YLXx6pzQe0OZ4Hy8zkaOuaBHXFmU7UDq+p6/7fPH1afyysucFn1rec8zVXz/7DNOVTMvntzd58syj5+tct2Q/tst7kff11wEEW3ZP8vY10W4IhmD+i7ZnfLclV+dPtWGtgIIImyEEDGqQZ0dQiaJIMLvqkAQsZtv8nBYDoZfWPPAoE9Xbzr4tp27SUghqf+riAr8enq6dQQRIWn77yukIKLMbGStjRwX/fvh17/pVo8DUMn2TEGwNgmNyrBpUh2XYGjTfa5JXMuOxWSPHZseHxLXWJVlRr1qBFz2gGo95df2KYgwXUOTzChh+n3Hc8intcu1jSCiHDfrWggirFFREAIQgAAEINAhIG/zilhp05Y9aWUlKH/KScd5FSqBHwIQgEBTCVQRRDR1Tm0ZVyxc2fjCtpQY2CRcacucBnKcHgURLkIIQTDos0PIJBFE+PV2BBF++Ta59aqH3qYD+7YEqxBENNkz3cdGcNqdGTV6CbgEQ/E5/x7kYg//o6GHoUCgLT5Xdv8xZV257KJz1T2L5qTMq/9Gksxhr2xYOeiFwm3ycQQRnq2FIMIzYJqHAAQgAAEIQAACEIDAICeAIGKQG3gITc+DIMJVCBHTHvTZIRBE+F9YCCL8M25qD6dNjTLE/WBzd3iud0XLW+9/P2J8anptSa2MIKKpXlluXGWDQ+V6o9ZgJeASDMXn/HuBiz38j4YehgKBtvgc+89Q8Mb8OSKI8OwDCCI8A6Z5CEAAAhCAAAQgAAEIDHICCCIGuYGH0PRqFESUFUII7SGRHUImSoYIv4sLQYRfvk1ufa/Dxqr3/vyX7hDvvrFf9U3bfXWS7eeIseep13a80S1+7RemqUVzr7StPmDlEEQMGHovHRMc8oJ1yDXqEgzF5/y7h4s9/I+GHoYCgbb4HPvPUPDG/DkiiPDsAwgiPAOmeQhAAAIQGNQE9LvYZbLPPL5YTRx/4qCeN5ODAAQgkCSAIAJ/GCwEahBEVBFCxBiHRHYImSyCCL8rJ08QsWLNs+qBh9eon762Q+369W86A5G0uUcdPkx95tPj1AWTJlinz616yJx3+GtqO3kfch5BmePqpzeonW/tUlu2vdIt+oG/+1t15Mc+qsaeOErNjNIJH3rIgZnN6AxtRQG/eOMttfLJder7m36UYiwdjRk1Uh0zYriafMZ4JZkb6v5I38NOOifVrC2zZCVdWGA797rn49peSEGEZNK45z9WqSee+YH62X/9sitCKbuWdH9zsVvROizry5KG+9G1z6mNm7el5uiyjlxtmCxfFByS62G+890NqXUWj+3s005VF5w1IXeNp37PHjC60roRG6x6ar16efvrxj3HdTwyGH3+uk/UOf8ydtLXWzw+2Yfm3Hinevo/X+iuC9n7hMHMz0/Ofb7Iulq5Zl2PXUM9p4p8zsU/s/xLWGxeu6z7tfBadNfyHt85fNgh6ugRh6lzTx+npkyaWMZEnTrS/j0Pru6s4+TzUPaqU8ZEV79OPTv1Azgg0AAAIABJREFUPPIhqNTbLJqMzshUXvan+779eA+35LP20gvPUccfO6Kou+73uv3jZ5/45Y2Ll6kHVz3d/d0k9pHfErMjwWDebwlp3Mf+YJpUvH42bNqqfrL95ylhY+xP404a7SySjPtKPhPe/NU7XRbx99LHQR/eT33ipI877b/JuWQ9d6RMcg5Fv1VN13/lOYLLM9faod5ff1nrW/cfl/0nawzyXDDZv+xvE5e5UrY6AQQR1RnmtoAgwjNgmocABCAAgUFNAEHEoDYvk4MABCwJIIiwBEWxxhOoIIioQwghfIZMdgiZLIIIv0vCFNCQoMjnZs1NBURMo5CA4pwrZ6j+K2YUDrIoEFvUQN2CCBFCXP21W3oO6bPGIUGXhxbPNwYzXIPIEoi4/LqFnWCezUf6vmP+bKdgTVG7cSBShCDykeDXb7evtxa4xO0jiNhNIovDwjuWqgW3L01l4shaS/d9c65VMLNJgggJSF0xd1HhXhHPWQJTkolk3332LnJRp++z9gfZd6Z/aZ7VOrcV85TlL2O5/qYlXlhlCSJ8zN/JMO8XNgkiPvTBvdX48/sy10bWFT5xwPnuf3+scF1J9/KcuvxfzlPXzZpe6HcuzymXgKRL2aR/xcF+mXP/gsXq3kisUPSRQPD/Z+/No+6oqvzv0//2YhJdrwTThEaIEJDJMCz4ESTNYIdRoiBKp8PQEDSCIPIjWYiIWQkdFGRQAjKk0yAQCDKJSuxEw0sWgchMoDHaYCPBdzm0iP7re/el60ndc/epOqeqzrl17/O5a7G6TZ3xs89QT+3v2WfZtZcH7Rch5ef3wrYLIkLnnPTt8i/N8RIhaoIIGWMHH3d6j7ggby8Zi3/6+RrVhKFtrbOWStt95484x6/+6gVee5N0LPTdKoNxVkd4umj+3NI5Kul931GzsrM1wBW9atCCiJB3QuF04+L5fSI4H2FQxkOEEJdf/R2vfbGMXdl6xPN4BBBExGPbLRlBRGTAFA8BCEAAAiNNAEHESJuXzkEAAp4EEER4giJZ6wlUEEQ0JYTI2Iyb6BDSYQQRcaeE7dB48pFlhU4qrTXyYf7uJYsKGxriaNIKakoQEfLh2W6HfBi+8svn9Z2YDBFEiAO5yAnogih1r7pnSZCTK+7IMUZYvnfK9J5qfJ3KsdtWVn6KCBEiNvEVvWTt9bm2pKpDXuoom4chY1mcKiLsCf2Jw/bxB2/1cnz5lq2tD7NPOja4fT5rWRX+oQ63rN++814TRPzy9V9H6b+vTfLp7Pm2cN7nSoVC2ilsWT9nnXup0+Fc1DYfoUDZ/MiXHyJyCElrCyIeuf3aQie71mffcSN5ZR0vcuIXlb//jFk9j//65voqw6MnT1MRIqrOOWmMzz5mly+Oaomskb9CyobhKrdqW0PsXNXWIXvTyXPmBe95eUY+e0PVdyipx1V+KP8mI0RIf44/7QIvcULGSsQPEjHiyk60mPy/5aPJaBNR5vop58zvvgeE/nxsE1om6esRQBBRj19pbgQRpYhIAAEIQAACEHASQBDB4IAABCBgDIIIRsGoEAgQRDQthBCE4yo6hHQYQUTcmWM7H+QD+zt//stYpXI68Ngjppmtt9rC/PHtd5wf/MsciSGOJq3HTQkidpv2iUrOtHybbKe1rxO56EN+9oFb6hFH+mPrnun7QB7q/Ig7cozRHOIiqAkJOx67ja7yYwsi7Hkk7ciuaJD/P391ht3GMmdLFYd8VkfZPPQdyy4xhPTxoKl7mr12n9yt8rmXXjVr1z/fd5K/aeeKvT5o/KU9Ms/kp4VwzxiVOUND+Z990UL1ZH92DcGkiRMKWfnMe805a0cTyI+/ov77iHJC56093/L2kf//0x//WHePkbVPrs/Ycou/NW8+88OeaorWTxlPxx45bSz9Q4+uUdf5MpZl8yPfoBCRQ0haWxAh+67tZJf+Ci/55a+2yLdPxpfN0LZbkRjC3pPy15pk61n+XUH+rQlBhLDKfpqoTOZn/rfTDh/oEym6HPNi/xn/cLDJ5lw23ux+SPll7zRla47kl3rEfg+tXNPdzzeuvb8vylSK9UH6U2Tr7EqPsve8orXB1Y/s6oqMubTFvpIlb88sAoK2xkgf9jjspL53I3stlbyuNUArX+b9jx97slulz5gru0bNd32U/kza7xg10o1EyCnaR+09zidChOv9N2//Ivs0vW/7ciKdTgBBROSRgSAiMmCKhwAEIAABCEAAAhCAwIgTQBAx4gYeR93zEETEEEJkhMdVdAjpNIKIuJPLdRrTFQ1BWiMhkc/84oK+j7h3LVnoDKsc4mjSeuzrUMr6ozmVXR/s5UPy+Wd92hwx7cCxU+vZ3dSusNJa+ZnTT3Oouj7ky0fvby+6WL2KQzu16PPRO+6I2Vz69vt8rMcx4eOAS9W2snpiCyLy9bvCsMucOO/LX+9zdrquCsjKDHXI59viOw+LxrLMDftkuNQh4167lsB1KrVMeFBmw/zzohO+Mi4vPf9f+pymEnb9s/Ou6DstWxTWXuoM4S9r5afmzO/pStHaKgnlmpX5i77Vk0f68OLq5c6oGkX9FyfWZRee1bc2u8LOx5jH9nzLOidj/c4bFvb1S9r2wR0njjFwOXOLrjJy9a/Iqec7P6RhvntSaNqiCAkyZzRnrOtqnjJxy1GnzO0b/y6m2VUl+VPp9hxtQhBRZb3K59HEWmXXe1Xh55pzrkgk9pjO3qVSrA9Sl2Zraes1X7tQvSJEe88Tjq8/9XDffNXmjZT98LJvqu820p6i8eS6vksToay4ebHzihNXRBlNmJKNoZA1IGSP0tJq66LrnbDsWpuyd0Pt/bfI/q5oamXvJ3WZkN+fAIIIf1aVUiKIqISNTBCAAAQgAAEIQAACEIDA/xJAEMFQGBUCBYKImEIIwTfuokNIpxFExJ05mvOl7BSttEg7rVvkSKv7kdnH+ZS/wsEWLGj1Sz9v/sYlhXdju5y5Wl+33GVaVyQi4eDnff60HsNpzpMyZ5UUoDlHi4QncUfL5tK1/jTp4I7dj1SCCG0s5PvmEsoUORZDHPI2R995mJ0k1Wyqnfb3uc5Fc8i5HF+h9nc5J+WUtsyzbbfZylmk1q6iKB2+/LXTv74nbLX1tejkdFH/y64zCu1/qG0kveb4KxN55OvR+ld2gj/Lr0ULcK1VvvNDyvbZk7I2hKStsyfbQqUiJ6nWVx+mRVflDFoQoc05n/cZ1zuNSwCg2T+ztW+UpJTrQ1Vba+I3bR2y15CQuR3yjmOLMH3eoUSIsvcRn+4R8BatpSFrQJW1MMtT1Sau+Rdjrktbtfra8A5ah/2o5EUQEdmSCCIiA6Z4CEAAAhCAAAQgAAEIjDgBBBEjbuBx1D1FEHF4p/sXdP6bMY4wJO9qRxjR/e16dP07qpM3vsUVas4X34+d2gdd1wfquh+ZfRxK+TpsR2tdp5/m0Mv3VT6673zQCV1L285UzfERcsrOrjskb4yhp9kyxqnyGG3PykwhiChyuuT7pjkcmnDIa/x852G2LthrgZa/TPSRtUObB755y8aC5jAX8cHLa+4ty2ryczdLXCTu8RVEaG3ydZZKOzRHoe/JaclfdmI462to/0uBKgnK1s+iMrVx49s313wPOenucvL77ElZ/SFptT257BqdrB5N/OFqfx0ntkuAM2hBhNYuX3bCUFvfXGtBHZGO1JVyfbDnX4hgQYvK8KefrxmbsnkhavaPPkKF/JzPxKRl6689N3zHmx0dIVQ84FtPyNqozb+yK26y8l2RXZ54eKnahDr2lwLt+nz31hAepA0ngCAinFlQDgQRQbhIDAEIQAACEIAABCAAAQhAAAIjSiATRDzx7G/M0u+9atY8tWlEe9qubiGIiGMP+wNzXUeTy1nv64h19dLHoZSlsZ3zmsPP5yRsvi3aKcN8X7O6tXD7msO7KGSzzUDLH+MDvc8I006uS74Qp5NPPbHTpBBEhEQ/8HWyC5eQtDZHn3mYT2OPU9vhGiqEsfOHrje+64Ok8xV2SVp7PDQhiLBPM/sKZPJ9tMtwCUg052pI/+275ZuO9qIJInzXwFDBkDZGfMV7PvMjK99nT6qS1p7fIc5H7YoWba+o68TWRCrS16b3pRB7SP32fKmyvmjOY81RXTXqUzYmUq0P2vtPiGBBy5/f7+X5jbffZ9Y88XS3a+uefjF4HPiuv/bc8F1DZBzNPPMis/uHdjKTJk7o/rf4knPV7SR0zFV5V6k7/zSbuMa6ljZkb5D+aWWEiPuqMCJPOQEEEeWMaqVAEFELH5khAAEIQAACEIAABCAAAQhAYEQIIIgYjCERRMThbn9gDvlQLi3yddbX/chc5nzKO2hsx2NdQUJGXruDWRxA+fI1R6LtBA5xcEnd2cdz+eCdfcy/eO7swmsAYowWlxiiqVP+MdrsKjO2ICLUERfikI4tiMjYaOO0rhMvu5deHFN7TZlsdvy7CX3Xy1QZB5pzMsQ5G3KC2Ie/Fmq+igPJbpdLcFa3/74OySq2kTzaNSv5U+ZF5TZ1OtmeYxrLkH2qbE/K9ykkrT2+QsQpvu2390RNyFdma9d+WJYv5Llvf6RMbc6FOn6lHE1Uos3dOhEeUq4P2vtPiFhPmMjckd8OH9jO7LX7ZPPJYw43++09JcSUhWl91x87koTvFUQhDQ0ZcyHl5tNqYyzUJva66HrnsCMNVZnr2Rh4ZeNrY90Yxve+qvZqaz4EEZEtgyAiMmCKhwAEIAABCEAAAhCAAAQgAIGhIMCVGYMxE4KIONxt50voR9my04NZq+t+ZC5yKIlg4ODjTjfysVYLhW47bkIFCUV9kEgTyx9c2U3iclaGOLvjWLl+qS4xRGikjfotaaaE2IKIECem9MjXISRpfRzyLkpl8zAv3tGufnnvlOk9RbclMkiIw1ljE5Lfh7923UWIQCNro6/jOqT9dftfZQbWmW+2CCd0bmXtLQv9L+nK5ke+7yHMQ9L6jK8iG/jkbyJSi280iirjpcp7g68406c9NkPN+VtHhJRyfQgRe/mwiZHGd//TroSRd74Z/3CwOXHGYebk446s3byQNaBqZSHrgasO3zJ8hRNlfbHZD/rqtrL2jofnCCIiWxlBRGTAFA8BCEAAAhCAAAQgAAEIQAACQ0FAEUT8zf82/B86//eCzn8zInXkD51yJ3b++0uk8ltZbEcI8dd8w3Y9en0r2zmsjcp/+K96cswnykTdj8zax987rl/QDdV8w7/da97581+6YohV9yzpO7lof2yvEro+s692v7s8KxIG+PBp8/gZNTGEsK7joNVs5evQcdk5JL+Pw9NVjzYPRQQlop7Lr/6O2fSb33azapFitLy+Ictjj29f55CrHSH5ffhrzvdz/vndU9Yhv9ff2DQmuMryacKKkPZr9dfNX9anOvPN5l3l1L+0z8eBH7JPhTALSeszvop4++QPWW9cdWliyCqin6K+1LFHVeGjtMdHxFhHEJFyfbBt3RYRo9j2Z8+/bH6y9mddIVL+5xI9aWPOHj8SKeH4ow41hx9yQKUoFiFjrmzd893vq9jEbqcrQoRtf5kXxx45LbjpciWKXIeS/UKjYAVXSIZSAggiShHVS4Agoh4/ckMAAhCAAAQgAAEIQAACEIDAaBAoEERkHYwpjPhyp5IFo0HSrxcIIvw4VU2Vd55U/cDpc4K37kdmzfmQ77N85F127eXqB/AmnD9ZXXZfRYRx8zcuKTyZ6OOgqmq/2Pm0U7dSZ5UP+LHbGlJ+HQetVk/dMRaSv8540uZhvj9F47nuHA6xT2jaEIezVnZIfh/+tj1D+1OUXovKEdL+uv2v0peQ8Z0vP7suKP9vVaOSaOPXvgohZIyHMA9J6zO+imzgk99nz/axs13XIAURTUZCsMerdho+xKY2y5TrQ9W552P/sjQipvzDH982P37syW5Scar/6tdvjQnvXPmLosC43km0sqpEjwhZA8r673rehE18BREuEW/VtufzNT3fm2jTeCoDQURkayOIiAyY4iEAAQhAAAIQSE5g+8kfM5veevcUVPb70nmzzOKvnZu8LVQIAQhAAALDQ8BDEJF1JoYwYtxFiUAQEXduNCGI8Pm4W/cjsyaImPD+95kP77qzOf2U4woFCT7t86VcpSwfB5Vv/SnTaWG9pf46ETZStr+oLgQRm+mI02j3D+1kZp90bFfosu02W6no6s7hmLav45yUdoXk95nPKR2eoe3X7BDS/yp2rLJuSj3amGtSEGGXFTLGQ5iFpPUZX0U28Mlvp6l6DUmbBBFNruk+ZYXY1LZXyvWh6tyrMs8ljwgWvveD1X1RH0LKKxuPMk9nf+GyUmFFvk7Z5yRKz8VzZzv3ONea07Tjvwmb2NEyXIJmBBEhI2+40iKIiGwvBBGRAVM8BCAAAQhAAAJJCSy5ZYU55/xFPXUeOf1A86P7r0/aDiqDAAQgAIHhIxAgiMg617QwYlxFiUAQEXeODKsgIiSaRRMfnzMrVCnLx0EV18rhpWt3dUsp2lUK4aUPPoePwyuklVXGRb78kPx1xlOIw9fuf528ISyrpK3jnJT6QvL78E/p8Axtv8Y3pP9V7BMyvvPlI4gwJlQA4jM+EUQUj2Kf/aHOnEm5PlSde6HzXKJBzDr3UvPKxteCskp0rz/+6Z0ecUOZICKrQNaHW+58wDzyH493r03z+Ul9Dy/7pvngjnIDYf8vxT7XlE183t8RRPiMiuFMgyAist0QREQGTPEQgAAEIAABCCQlcOD02Wbd+s134E3Y7n3mxXXLzbbv0U9EJW0clUEAAhCAQKsJVBBEZP1pShgxrqJEIIiIOx18PqiWtWDLXab1fIzWPmbX/cjcpPPB92O71m+7rz4CAR8HVRnjVM8lRP3Bx53e59SQ05VXfvk8M2fWzFRNiVqPj8MrpAF1HRwh+euMpzrzsE7eEJZV0tZZH6S+kPw+/JseX2VMQtqvlVU3f1n7QsZ3vqzYV2b8bsOqntPiIWM8hFlIWp/xVcTbJ7/Pnl1mU3nepggRMa/M0KIihdjUZplyfag693zsn6URMcT0T84pFSWIkHXrLbcwe+0+2Rx+yP5m6l5TuvOviTbK3JWrOeRajnVPb/7Op/VDRBEvr7lX7WLIGhDCKJ+2if4K8/1nzBor1jdCRJ3336r9JV8cAggi4nAdKxVBRGTAFA8BCEAAAhCAQDICj656whx1wtyx+uQD76rvLzH77TslWRuoCAIQgAAEhpdADUFE1ukmhBHjJkoEgoi4cyXv0JB3oj/9fE1whT4OmLofmZt0PtS58sGnrzZAO4+PiCLYCA1kKBJDrLqn86689+i8KzftkKrr4AjJX2UMZsOjzjzU8m5ce7/zpG0DQ9K7iDrrg1QSkt+Hf5POWR8IIe3Xyqubv6yNIeO7bP28a8nCwiuSXG25+8FHzafmzO95bIfCD5kfIcxC0vqMryLePvnr2COrWxOrNH21QB17FDm9y8brbtM+0SMK1JzIITa160u5Pti2lmuR7l7SGym1jEfRcxkHk/Y7pk8MIVeanTpzRo/wwVVOE+MxX7a0aeWaJ8x9j6x2Ro9wvYeFjLmq3Oz+HnloJ1LtnWGRau12ugQRPmO5aj/IN1gCCCIi80cQERkwxUMAAhCAAAQgkIzAybPnmeX3rRyr74ar55k5Z4zGabdkEKkIAhCAwDgm0IAgIqNXRxgxbqJEIIiIO9nqnvC0T6lJazUnad2PzHUcCHbeqo6Sqg7h7ff5WKVw0HnLH3XKXPOrX79ltt6qc7pyymQz8+jpRj6iN/VziSHKwks3VX/qcsarIMLHKeyyhX1nuaQLDecveeR0+u4f2qlbzbQD9zVnn3pibVFFHeektCMkv4/D2S5P6mjaWZy3U0j7NfvWzV82f+s4PO31s6qgzd4HxGH75jM/7Gl6yD4Vwiwkrc/4KuLtk9++EinkCqqs7hBWZePD9TykjiXLOleiXtzr6LcjgPi0QxN6aM7zEJva9aZcH5qw9aLrbjPX3Xq32eED25lJEyeYww6aOhYtSutLqOiizvrgY1Np//xF3+pJ6hrzIWPOp26f9bbKO6k93l39afpdp2qfydc8AQQRzTPtKRFBRGTAFA8BCEAAAhCAQBICv/ivN8zOe50wVtdJJ3YU8kubU8gn6cQIV2JH78i6uuvkHc2ee+xizph1vDlyenMf/0cYJV2DAAQiEmhQEJG1sqowYlxEiUAQEXEwd4r2cZ4UtcD+0OyKMlFVTJDVXeejruYoqXKy3XYsaA41jZWIGaT/2a+K88l2CjYZZaJIDPH4g7f2hJSPOxrTlV5nPGmtrOvQCclfJ+JIXUdc3VD7mqiiyly0bVDHOSllheT3WTO19a5KZANZXxdee1tXQCKOSPlv8SXn9g3BkPZr47du/rKZGzK+7bLsdbeK81DKtE9Ka6eyQ5yhIcxC0vqMryLePvl99+2iemyBiaRtWvQTYg9tbaky5zTR2JOPLOuLkBRiU5tjyvVBEwOE2smeg3nBgz2vqsxPn31F7PKz51/pXokh4lCJPqGtha4x6/v+FjLmytY913NtjIXug75CF23PryIUkvfYF17Z2BXFiCh3nz0+NDJXqFW146DzIYiIbAEEEZEBUzwEIAABCEAAAkkIXPTla82V1yzr1iVO9pfX63cHJmkMlagE/marqYVkDpi6h3lkxbVm2/dsBUEIQAACAyEQQRCR9SNUGDEuokQgiIg7zG3nSejJPttR78qvRZIIOV1ufzAPERVoJz5D+6mFhfYto64gwzcKR5WR4hJDCN9Hbu+8b3Xu9x7F3zALInycRy6b2eIcSRfiHPN1Krnqt51zvqKisjFYxzkpZYfk93E4S5l11qysv/b66nI2hrRfY1k3f5l96ggitPUzZO+QtmlOzoXzPmfmff60nqaHOENDmIWk9R1fLuY++TXxQKjIzh6boWtJ2Zhx2a1ovbLbFPKekLXHHqsukWeITbW+plofmrC13db8WLHHm3a9SJGttTmnlWHvPaHXTNj2ChHvhuyRPuNae58M4abld4117f0xpC7pjzaGqkbq8eFDGj8CCCL8OFVOhSCiMrraGbef3Amt+NZve8o567QTzY3X9N57VrsiCoAABCAAgYETsKMXZA2667bOPZkzjxx4+2gABAZBQKJGfOPa24383+wnoognVi0dRHOi1fn7P3Tu35zSf//ml86bZRZ/rf8kWLSGtLRg1seWGmYAzVpySyck7vm9kX3ko9aza79rPvj3E5O0KKIgImt/iDBi5KNEIIiIO6ztj9lSm3YaUmuFdvKwyFFV9WS7dpou1NGhOYJDTo/aThLh4euUqyOmkHqaOiGt2dAuW9KEOhrijtA4pQ+zIKLqnfCaMEjohjh7NOdViCO1qesP7FFR1zkZkt/H4azN25A1Q9Jq66uLdUj7tRlVN3/ZLK0jiNDWz9BT6Nr6rZ2SHi+CCLGXvSeGMNXGZuhaUjZm5HmIPSS9dho+ZJ/X6nM5fuvOGW3v9X2nCF0f7PEfIkQru4rEXg9DHeV2hAnpmyY2rRtVwffatdAx5zOOfd695G/Z15962EuEqo3zondie98NqUtbK+TfQiNaVOVEPjcBBBGRR0cqQcSB02ebdetfHOvNj+6/flyHRb57xaPmU6f1Ch/G02lWcQzIHe/fe2i1eWHDxh5hiDhC9vrwZHPmP59g9tt3SuQZEF582enW8BLdOcb7PGmSJWWNPwL2vjNox+PZ5y00N912X48hRk0El4/QIB1N7djebeonzCuvvtbDeOFXOqdDvth7OmT8zYb299jeW//69vr2NzqwhdqVIRO269xv+2rv/baBxQ4kuW2vuu8rw7Y+tm1/Gcgg6FSqjem6c1dbx1MLBxMIIjKT+QgjRj5KBIKIuDNYE0SIY6TsqgQ5dTb9k3PMO3/+y1gDy0QKVU5EijNsj8NOMpt+03tQpKwum5r2kVs+Ct/8jUvMyce5hcdSv9xLvvzBlT1FhtavfcD2cSRrzgiffD6jRmPiY3ufstueZpgFEbYj09e5oYmCxE4hgghJr52gXnXPkr6Q8vYY0ByATTlV6jonQ/L7CiK0U7ViKx9W2vpaZOeQ9mtzs27+svleRxAhZWvrp2+EHm3cuZy2Ic7QEGYhaX3Hl4u5b36trz5MtbGZtSV0LSkbNyH2kLI08UzdOffsyo7gesd+wXWITbV+plwfmrS1PUZsZ7uILV5cvbzUse96txJWrvcr+x3S931FG7NahBipO3TMlY1h13PN/j790d4Ji5jJMy2PT12uvKHvv1UZka+YAIKIyCMEQURkwI7i7Q+pqU8+DabX79YqYpAz5y7o+bjiao840+64ZUGyE2E+XBBE+FAiDQQGT6BNDivtdPgoiuAGKYjQHKrZKHzyJ517IWsI7OT0+vyvfsucMev4cS3mjDGrtQgR3RCHm9bEqG7gZdpzRBp0w9XzzJwzZg68bSENaFIQMYzrY5v2lxC7NZ22aUGEVt4ghIMJBRGZScqEESMdJQJBRNMzs7c8TRAhKeRj6TVfu7AbLcD+Zffa58UQPk4HzSFb5Nx3Xecg7anyQVa78zwr6/yzPm2OmHbg2Ed8+YD+48fWmetuvbtPjOHTV5uZS9ghjrlF8+eqzgPtFG6VfrtGkBby3Dc6SJVRWSfKRpX6ivIMsyBCGxdljkzNKZzxCXViaiG4ZU7MP/e0visIpA6X4ys0bHeRPes6J0Py+zqcpb2aI7+IleTR1lf596KT7iHt1zjWzV82P+sKIoqu9rnj+s73YMVhLQ7Hz8y9xKx7evPBS2lnkcM2xBkawiwkbcj40riH5Nf2ZNnzv73oYpWpa2xWXUvKxk2IPbKyNOdv1Tnncpprc7vK3pxqfZD2araWNrvmj7CfeeZFPX4ZTZSl7S3y/vjwsm+qY0jaIja6/Orv9L1bZTZ0sdR4ldUl/Zj9hct66ioSl7nEI/Ku2vQVYq7+uN69tfRlzLIRYKuPAAAgAElEQVTn2vuXrIVLv3mZ+p4va+68hdebm27vPbDX9U06REJl85nnzRJAENEsz77SEEREBqwU/9TTG8z+H53V8yT1yaf0vX63xpNnz+tGhgj5yYJ85YLzWuMsQBARYj3SQmBwBNrksFr0jdu6DvXsN6oiuEEJImwnmvDNf8SXU/gvruso2d8Tdk+yOGqvuGqpufKaZV3T1T0FP7jZ0M6aXfvpMAoEQggfdcLcnitChjFKRJOCiGFcH9u0v4SMvabTNi2IsOfGoISDAxBEZKZxCSNGOkoEgoimZ2ZveXnniXxYfmPT/9fzjiT/duyR07qZXn9jk3ls3TPqR2yfqAWuk20iCjjz053oj3u/G/1RHK73PPxjc8O/3TvWFmnHKxtfG2t8FedDkcAihLJPX7XyXCdr5b30oKl7mr12nzzG+ZH/eLzvgEiTH6JdtgjhoKUtsguCCDfdEIexdrJUShZH5umnHDcW8UTSrVyzrsfxJGNoyy3+tmcOhwoipC7X+BEHyyEH7GMmTZzQ7exzL73aPXFr/0LC8/uMyRCHs1ZeSP4Qh7PU5RKjaPPetb6WCV5C2l+3/z72sNOEjG9X+UWRCfL7lOR/6NE1PftFVmaZmC3EAR/CPCRt6PiyeYXkLxMdTjtw37E9yR6b9vcUSVhlLSkaTyH2yJdTNOdm/MPBY+uTvNNoe62UFXvOZe1NsT5IXb62/uPb75iHVq5R3/M0UZZrP5I65X0gG0PZfrB2/fN97zYh73faFRtStpQhdW291RZjY/b5DT9X14GydziXUDizWcjVJmXrpfZelPUn/+5tj1PZa/OR08reiYvsr+3bmp2kXWXsyvrL8+YIIIhojqVaEoKIyICV4m1RwCBOPqXvtVsMIR87j/3Hdz/CdDfnH3Q257d6Q2bKs7aIRhBEDGL0UCcEwgm0yWG1/eSP9axrbVnPwqkW5xiEIEI7XS7Xo7z+35t6BHhHTj+wK2gI+W05YVrPH3QIIkLolafN76ciCjjkoH3GRRQOGbN7HNAJD55712nb2KrzrhN6Vc4wro9t2l/KZ1q8FE0KIiQSz857nTDW2EEKBwcoiMj6rwkjRjZKBIKIeHNUSs5/+JUPqtctuKjvKoyiFnQPJ3y5czhhll8kIy0qQVkPMyfW/jM2Hxop+/jrKlM+Cs849dy+U8NlbZDnPldslJVT5NQr4+wTar+s/uy56/oE3/yudAgi3iUTGv0g1GFcFPGhyIbizFi6/KGe8V/ViVlVVOMbqjtkLIY4nLVyQ/KHOJyzuqraS/KXOWYlTUj76/Y/xC5Z2tDx7apD1s9Z516qOjnL2iXjbtm1lxde7RLigA9hHpK2yvjK9z00fxWmwvKyC88yn5rTe8131bXEZbsQe9hlFJ2mLxsrPut3iE3L6ou9PmT11xGFFjnCq+4F2fvjTpM+0I1gkf260UB/rkcDrdMHKd/HoV/2flQUrafM1vZz6c8p58xXhYOusrT55/NOnIJdaP9JX50Agojq7LxyIojwwtRYIvtjn4gBHl95a/Cp1cYalKgguSbjU6f1vkxJ369Z3AnT2XFS2T/tWo1u2KMNDw8VKy00dt27lROZjGogMPQE2uKwWnLLCnPO+YvGeJ504hHm7qWb//fQg851YBCCCNvO2YliTSix8CufM/O+eJo38iZPwXtXOo4SZnxDHeijgEiihU0/evPd7G1jkEoQMazrY1v2l0HPhSYFEbZgfJCRYlogiMhMmxdGjGyUCAQRcWeyLYh44uGl3QgNx592gTOccdaiTECRRXbwaWkVQUD2AVtrq0+dWpqy0N92HnFKLrz4c84Q0CHtKLo7WytH6m46XLN9F3dI+4vSIoh4l46PQy3PMdRhXMWxkTnW7brqODFlPn/+ksVeAiP5XnfOP3/CLL7k3KaG21g5dZ2TIflDHc5ZI+9+8FFz/leuKl1Xs/Ryavfqr14wFvGjCFpI+7Vy6uYvM2jo+C4qT8b+Fdcv7YkgVJQ+ZNyFOOBDmIWkrTq+MgZV8ofsSRKJ5s4bFpr1z23ocWJL/XXWEs2GIfZw5b/0yiVe65PkD3mnCbFp2fyQ5zHXB7t+aXs+AlfZni5C2bL3PGn/mV/0u/pc6rPfqULGbch4zfomtr38S3PU6yHs/pftr6H7u4/9fd9JXfPPRxCRtSPE/qHzwqevpGmGAIKIZjg6S0EQERmwVXzeWdQ9CfH9JbXuNU/b+uq12af/fMKXa1eLyKnfxV9r/g+s6j0rzokgIhZZyoVAOYG2OKzy7Rh1EVxqQYQdal9GRf6kve1sledP/mSZ976LIKJ8npGiOgF7fG587n7zwb+fWL3ABnOmEkQM6/rYlv2lQZMPtChbwDZo4WCLBBGZXTJhhNw7+M2BGitC5QgiIkDNFVkkMpBTf3Ka/KX//GXP1RV7TtnFnHHK8V4flrXW+zpRxSH4wG1XjX2Ib1IQkbVL+rh67Xpjh1aWunf4wHbm+KMONScde0QjQgibhYSaXv7QSvPAj37aw1jSycftvaZMNhd9dlaUustCQlcddQgi3iUX6jCp4jD2dQrZUVyaFERk40Tm9M3fvd88t+HVHuej1L37h3bqzqOz/2lm43ewZ/XXdU6G5A9x3GnzSJy8K76/qo9VNu/lupETZxzmJYQYRP+rrA1VxndZPTL+lz+40nzvB6vNC69s7BGayAlqWb8//o+HdR2v227jdy1miAM+ZMyEpK07vurklz1p8beX9Y1N4Wnv+zYr2TPffOaHZWYLeh5ij6KCy9Yn2Wvz13b5NDLEpj7lZWlirA9a/WXzp8p7XlGZMj4+vOvO5qMHfUR9p7KjMvhExsneoX6y9mfmV79+qydyTLb3VLGt8MqEV9r1OyJKkGszmv5JnTf++4q+d8LsSov8e7c9N0IEEWXvv3XZNc2F8nQCCCIijwwEEZEBU7zRokP4hoY++7yF5qbb7hujOGz3bCOIYAJAYHAEcFilZ59SEKGJ5rQrqOxx4CPIy8ghiEg/hqhxOAiM97nB/jIc47RqK1soiKjalaHIhyBiKMxUqZHyQfeWOx8w+bvJ5UPsQVP37DqyfK/hqFQ5mSAwIgQyJ+aaJ57ucQiJgyS2EGFEENINCEAgkICcaJ+/6Ftjuao4ZAOrJDkEIAABCPwvAQQRkYcCgojIgCne2CFws3DmPmg0h1fI6V6fOmKmQRARky5lQ6CYAA6r9CMkpSAiRe/Gu9M3BWPqGE4C431usL8M57j1bTWCCF9SzaRDENEMR0qBAAQgAAEIQAACTRCwIyTEOjXfRFspAwIQgMCoEUAQEdmiCCIiA6Z4s+WEaWMhOAXHeLrDHUEEEwACgyOAwyo9ewQR6ZlTIwQGQQBBxGyzbv2LY+iH7Uq3QYyZYaoTQURaayGISMub2iAAAQhAAAIQGG0CW+4yrXudjVzRIv8tviTs6mn7ioPQa4JGmy69gwAEIBCXAIKIuHxNGwQREgXg69f+u3n+xZ+bV159rdvj7p02u3Xuoju6c6fjiZ07HQPuVK7zkfbRVU+Yo06Y20P9r2+vH/vfdtm+H0Cljzf/W+fOvRdeNS+9vPmOTin4gKmd+yM/PNnMPH66OXL6gU6L2849yffEqqWlI0Tu5V1+30qz+rHO3Zk5xpJRojXsuccu5rBDppo5Z8wsLatKArky42fPvmLWPP60+dUbb5mlSy4r7KddRx17Vmlvk3maEkTY5WTjTmx7xVVLze13P2I2vfXbbtPFptMO3tdc9IXOfaT/O2/KxnVZn4ucnFrZvleiyNhYtWZ9d17kHQsS0v7DUzr3jx3yEXP26Z27KN/jdydgWT98nsud7jJXHlv7zBjTbmjXAzqhXY/thHbNzRObi6vfdZ3EdfPL+nPP9348NgezsZLxkDGzw8TturxD1lt7TcqvlTI2b7y1cz/a9zt35ubWvMy2wlLqimnbIkFEivbJ+L7vodV9626d/U0bw7Hs6zNf7DRVxqrY4uAjTh/b/7MyQ+6Qz+atvceFjjdtPSvi4PsOEMryF//1Rmf+3Neds/m1UVvfpez8Pln0blBXJFQ3f37Nt9+FsvehSTtM6L6TxFgfmoo6JWP2vZOm95jVZ98bdP/LxqHMo+911qwXNnTu6f3fdwrX/lfn3UzGt7yX/uSxzn2gnffC7N0/a5/MW9mT5F3mkx8/3Oy375Sypnefl+3Jrv5V+Xtj0PuLFxArkfZ+k807+Xsr/77leu+06637ftmm/SvfNwQRVUZY9TwIIqqzIycEIDC+CNj3inf38c7VGU88vHR8gRiC3v7N9lN7WomdhsBoI9REe/w9+cgys9/efn9TPfXsBrP/jFk9NELyjxBGugIBCEBgIAQQRETGPkhBxNR9pph5l11vbrrtvtJeyr3giy6b6+U8q/ORtuzDXqggQj70ff7CxT0OjaLOykdgl2CgiiBCPmjecPO9PREaXPVL3VcvusCcPPPIUnukSiAfzXfe64Se6nycDqnaV1ZPTEHExRfMVp2IWZvEifGnTWu6/7NsXIf2I+9wqyKIEKfQ+fOuGnO4FNUv/TjnzE+YxV8LUzSX9cl+7tsmmScP3HVV10FT5nzJ6qjiJM63r2p+3z7ZLHzXW5cgYtE3bjMLv35b6bojtr35+kuirTkuh1Xs9onT6fJ//Y7X+Bb24viVyDkhwj/JF9u+oXNI0oeO1bpiiBDWPmvJoAURwuOc8xd1ncVlP5mnN14zv5us7YKIkHeR/B42/8LTzLwvnlaGIuj59pM/1jM38xx9C5JxJ3bKfrIvvPnqD53Z29R/rZG+a0l+/6vyrh36Tpy1Vd457rhlQeka6dqTZV7PnnOZ15rsK3Ia1P7iO0bz6Xz7L2tkNudiCyJ8x1zV95MqnPJ5EETUJRiWH0FEGC9SQwAC45cAgojhsT2CiOGx1Si2dPt9On/z/ubdQ3Py873y4vf/0zmsclznsMrG1zb/rfv+zt+6z7j/1h1FfvQJAhCAwCAJIIiITH9Qgoi7bltoLlt0U9+psKLuysnIx1feWiqKqPKRNqu3zHEcIogQp9v8r36rkgW1D/QhggiXk8mnMTdcPS9atAif+vNpmhIUhNbbVPqm2m+XI+NDTg7bpyrz7c5/1C8b12X9bTJCxMmz53k5++w2hZwWL+uP/fzs8xZ6CbOyfOI0WPX9Jd2oC1des2ysuDZFiKjKOeuMz3qrCSKq1BtrzdEcVq//96bg8efbPll3TzltfleAFPoLFYdU4Zxvk499Q/sg6UMFEVo/fOZ6HdZFfR+kIEKcxcd/6gIvp21mm4xVWwURdd5F7D5WGY9aHvvdrEzMoJVhry0uUUUb+9/E/idCtk911rr8r0ysaotIQu2Z7btF0SI0QcQv/+vXPeIVn3p91qDU+4tPu7U0VbhL/yf93YSe9xuXUKTK+2Vb9688PwQRVUdctXwIIqpxIxcEIDD+CCCIGB6bI4gYHluNYksvWnCtufLbm79VSh9POu4Ic8MV88y22+gReGV9Oe/LX+8RQ0i+u5YsNCcf156Dk6NoL/oEAQhAIE8AQUTk8TAoQYR82Hznz38Z65387xlHHdz9ACc/O0x0ltDHidMGQUSog1Uzs/1B1lcQUfQBPgu3vfVWW5g/vv2O06nu6wCMOTwlOsTeB326Z5z4fKSO2abQsmMJIuz5k328Fps+9IM1XYfaxufub92VGa6P4OKQOuSgfUrnfwz7u4RL0qZj/3Gacc2VbM3Kn+RuiyDCtf5kV+Rk62zRWivPyk5Oa05BO+JPFvpcytNC5GdzKj9eQ+eZK73dPnveSL7s+oqy9pU5+4rW3fxYknrkihiXaMJn7U1l3yp2CBFEVBVDSLt2m/oJVRCW3+OqvEtkV1Vkfc8LnuTfsrU2e374YfsHXQHlYirjZ48DTlLFEHKVllyrlY2dteue79kXZZ7m512brsxw2Sm7KkzWV/kVvY/IcxHRNhW9qm7kKS2/a/1qY//zY1B7R5HnPvtf/h1e8hStkRINwBZQZPXI9VjZ+HaN8azNMr9fXn+vc2nSxKP2npRf8+W6DvsKqazwsrU45f5SZS2WPC4xhP3OJe+NtsDW3i+bEkS0ef/Kc0YQUXXUVcuHIKIaN3JBAALjjwCCiOGxOYKI4bHVKLZUIj3scVjn+0IuSkTWT7m+ZdqB+451+/U3NpnH1nWuDFbSioji7iWbIyOOIiv6BAEIQKBtBBBERLbIoAQR+W7JRzYJ/2/fJS+nJWeddWnfR7oyJ11MQUTW7uxDqPaBsOjD76X/91/MEdMPGHNUy4f1lavWOcOra+VnH3xdTo+jTpjb52yTj8jXLL5QddxIe8+cu6BPoPL6hodLo3HEGp5aeF/5OPvs2u+WhkyO1aYq5cYSROSdA8tuurzvfm0ZV/nw+1VO8OX76+vkzOae5hjRhAdi0ysXnKdGJHHN/zLHdIidtPvk8yGj7bKE48zPXOS8CqINggjN1jL/H77nm865I87YK65a2nMaNOv7715f5VwHbIdQnpc4cRdc+tm+sekK3R1D7FLUPlk/L79kTt+aKO0776KOKv7V13rML/0R+7p+mnO/6AokYa5dGVV2CjqlfUPmUpbWd62oI4bQHGpFe5zrGooym0qf6rxPhPDT9m3XNQFl12q0RRCh7X8yz8XRbL/vZaxk7/rs+Veo7zBFjvAQ1pLWXhtC1h97L3M56dvcf2GgrSVFe3LZtQuu/U/G66Qpx/S9Y664Y3GhmEic+V+65Jq+/bZIHOMSeEh/xU6XzTurT1gjY+4zZ1zSd7VdWeSQlPtL6PiW9FXeb7S9L6u7CUFE2/evPGcEEVVGXfU8CCKqsyMnBCAAAQhAAAIQ0Ag89ewGM/2Tc0qvsnXRO+vUzhWdi3ujAkIaAhCAAATiE0AQEZnxoAURZSewXKdui04T13Fg+DqOs1N/9gdC7cOvmNDnTmLXh1y7r5njRHPmaO33+dCvfTgtE540PTQzccjSOx7q+zAtdZWNlabb00R5sQURT/5kWZ/DWWu377h29dnHySlj/72TpneLsB0j2rzwifainZouOyEaYjfNoVHGVObK9KP1PyraIIiwHavi1Hlx3XIvcZMmWilyPrkcQmVz1XUa/q9vrw8xX2laV/sWfuVzZt4XT3PmD22fy8njc8WTdoK3yKGd0r6lgJUEPmtFHTFE1T1OmqqxLos8UOd9wpef1icfsYYr4k5bBBFbTpjW8/HFp08ZM00gUiTO8mWdpbPHgggB/rRpjVcxdtQH13rS5v5LR7UIB3IVVNGVFEWRcFz7n7avlO2zmSFC301d79E+78HamCsSYKbaX7wGpZKoafs2IYho+/6Vx4ggourIq5YPQUQ1buSCAAQgAAEIQAACRQQkUsQ5Fy8yyx9c6Q1qwvvfZ5Z+8zJz5KEHeuchIQQgAAEINEcAQURzLNWSBimI8HW4a87Uoo+bdRwYvo7jrA7bmaJ9+PURQ2TGcZ0ovHvp5hBV20/+WDfEr1au/QE0xBlq1x3iIKgzTItO2Um50o6yk4R16o+ZN6YgwucDf9Y333HtYuHj5MzXYTuuNA6+DhGt7b55i2yrOVrKHOVZeVpeeTZoQURelJK1tUycYDOynXhF65c2d33XO8053WT0D+mX1j7ffSekfZrjKSTCjjY/NBap7VtlbSxbK3z2uKJ66+xxUq7tkCsTWNV5n/DlV8dJ6Ios8cSqpWr1Nj/f+ZoV5ptfi5QVci2OtsY2uT5oc6lMHCMMfK/LaHv/Nb6+e0Xo/mcLSELeXbQ5WyT40daXovT5SaLZNnT/i7G/+K4j+XR13m9Chd2+75fDsH/lGSKIqDLyqudBEFGdHTkhAAEIQAACEIBAGYFfvPaGWf7QSvOTtT8zL7yysed6jO6Vgh/ayew1ZbKZefR0hBBlMHkOAQhAIDIBBBGRAQ9KECEbbh2HUZGzvo4Dw+fDXj6N/YE/EytkZisLuauZ1/54nO9rvm7bKax9zPX9wO360N+kA8I1lG1m+XRF4ZsjT41Gio8piAixrc+4LupwmZNT8mZptDFv2zjUIWLnD3XiaX2zw+6HCoC009mDFkTIGnDjrfeZNY8/3e3yuvUvmtCoC74OTylfExz4nuLWnCNNrzd12if989lLQp1o2lj0Ff2ltm+VRbBordBEJiFrgcbax4md74dWRpHAymcMVOGU5dHmga8wy7VvtyFChOw5Kx5YZZ574VXzx7ffMVtvtYVxiTRc/GKzt9dwn7Foi15dUS/a3n97/wt9Vw3d/7Jx8NLLvwwWuPq8f2RjSHvnClkj7PfvUEGE7/7nu79UXVvq2lfjWDdCxDDsX3neCCKqjr5q+RBEVONGLghAAAIQgAAEIAABCEAAAhAYLQIIIiLbc1CCCJ8Pz2VODJfzrM5HdB/HceZks0+W1hUkZP3VThZKX9+zzVZjofo1h4fmbAr5OCv1y8dg+e0wcTuz14cnm09+/HCvKxnqDFPbXlpZwyqMiCmICImS4DOui2xY5pDIO3TtE5JNODHl4/5DP1jTHZfTDt7XfGTvXfvuAQ8dg7bjw/dkZ1ZPyAnmMn5lba+bv6z8/PM6ggjfk7hZfXXWap8+2X0JbZ+Pc0yLChS67kpf6gp0fHhImhD7+paZT+caq3XFEFKHzTpUxJS10/fKA0kfe4xq+33o+LGjRLRBEFFl7Nh5UrP3GU/22AkRJoYyidn/lPtfaL/t9CH7X913rpD1McX+UpWdLSINEVlJnZpQq64gompfqr6f1K0PQURdgmH5EUSE8SI1BCAAAQhAAAIQgAAEIAABCIwmAQQRke06KEFEyImtDIHvKfE6H5HLHMf5U3G2IKMJx0bWV7sPcgpx7brnu/dxu67BsB1qoc6/yENNLT67j3rPPXYxk/5uQjeNnCTM+mpnChXSDKJP+TrrfpzPyqpbTtm4LuNU5JDI3ymuRX7R5kVo1IKy9lV5bs+xKmuSfb3EoCNEVOFg56njEAqN3BFSV5W+1S3fJ799Urrquhvrapg69q3CXFsrZn/mWHPO+ZuvfZJyq3AKcfwXtd22meuUv5RR533Ch5/Nq+wKD61MWyiCIMKH/Ltp7DW8aB+wRXChkc78W/Vuyphjr4mymyjDh0kdQUToOhNSl8/+UNS/uvldZWsi1CrRl3wEgdKGuu+XPmMgSxOLmdYGBBEhlqmfFkFEfYaUAAEIQAACEIAABCAAAQhAAALDTwBBRGQbDkoQEXK63fUhzOUcr/ORVvuwJ6c1l9+30lz+r98xm976bbc52qnAJhwbrr5m/y7OksdX3mq2fc9WfSPD/lA4bOIBu0Pi5Fn49du6IpD8L9TpGnkKFRZfV8iQFV63nLofrDUnwR23LOhez3DDzfd2bSTOoVXfX9IXUcTOGxqaO4b9NB5VHAb2nBtWQYTw+NkzL5ufPPazrnPDd77VdU7UzV82NuqW75PfThMaaSTrQ8wrRKrat4yv9tye77Iu2Gt4li/0PcBmLfvhsf84LbiZcqWMXCeT/YqcpnXeJ3waVveUudRhr2fDKoiQObD+mQ3mx6uf7EYEeuXV13oQVlmjy2xgC0mL3ptC0pbVqz1P1X9t/7Ovf/Npv+/+51OWnUbEJ7InrX5svXnkR4/3rCFF4ztE0OCzfg3jXKr7vpdxsYVjg4oQkXL/yo8JBBFVZm71PAgiqrMjJwQgAAEIQAACEIAABCAAAQiMDgEEEZFtOShBRJUT4r4nces4MLQPiXkTiHPn5usvUcP11/0Qm69Hu5+5TAjg47yLPJwaL14+ik8/ek6fQ63Kx/vGG+dRYF0hQ1ZF3bFV9wO51o9898Uxueymy9XrVeq23QNzcJK6PFwOgzYLImQu/eF/3u46G+UnTuFfvfHWmMjLBTHkDvWyNcquI/aaVbd8n/y+p2h9Bqm9d4WEOY9hX58222nK1op8+tDT2z7XK1Vps+RxvZPUeZ/waYvPGCsrxz4R3nYnrqy/f+iIH3727Cvmj2+/040K9dLLv3QKZ7L+xxBEaFEf/rRpjYrcjlJWJaqQFDzo/je1/9UVRMi4lf9E+PCH//lTdxzInmQLYWxjIIgoXhG064mq/M1lr+UxBRFt2b/yZBFElO08zT5HENEsT0qDAAQgAAEIQAACEIAABCAAgeEkgCAist2GSRDh61it48DQPhSLCGL33XYyEvZbTg9q0RnETL7t8zFplbKacKz4tC11Gu3KhaqnsFO3fZQFERLp4cNTdjan/9NxqkAoY11lLMe2U1MOIbtvbRNEiGPkew+t7ov6EMIXQcTmSAIaC3u/CRWF5G0RWlZs+4aME9d8z5ehRYsIEX0giHBbJM+mbYIIiXxw460rzLI7v1/q7C4aczEEEVKfj9DBFk6ERDpqW/+b2v9s4a6PfaTuW5Y90Bf1IWStQRBRTCvWe2fTgog27l95sggiQmZl/bQIIuozpAQIQAACgybwi9feMDsfdEJfM3505/XmyEMPHHTzqB8CEIAABCAAAQgMBQEEEZHNhCCiF3CdD8VNOn6rlDWqggjNYVHlnvXIU0ktPtaH6dCT1XXGtXSsynjMgNTJG8tmdXm4+tYWQYQ472addWmw81HmlZzYzq4Gkn4iiGifICKVfavMP1eEiOy6pz0OOKlnfIlI4tm13zUf/PuJpdUhiHAjaqsgQgSNZ85dUBr9we7ZkdMP7BNy+TjcSweRkkCu55r/1W+NPdGuzbCvy/AVZbax/6n3PwEropBTTpsfLM4T4cnWW23Rs5chiCge5bHeO5sSRLR5/8qTRRBRZTWtngdBRHV25IQABCDQFgInz5lnlj+4sqc5C+d9zsz7/GltaSLtgAAEIAABCEAAAq0ngCAisomGSRBx1Alzez6muj6KNh0hwjfUbJOOX7uvRfdaZ0NklAURtjNC+uxrl8hTqLD4WB+mEUTUs2pqh1DdtSEkv+uaGZuYjCFxNO314cnm8MP2N1P3mdKNfhOyjoSk1SxWN3/ZKIScXhMAACAASURBVKhbvk/+mFdmaCH5U9q3jK/2XFvzMjGEjC9t7onzW5zdZb/QCBpl5fk8r/M+4VO+zxjzKaeNgggtdL/dlywC16QdJpi9O2vRR/bZzch4kF9s9llb7CtHpE32tRl2FIknf7JMvSIq37+29r+p/c9+T3UJVkQMcfARp5cK9GSdkD1p2sH7mo/svauZuu+UrlAqZP8LSeuzfrUt2orPWmALfKq+L8e4MqPt+1eeL4IIn9HWXBoEEc2xpCQIQAACgyDw+87VnJP2O6ZHBC1RISQ6BD8IQAACEIAABCAAAX8CCCL8WVVKOShBhM/HZLtDvo6DOh/R63wotj8e1oli4NvXPCM7j4+IotKgGUCmpoQFqZveVLvrfuSvM66FWZ367bwhocZj2ct2gEk9VU4f+zqE6vAL4S+Op0lTej9ESH5hfurJM3qEDy62IWtPSFqtvrr5y8ZH3fJ98ttpfE+O220X27130vSef7bHZGr7lvHVnmvz/cV1y3uumrJD7Us5mvjDLr9J8Ylv3+q8T/jUYbMIFbtJHfZ1Dm1w4mp7jrRV2nb80Yf2CB9cnGKzL3p/yo9Hm6/Pu12b+6+1rYl3ctceaq+Rwl1EJ58+6WNm+rSpY8IH1zgI2T9D0vqsX22YSz7rSD5N3fe9rCxbiFw3QsQw7F95jggiQkdevfQIIurxIzcEIACBQRO4aMG15spvLxtrxq4772gef/BWs+02Ww26adQPAQhAAAIQgAAEhooAgojI5hqUIKKK83HLCdN6FMc3XD3PzDljZh+hOh/RJbzxpzphffM/30gEWt7fvb6qxxHka067D66+5strwrEiJ8uuu/Fus8PE7Yyc2DzskKkqY99+yIfZH69+0qx5/OluKH75781Xf+ibfSxdU8KC4IprZmiq3XU/8tf9QG5/GA9x2mmnZH3nVIY/O1W4+247jUU1WPy1c2tZp8ocsyu0HbSxrszwjY6jjbdQYZSPCCDjEJJWM1bd/GUDoG75PvntddfHWaq1W9s/Nj53f89VEqntW8ZXe+6zVmmOMXGQvr7h4cL90rZHyDpUpS+Sp877hE+dTQjG7LET04lrv4e5nKSaE9znPSbPLDb7fF32PpVfN+05vvArndC/XywO/dv2/ttsfQRJ9ni2o2Zo+5/27pGPGFNljnBlRjG1pgSfPvuftMT3/XIY9q88WQQRPrOzuTQIIppjSUkQgAAEBkFg+30+Zjb95rfdquXvulX3LDH77T1lEE2hTghAAAIQgAAEIDDUBBBERDbfoAQRRffSa122T+hJGteJtjqOzjoObO0jZKgDQPqlOZBtx5jGqIkwufaH/1Bnqt2uqn2xy7EdwlWdjpGnU1/xdcZTvjAfJ2NR37QP1j5jKiuzjiNSm7uhgih7HDURZaJuRBWfE/0ZP3tuaiHZi+xnCy9cDiE7XZV54uvwlPb6Okxcfaubv2w+1y3fJ7+2xlURwtmiI22MpLZvGV/tue9ape1XZfuNtp5WYS37yQsbNnaFf3JlzD57fsgp/IvtlK+7NosNQgRr9l7qe12J1KOtedq7nJYuNHJKE/tGyPi125yff/aaWLZ3DkP/7bWkbO7ZLH2d7tp1Z6Fz1lcQKG30XX9cYyMkv8/+UDQG6+YvKtsesz4innx5vnNd8vgKIoZh/8ozQBARsoLWT4sgoj5DSoAABCAwKAJLlq0w51y8aKz6G67oHFyb1X9wbVDtG+/12tE7Mh4H7LuH2WvKZHPRZ2eZD+44cbxjov8QgAAEIACB1hBAEBHZFIMSRIQ6NG1HfVH+EIeejdf+8CrPQ06z2x/8Qvsp9dkfSX3LaEKQ4RuFw3dYam0KFcNop4lDP977trfpdG0RRNR1LtnjIvRktn2SNNR+9rwMza/ZVRMplJ1Qz5ejOcJdQg9fh4HWTm0OufjbztvQuaa1s6iMug6duvnL5mvd8n3yx1rjNEd1avuW8dWe13EoSnlFYiltHQsd45q9ipz1sQUR0uc67yyS315fY52g19Y8jb+2joSK4LS9M7SM0PFrv2dK1IT3vGcrI/tP9vMRkAxD/22+PhFa8jx97VNHTCn1ae9/sca31Fdn/Qpdi3z2l9AxnKUP+ZtJq8N3rkte3/ebYdi/8iwQRFQdfdXyIYioxo1cEIAABNpA4MBjZpt1T7/YbcpZp55oblzcG3G3DW0cz2149KdPmKNO2fz3jMYCu43nEULfIQABCECgbQQQRES2yKAEEdIt3xNLoU6Qqie/tRNR0s4QQYR26jXkZKT2kTnkI2tVMYX0s6mTzvaQtUUioR/etROGsR0jTU27tggipD9VI6doofxDBREah7JTtpkNNAdmlfDetk01R4vvXJW8exxwktn01rthIbNfiCDCN3qMJtLyFUT49idrvz1X5d+LxCd1HTp185fN07rl++a308ka9+za7/Zcd1HUVm1+aGPcnsOx7VvGV3se4lDU9nYRAL64brnz6gzb+R+6n2jzqWgtSiGI0JzTvuNHe+cIcRiLDX3WYtea5yuICFmzZc3f+6BP91yRJu30XTOrjFvJY+91Mr/kd9Nt940V6dMGzUHctv7XEXJpe6cA0vY/e20MjVqkvf8ViYRD1p+665fv/uAaj3XzF41zbW31HYMhc13aUFUQ0cb9K88UQUTVlbRaPgQR1biRCwIQaBeBk+fMM8sfXNnTqF133tG8vObedjWU1oxrAr//n7fNyjVPmMu+fpN5ZeNrYyy+1IkUsfiSetfSjmuwdB4CEIAABCDQEAEEEQ2BdBUzSEFE926573fultvXfbecfJg7+IjTzSuvbn5RK3OA2A6PsvQZG81RIs9CBBGuD8U+ogbNseHb9qwP2odJn9P08vF0+tFzehwQPvl8hqcmtPA5ZSlla3lDnfE+bYyVpk2CiCpRHlwfxkNtoM0Ln3vEtfnvGzHFx6aafXwcXq61okioYztWyxy/0n6tffLvLv62s9inDilPOJ9z/iKz/L7eDzhFdcmzug6duvnLbFy3fN/82rrrM75da5zLaZjavmV8teehDslQEaC2J9RhXbaWpRBEVF0fNadn2ZzVxmrZfiztO+W0+V3Hp/3T3m00Z3tZHVm5kveYT36h550ve+bzHlVlzObz5PdJWT/llwnffN/HhqX/dhQB6WvZ/qftyRk/bf/T6nBdd2fbTnsnztK43stD1x+7zpD8vvuDa0zWzV821jWhXtnfXFKmZjP5d9f88xVEDMP+lWeKIKJshDX7HEFEszwpDQIQSE9AnMzvnTK9p+KuSH5lRyQf+TqCfISG7p6d0LH9i9c6QuYj+oXMTz6yzOy3t/s7b3oLUaNNwI4cIVdoPPHw0qig/mb7qT3l/+jO682Rhx4Ytc6QwmUe3/jvK8wDP/qpeek/f9nzfVz4bL3lFkbazA8CEIAABCAQkwCCiJh0O2UPUhAhXZM/Eq5ccJ56f7d8ZJs957K+U9hlH2yr3E3u+gAobQwRREh67US9/Lt8XL/0//6LOWL6AWMnh+XD+cpV68zSOx4y69a/G2Yu/yvrqzY8XCfK77hlgXpiWTjP/MxFPS97vh/+fYen/WFW8okT6+F7vqm2Sbh89vwr+hwwPievQx1svn2okq5NgghtXBSNryLHR5kTUWOlzUuZE0uXXGbEWWb/XI6xJqODuPooJxcXXTa375R6kbNO2l/UNm2NkTlwzeIL+/ovc/LSBUvG1gQZ9+/8+S9jiFz8XXW45pkUKA7my//1O33rbFZZka3rOnTq5i+bk3XLD8mvsS8a3zL25l12fc/p86w/LodhavuW8dWehzgUJb9LdFXkNNX2kyqsffYTWxBRtG9V4ZXl0YQeRX0qchaXrc+2Y1LaIGvwt6++uG8/ttcHey1yOUm1OkRkKXvOtp1rKOyfjIMrrlpqbrj53r7IEFnaFIIILSJBVn+ISHQY+l8k4L34gtl9dhIBzqyzLlXFKq79TxvXMoZW3LFY3felHHv/0+YVgojy1UYTTBX9zSXvN5854xL1bxGpra4gYhj2rzxVBBHlY6zJFAgimqRJWRCAwCAIXLTgWnPlt5f1VH3XkoXm5OOOjN6cQQoidpv2iZ4oA1lnJ7y/E/VvdSfq3zb97/2+QMRhf+mVS6I76X3bMyrpXBEiRJgQ29nfZkHEU89uMMefdoHZ9JveKLB5uxPxZVRmAf2AAAQg0G4CCCIi22dQggj5YJ8XAMiH/2P/cZrZeqstzB/ffsesefxp9aOrzwdp7XSeYJQP/qf/03Hm5Jnv/lGSiRHyzkD5WLjlln/b4xwMFURI2UUCC1+T+vRVK6vMkT3t4H272YTzQz9YozpCfUPr+valqE3iYBLbZz+xvSYO8YkoImUgiNCtojkmJKU4/8/85xPGIrXIR/R7vvfjHseU2CgfpaXM4eYaF655IeXLuJT5Lz8Zl/n6svJCQyz7jE8tOorkk/F20AF7mr0+PLlbjGtc5usoEkS4TnNnde2+207dol56uVeJLv8mTkSJ4JD9XPxda5/kkzzZ3Jf//dwLr5q1657vcz6G2DpEMKDZom7+MvvWLT8kf9Eal9/fMvbaafvM1nPOmKl2LbV9y/hqz0MFEVKGJiIsCq1fxvqQg/Yxk/5uQrd5rnFexjrrmya+yPe7SSe9z/r4+n9vMo+tfcYpYMrm+hOrljrNVySmkLG6w8TtunntfVjWxPkXnmbmf/VbY2W7+u/ab+x1VQpyra32WtQkaxeconU65L1oWPqvne4XNmKnGUcdPDaPtD1Zxkr+2ijX/qeJQ6QOe993jW17HEheBBF+q7NrHIrt8uukNgd9xU++ESKGYf/KU0UQ4TfGmkqFIKIpkpQDAQgMisCWu0zr+bv6rFNPNDcunp+kOYMSRNgiEPvdoaqDXaJOfHZe53BURxDRfe97c30SjuOhEjsqRNbn7rfWezrRmyNH9WirIEJEInsc1rkSt0AMIayqjunxMLboIwQgAAEINEcAQURzLNWSBiWI+N3rq/quwijraogztKogQRyPdrSGKoII6UvRScOyvtb98F/kMCqru0pUirIy5XmdNsnH2wfuuqrwepWsDQgi3NZwOSaK7JcJUfb/6KyxZFUFEVJA1blZVSDkMzbFCXb8pzpq8LfcanC7HFukIM/Lole4nBNFbczmY/6kehH/KnVI/dnJ0Z3+/gNGoolkP/n3P21aozYxRDCgFVA3f5lt65Yfmr/oaoGytgrnm6+/ZEyw50qf0r5lbdaeVxFESDlaBJuifbDOfiL1+e5zReIBKSfkvcSHZ+h7Q+ZUvum2+4LW59B1ONsH/tD5WJRfH4psFFpH1oFsvxdh3pXXbD5p53vthg/nojTaPlm0DrrKGpb+iyDpzLkLnJE5tP5p78qu/c8lOvSxUza/7EgtrggyVdefrC0h+UP3B7u/dfP78JM0rqu3yt477L+F6kaIkPravn/lmSCI8B1hzaRDENEMR0qBAAQGQ2DJshXmnIs3H15IfYp8EIIIzbEu0QVmf6ET4TfnVF4473Nm3udP8zaMnNLff8bm706SEUGEN77ShLbdZKxOO3Bfc1HnmpXYV7tI49oqiFh03W1m/qLNon8XyJTX0ZQakwQQgAAEIDCyBBBERDbtoAQRIjIQh8aMmec6w7NmXZeP41cvuqDUUZRHVcVZkjlc7Y+UVQUR0h7XtR8us4qj8/JL5jhDCYcOB/kQWhSCOl+e1H3d1y/yEh2EtiOfPqRNks91fYGrDQgi3Nap4pgIdcj7jA1xwJw/7yovAUKV+e/TBjuNrBkShWH5fSsLs+cd17aTpkwQIQX79t12kPsKIrI6QhxcsvYt/MrnxsLl+/arrkOnbv4yO9ctv2r+smtI7HYXXSWg9THUgVnVvmV8techDsV8fjk9vPdBvffP+lxpEbqfVNnnihzbdcRhLr6+a4QIBO68bWH3qom8cMC3Tb7sRHSx7KbLu+8G9mnwMvFmiDNW7H3OmZ8w2XUNdl1NX+Xl4q+JYKoKX4al/2XXJWSs8vuSvT6WRUgqum7DtoX9Luy7Flddf7L6Q/L7tsk1zurmD1mffdeUIvs2IYhI+X4SwkdLiyCiLsGw/AgiwniRGgIQaBeB7ff52JgIINVJ+zyB1IIIOU0/ab9j1IgYmlDiyUeWeUce0PIjiGhuvOf5DsK531ZBxFGnzB2LSJLRFj5ndyK9ZEIRGfdyOCCFcKQ5i1MSBCAAAQgMIwEEEZGtNkhBRNY1+ej9jWtvNy9s2DjmIBUn6Ien7Gw+fuxhxhU+vAxNiIPzygXnjdXTpCAi38cVD6zqhu/Oh6GWP5gkVL6E5c9fW1DWt5DnwkGcvN97aHUPYylDHB177rGLOWPW8Y2JMHzaVtSmzPYfPeQj5uzTZ6r3jRfVgSCi2AIiivj8hYu9hEj5qBwhDnmfMZB9GL+vMy6ff/HnPVdkNDH/fdtgpxPH0OJvLuubq+KgOf7oQ3vGpK9wQGuLOM3tOZmFk5d1T5zY275n852bofx955jU88G/n9jTRPu0vis6R12HTt38ZTauW37d/OKEco1vuZZAxpPGv6xf8jyFfX3aYacJcSjaeTVHtK9zX+bT6sfW960lTe2xUr59YlraXyVygC9XbY3IQt3n9+w6zGUc3XjrCvPA93/ac11PVs+JnbUou2ZM2h0qiJA8sqbKO4hdR/4d5LBDpvatefJ8ywm94Yd9I3v4MtbSaaH9XREJfOoZpv6LfW9Z9kDfPNL2vxBBRMbJtSZm81Sudfrkxw/vE+baa4OMzzdf/WEf/jpzQQoLyV93f6ib32fs2Wlc7x3yd4j9fmO3zzX3fK/MyLelrftXvo0IIqqMsOp5EERUZ0dOCEBgsARsB/4NV8wzc2bp1x/GamlqQYTtPO6Klp962Gy7zbvfLk6eM88sf3DzIZMJ73+feXH18rHnRRwQRMQaJZRbRMCeQycdd4S5e8nmqC/QgwAEIAABCKQkgCAiMu1UgojI3SgsPnNwyh25r7z62lha7QPvINtJ3RBISSBzfOTvo8875KsKkVL2YdB11RFEDLrt1A8BCIwGgRAn7mj0mF5AAAKxCdhiJJ8IWLHblLJ8BBEpaRuDICItb2qDAARGi0BKQYR2tcBdSxaak487cgyqFkHiyEMPNHKlRtkPQUQZIZ7HIJByDsVoP2VCAAIQgMBoEUAQEdme40EQERkhxUMAAuOUAIKIcWp4ug2BFhFAENEiY9AUCIwIAfv9pk6UlGFEgiAirdUQRKTlTW0QgMBoERglZy6CiNEam8PSm1GaQ8PCnHZCAAIQgICbAIKIyKMDQURkwBQPAQiMLAEEESNrWjoGgaEhgCBiaExFQyGQhICsCQ/9YI3ZeqstjFxDcvhh+wddiydXq+3/0Vk9bf3r2+uTtL0tlSCISGsJBBFpeVMbBCAwWgRGyZmLIGK0xuaw9GaU5tCwMKedEIAABCCAIGJgYwBBxMDQUzEEWkPAdqhJw7503iyz+GvntqaNbWwIgog2WoU2QWB8EUAQMb7sTW8hUEbAXhOOnN4JU31/eZjqrNyjTphr5Fq17Beav6x9w/AcQURaKyGISMub2iAwHgj84rU3zPKHVpqfrP2ZeeGVjWbTb3471u0D9t3D7DVlspl59HQjVzlU+WXlP/Cjn5qX/vOX5p0//2WsmF133tHsOWUXc+KMw3qukqhSj0+eKs7cp57dYKZ/ck5Pu6WuG66YZ+bMmllarVyLceO/r1D5hvb/ogXXmiu/vay0ziyBXL1R1W5FlYgYY8X3V5k1T3SuWt74Ws94Of6oQ83Z/zTTbLvNVt1/t4UbX/ps59vZJfq3s7/ZfmpPtaHtr5Nf7LT8wZVm9dr15vU3Npl1T7/Y0xa5Mnf3D+3UnQ/T/8/U6OPVty/2mLCZLVm2wnzvB6t75nbWF7HVScceYT6440SnuUPHnBTkYzdpl7B+fsPPe8bQhPe/z3x4153Nx//xMHPScUeMjSOfQW8z++ub74qUZQx+Y8nt3f8rv+71x1P37NZRNoebnL/5PuTbKuvsEw8vHXssa+bizjx/bsOrPeMwdL1wMcuPdZt/VsdhB00tZVNkkxj29RkDpIEABMYfASJERLY5gojIgCkeAkNAAEFENSMhiKjGjVwQgEBzBBBENMeSkiAwCgSW3LLCnHP+op6u+F55oeW94eqOc+SMcufIKLDL+oAgIq01EUSk5U1tEBhlAuIUO+fiRV0nsM9PnHbXLbjI7Lf3FJ/kRpx686/4lnf54gi99Px/qeWEK2tYqCCijhhC+F5x/VJzw7/d2yem0Nop/b/6qxcUOtpDndM+jukyZvnnwuPzlyzuEwvYZYjD+covn9e1ZdsFEaHzIOur2GvpNy+LIjiROuoKIoT77C9c1iNwctm6SKQSOuakjqJxJ47yy6/+jle7ZByd88+fcApo7P5oggipT9Y512/hvM+ZeZ8/re9xjPmbr0QTREid8xZeb266/b7SaSnChWXXXu69HmcFij2bXJPshsa0bykUEkAAAuOSAIKIyGZHEBEZMMVDYAgIIIioZiQEEdW4kQsCEGiOAIKI5lhSEgRGgcDv//C2mTTlmB5HhXx8XXHHYufVGZLniquWmiuv6T2huevkHc3L6+8dBSxBfUAQEYSrdmIEEbURUgAEINAh4HL0l8GRPXLVPUtKnXB3P/ioOfOLC7yEAHadEtHgzhsWBp0ML2t39jxEECHOyYOPO73n9LqU4xMZQvjOOvfSvrw+7ZRT8Xcv0R24oc7pJgUR4uj80teuCbKpsNpp0gfMUafMHet6myJEVJ0HeTv6jAcfu9tp6ggifvn6rwtFAFp7XOMudMxJ2dq4k/l0yjnzx6I0hDAR5//jD95auibYzMQ2RWIIWc9ef+rhvnJjzd98n21BxCO3X6uuN0WcfNdjKcO1nvnYwWeMp7CvT1tJAwEIjD8CCCIi2xxBRGTAFA+BISCAIKKakRBEVONGLghAoDkCCCKaY0lJEBgVAou+cZuZ/9Vv9XVnwnbvM4cctI+Z9HcTxp6tefxps259bwhledj9IPn9joNoX79Ts6PCTvqBICKtNRFEpOVNbRAYRQJFTmCJAjHtwH273ZZrAx5b90zfSe4yJ1zRiWwRO+y1++Ru+X98+x3z0Mo16klxXwdoqH18BRF1xBASGWPvIz6tCgfyfKX/9pUTWX9czmk59f/jx54cs48d3UPEBvnf2aeeWHgdgi8/GTP7z+gtO3v/mfEPB5tJE999V5L+2FdNnNVpQ/7Ee1sEES47ZddJZPOgaC5kDJ5d+d1GOOftUVUQYfPO2ijXfcjvV79+yxmdQXN858ec5L99xSN91+rkWUkabdztNu0TqkBI5rrk33qrLZxjSB74rAk2M7FldkWPRPQ4deaMbh3PvfRqV5ihzbOY89dlX1kXZD3IXz+T9TnjYs+rrCzp15vP/LBwKheJIfL8i9akMlFECvv6rlekgwAExhcBBBGR7Y0gIjJgiocABEaWAIKIkTUtHYPA0BBAEDE0pqKhEEhK4OTZ88zy+/xChtsNE+HEA3ddNS7FEMICQUTSoWoQRKTlTW0QGDUC4hjb47CT+hyiIlT49qKLVaeudkLcvvM+4+QSW4iTdtH8ueoJb1do/6JICVXt4iOIqCOGkHZpjsEivuKAPWbWF/qcoa5Q/lnf7aso5N//+ub6qmic+VxjxmVTV3+yCtoiiLDHgrTPh/l5X/56n62ExY2L5zfKvqogIt8IcXZfduFZfdewiI0+M/eSPvGKj3PdZw7ZIM6+aGHfNRDStmu+dqF65YjrGhOZRxJ9wvWzmRWNOalDfttus1VPcanmr6ut0hiZI5qoZNF1t5mF197WJ7YqEytIhBZZL+yx4eKvRfhxRdOQMlPZt9EJRmEQgMDIEEAQEdmUCCIiA6Z4CEBgZAkgiBhZ09IxCAwNAQQRQ2MqGgqB5ATuXvGoOX/eVWbTW7/1rvus0zoOnss6Dp739H5M9S5gBBIiiEhrRAQRaXlTGwRGjYAmbihzpgkDccTNX9QbTemuJQv7HK2ak9mnfJcIockrH6QfZc7cumKIqnylbSfP6YgzH9wszhQHZFHkgVSCCK1PZcKBohPpbRBEaBEvyvqUrQWaQESc+y+vafbatLqCCB9BkeYoL5tzZXPIXjO1cerTNilHizajrTtZnZrIoExEkW9vyvmrtbUs+o60VRu7LoGapK/KX6tHE/5ULb+KfUdtP6Y/EIBAMwQQRDTD0VkKgojIgCkeAhAYWQIIIkbWtHQMAkNDAEHE0JiKhkJgYAREGLFqzXrz3Auv9l2PsevkHc0OE7czHz3kI+bs02eOayFEZiAEEWmHKoKItLypDQKjREAcuZP2O6bndHGIs9B2hNp5NcdYkfPbZqu1r8jRV8U2Zc7cqoIOaUtdvpqjvSjyQCpBxJa7TKs0ZlyRJdogiLBPtPtERsiPN00g1HR0jjqCCN95I5Eidj7ohJ6pVDZny+aQPS/t9ML6xdXL1Wgx2py2RRtF4hNNZLBx7f1e15mknr9aW8vEKBkfWzwl/+4af3X42wIREWz86edresxUp3wpKMS+VdZ88kAAAqNPAEFEZBsjiIgMmOIhAAEIQAACEIAABCAAAQhAYCgIIIhIayYEEWl5UxsERomAdtra11koHLT8eSecFuHg9ace9nZ8Sh3aCe2QNpbZq8iZqzkZfaJbZHVqfH63YVVQ/+0yNAdkVl8KQYSEzv/UnN6rIJ58ZJnZb+8pZai7zzUmbRBESLtWr11vXn9jk/nVr98yp86cYRZfcq5XnyRRCvZ1BBFFURTsTtpXRDQpiNAEFyFtk7ZqZbjGoM0sROiSev7abQ2JMqLNS00QobELWdO0/HnRRmr7ek9QEkIAAuOKAIKIyOZGEBEZMMVDAAIQgAAEIAABCEAAAhCAwFAQQBCR1kwIItLypjYIjBIB2+Ef4oATDnKC+r1Tphs5fT5p4oTufxfPnT3mzCiUagAAIABJREFU8LcjCRRFN3BxzerIP/e9ysDHVi5BRF0xhNRtn3QOib6RtV3rv8v5m8Ipb0dSCB0z0i97XLRBEOEzVorSpGBfRxAREq2ibsSHInvakTSKBD5FvG3RhmtNsJmFzMHU89dua5kQJc/Hd/w1IfIQ9vLb4QPbmb12n2w+eczhY4Ko1PatO2/JDwEIjCYBBBGR7YogIjJgiocABCAAAQhAAAIQgAAEIACBoSCAICKtmRBEpOVNbRAYJQKhJ8FD+l52kjikrLKrOULKstNqzl+JErD8wZU9SUOck1nGEMd/UR+23+djZtNvfjuWxOX89XWKNsmrisjFdjQjiPCzSFVBhO91GVkr7KgsZflDBBS27cvKdpGxBUsuoUMdkUHq+etrXxcTn/y2oKkqf1cbUtvXb+aQCgIQGG8EEEREtjiCiMiAKR4CEIAABCAAAQhAAAIQgAAEhoIAgoi0ZkIQkZY3tUFglAjYDrSQ0OllHDTnfOh1EVkdMZ14tjNXTqy/8+e/9HVPQu2/uHp50HUX2ul0OVEd+rt9xSM9ggiXgCCFIKKOgznrt+1wH1ZBhIh+1j+/waz6f9ebh1au6bGR9DUkKoPPmPBxeEs5oYIGu+7Q/CGCCDutRBg59shpPt3vSbPmiafNuqdfHPs3l2O/znhNPX997euC5ZPf5n/ScUeYu5csCubvypDavo01nIIgAIGRIoAgIrI5EUREBkzxEIAABCAAAQhAAAIQgAAEIDAUBBBEpDUTgoi0vKkNAqNEwMeBVrW/vnfa+5RvO2irhtnX6rIdeEXtCYkSoYkTfPrqk8bl/B2EIOJHd15v5HR+yM8O299mQYRcWbL+uQ3ml6//2vzyV782Ej1E/ss74119RxDRT8Zec0LGTVlajXfVNW4Q87dqWzMuPvlDxCtlvLXnqe1bpY3kgQAERp8AgojINkYQERkwxUMAAhCAAAQgAAEIQAACEIDAUBBAEJHWTAgi0vKmNgiMEgEfB1rV/toiBimnqoO4ybLs/hQJIrRoEU8+sszst/eUUiyDcKgOiyDCbmfbBBES+WHxt5epUR9KDZ9LUHW8u+rwna+hER7s+kLzhzjZUzvMfZnZDAYxf6u2NWu7T/4QW4WMdVcbqpThytP0fGqybZQFAQi0iwCCiMj2QBARGTDFQwACEIAABCAAAQhAAAIQgMBQEEAQkdZMCCLS8qY2CIwSAR8HWtX+NiliaLIsuz8uQYSEkl948efMzged0JNFQvy/vObeUiyDcKgiiOg3S+gY18ZambFFOLP7h3bqixrRtAPXty+hgga7f6H5Q5zsCCKM8b3eIzT6is/4CLFV2bjXnqe2b5U2kgcCEBh9AggiItsYQURkwBQPAQhAAAIQgAAEIAABCEAAAkNBAEFEWjMhiEjLm9ogMEoEfBxoVfsb88oMX1GCT9s1QYSIIe5esqibXXOQL5z3OTPv86cVFq+JE0IdnD7tz6dBENFPLGSMnzxnnln+4MpC7BPe/z6zwwe2M3tNmWz22eND5iN77taNGNIm9qGCBrvDoflDnOy2PUKuoQmdD5I+xP5lcyn2/K3a1qzdPvlDbNUE79j2rdJG8kAAAqNPAEFEZBsjiIgMmOIhAAEIQAACEIAABCAAAQhAYCgIIIhIayYEEWl5UxsERomA7UC74Yp5Zs6smY10UXMQ/27DKrPtNlsFl3/2RQvNTbffN5bPdcI6uOBOBttBeOShBxpxfOZ/2+/zMbPpN78d+yeJCPDsyu+aD+440Vnl7//nbfPeKdN7nsd2qKZwytssqjg8F113m5m/6FtjbNpwZYYrMoSIYw47aOqY8MFl8BTsfRze0r5QQYPdp9D8IU723aZ9wryy8TUv21eZz3YeX2Z2vkHM36ptzdruk9+2VV781QTv1PZtos2UAQEIjB4BBBGRbYogIjJgiocABCAAAQhAAAIQgAAEIACBoSCAICKtmRBEpOVNbRAYJQJNOLePOmWu+dWv3zJbb7VF99T8zKOnGxEV/OK1N/qum7hryUJz8nFHBiO0nWxNOvF8nLmas9tHlJH6NHwKp3wTDlVb4BJLEPHUsxvM/jNm9Yw3TZQizu9J+x1j3vnzX8bSiuhl1T1LutEffH4p2Ps4vKWtoYIGu3+h+X3mUFaHndZnHvnwd6XxZablTz1/67RV2u+T346CUoW/CJquu/XubqSUSRMndAVDmZAutX3rjA3yQgACo0sAQURk2yKIiAyY4iEAAQhAAAIQgAAEIAABCEBgKAggiEhrJgQRaXlTGwRGiYCIGcSRm/2qOMdsUUU+yoT97KxTTzQ3Lp4fhFA7qe1zZYVvJb7OXJuVlF8WUcMuu+pVH1vuMs1MnPD/dEUn0w7c1xx+yP5d0Yn9S+GUt53lcoXEm8/80Bd3N13IKXLpe16oEGJ77doWTRChpQsV79hRL6Sff31zfRCXssQ+Dm8pI1TQYNcbmt93Dmltk3+rEjlG5uMLr2zsub5Ei27jy0xjn3r+1mmrtN8nfxPj1BZVlF0xFNO+ZXOG5xCAwPgkgCAist0RREQGTPEQgAAEIAABCEAAAhCAAAQgMBQEEESkNROCiLS8qQ0Co0RgybIV5pyLF/V0aePa+wuvgsgn1k7g5/PbjjM5df/6Uw8HXZuhXWXw5CPLvE/ul9nL15nriiJQ1B/N+Rh6bYZmI5ezPoUgwjfqgou7FjmkKEKEr320+uzxJ2k0/toYCxUz2O2UukLLKBurPg5vKSNU0GDXG5o/xEba+Am9dkUbQy6xlS8zjX3q+VunrdJ+n/wauzJhl83GFinl86e2b9mc4TkEIDA+CSCIiGx3BBGRAVM8BCAAAQhAAAIQgAAEIAABCAwFAQQRac2EICItb2qDwCgR0Jz8IddR2A5nOwKC5qAPiRKhta9qlAWX3UKcuZqDVCI1iJNd+2nOx5AoHNL/PQ47yWz6zW/Hii+KyJBCECENqXNyXou0ESKI8I1IoTlmpe2+goiQU+1ahAmpK0Rc5LOu+Di8pZxQQYNdd2j+kDkkddmRY0KFUtoYcrH2ZdaG+VunrdJ+3/y2vXznlNShCbTsuZLSvj7zhjQQgMD4I4AgIrLNEUREBkzxEIAABCAAAQhAAAIQgAAEIDAUBBBEpDUTgoi0vKkNAqNGQDsd73NiWHOMafm0k/M+5YsY4ODjTjevbHytB3noVQZl9gp15mr9KYr6oEUp8BWdaHmLxAOpBBFaPT590gQlYp+iPmnjs+zaDBFDzDr30r6xI3VpttLGclkd2bgSFjPPvKjnWo/sWWg0kLKx6uvwDhU02PWG5g+dQxpvETo9/uCtpdFjtLxFIiNfZi72Kedv3bb65q86f2VeTf/knJ6xrs37lPYtmzM8hwAExicBBBGR7Y4gIjJgiocABCAAAQhAAAIQgAAEIACBoSCAICKtmRBEpOVNbRAYNQJaFALpo0RyWDR/ruqg1BzbLqek5kQrK18cdrO/cFlPZATJUxSNoapdQp25WuQBOWH94urlKistyoW0VXjdcf0C9XoSiSzxmbmXmHVPv9jTrbLoGC5HpwhQtt1mq6qI1Hyao9jVJ2EgV7Msf3ClWlaRIEKLsiGFSJ6L587u6ZfUc8X1S80N/3bvmNNWog+88+e/jNWriRRcdRSJIiTP/Cu+5eyTVIggwj3kNGGRzKOl37ysO8/tn9h23sLrzU2339fzSOz77MrvOq/58RUJuFqacv7WbWtIfi3KRtGapAl/iiJ7pLJvo4sahUEAAiNDAEFEZFMiiIgMmOIhAAEIQAACEIAABCAAAQhAYCgIIIhIayYEEWl5UxsERpGAS7QgDq+Dpu5p9tp9crfbr7+xyTzyH4/3nYYvc0pqJ4YzjuL8zMr/49vvmIdWrukTQkha3xPkofYJFURI+WdftLDPMVt0FYiLb9avaQfua7beaotu09c88XSfEEL+XRivumeJ2W/vKYVdtJ2iduKmnPSuCB5SnzhWpU/ye+6lV83a9c+rERSythUJIiSN5rzN8sq4EHYyduxoIvJM2pF3orv6rwk8pA5x0h9ywD5m0sQJ3SqlHrGRXZfYZ8st/rZn7DbFOuurr8M7NMKDPUZC81eZQ0Xjx2ZeNIbKos34MiuaVKnmb922huT3nb9Fa3JRtJ5U9g1d70kPAQiMDwIIIiLbGUFEZMAUDwEIQAACEIAABCAAAQhAAAJDQQBBRFozIYhIy5vaIDCqBIqcfkV99nXU3/3go+bMLy4odIy76hHRxJ03LGw8yoHUV9WZu8dhJ/UJN4oc4FX5Sht9GUvaIvGAPG/yyhFxes449VxVwOGypYTYF2FNPvpFmSCiyLnqqicT0EjEiCu/vWwsmctGVerIChUByCO3X9vHwvfaDd81xdfhHSposOsPzV9lDkmddZhL/jIxhKTxZVZmgxTzt25bQ/PX4e/Dvk75vvYtsxvPIQCB8UkAQURkuyOIiAyY4iEAAQhAAAIQgAAEIAABCEBgKAggiEhrJgQRaXlTGwRGmUDZ1QZ238W5HXIdg881A/k65KT41V+9wJx83JHRsFd15orA41Nz5ve0q+xKi1C+Ungo4zInZJn4oApocaDnr6lwlZHVXYV5CLu8gMZ27heJVqSOU86Zb+R6AJ+fjM9Lz/8XM2fWzG7yUCGBTx35NL4O77rtCM1fxZ75fvmOnyyPCFCuW3BRabQUSe/LzMcWIWMwKy9k/tZta9X8IfxD2GcMQsqXPFXq8LEfaSAAgfFDAEFEZFsjiIgMmOIhAAEIQAACEIAABCAAAQhAYCgIIIhIayYEEWl5UxsExgMBES4sf2ileeBHPzUv/ecve6I6iLNqrymTzUWfnWU+uOPESjjKypfrCU6ccVhUIUTW8DrOXC0ag4/gQByrN/77CvOTtT8zL7yysSfShDjZd/jAdub4ow41Jx17RCXGUr5ERnjo0TV9VzuIWEBEAU3/sj7ZYya7tiI/Xuowl7GzuBPx4bkNr/ZEmcjqOfPTJ/Q4ykMEERkTiQZw83fv76tDnmfjf/r/mdo3PiXf/jNm9aDduPb+SjbU7OPr8A4VNNh1heavY8983XK1zuq1683zG37eM24lQsruH9qpu+7Y9i0bx77MysrJP481f+u2tU5+6dPyB1ea7/1gdd+aJHNrzym7mDNOOd7I+lH1F8O+VdtCPghAYLQJIIiIbF8EEZEBUzwEIAABCEAAAhCAAAQgAAEIDAUBBBFpzYQgIi1vaoMABCAAgXoEmnKg12sFuSEAAQhAAAIQGEUCCCIiWxVBRGTAFA8BCEAAAhCAAAQgAAEIQAACQ0EAQURaMyGISMub2iAAAQhAoB4BBBH1+JEbAhCAAAQgAAE3AQQRkUcHgojIgCkeAhCAAAQgAAEIQAACEIAABIaCAIKItGZCEJGWN7VBAAIQgEA9Aggi6vEjNwQgAAEIQAACbgIIIiKPDgQRkQFTPAQgAAEIQAACEIAABCAAAQgMBQEEEWnNhCAiLW9qgwAEIACBegQQRNTjR24IQAACEIAABNwEEEREHh0IIiIDpngIQAACEIAABCAAAQhAAAIQGAoCCCLSmglBRFre1AYBCEAAAvUIIIiox4/cEIAABCAAAQi4CSCIiDw6EEREBkzxEIAABCAAAQhAAAIQgAAEIDAUBBBEpDUTgoi0vKkNAhCAAATqEUAQUY8fuSEAAQhAAAIQcBNAEBF5dCCIiAyY4iEAAQhAAAIQgAAEIAABCEBgKAggiEhrJgQRaXlTGwQgAAEI1COAIKIeP3JDAAIQgAAEIOAmgCAi8uhAEBEZMMVDAAIQgAAEIAABCEAAAhCAwFAQQBCR1kwIItLypjYIQAACEKhHAEFEPX7khgAEIAABCEDATQBBROTRgSAiMmCKhwAEIAABCEAAAhCAAAQgAIGhIIAgIq2ZEESk5U1tEIAABCBQjwCCiHr8yA0BCEAAAhCAgJsAgojIowNBRGTAFA8BCEAAAhCAAAQgAAEIQAACQ0EAQURaMyGISMub2iAAAQhAoB4BBBH1+JEbAhCAAAQgAAE3AQQRkUcHgojIgCkeAhCAAAQgAAEIQAACEIAABIaCAIKItGZCEJGWN7VBAAIQgAAEIAABCEAAAhCAQDsJIIiIbBcEEZEBUzwEIAABCEAAAhCAAAQgAAEIDAUBBBFpzYQgIi1vaoMABCAAAQhAAAIQgAAEIACBdhJAEBHZLggiIgOmeAhAAAIQgAAEIAABCEAAAhAYCgIIItKaCUFEWt7UBgEIQAACEIAABCAAAQhAAALtJIAgIrJdEEREBkzxEIAABCAAAQhAAAIQgAAEIDAUBBBEpDUTgoi0vKkNAhCAAAQgAAEIQAACEIAABNpJAEFEZLsgiIgMmOIhAAEIQAACEIAABCAAAQhAYCgIIIhIayYEEWl5UxsEIAABCEAAAhCAAAQgAAEItJMAgojIdkEQERkwxUMAAhCAAAQgAAEIQAACEIDAUBBAEJHWTAgi0vKmNghAAAIQgAAEIAABCEAAAhBoJwEEEZHtgiAiMmCKhwAEIAABCEAAAhCAAAQgAIGhIIAgIq2ZEESk5U1tEIAABCAAAQhAAAIQgAAEINBOAggiItsFQURkwBQPAQhAAAIQgAAEIAABCEAAAkNBAEFEWjMhiEjLm9ogAAEIQAACEIAABCAAAQhAoJ0EEEREtguCiMiAKR4CEIAABCAAAQhAAAIQgAAEhoIAgoi0ZkIQkZY3tUEAAhCAAAQgAAEIQAACEIBAOwkgiIhsFwQRkQFTPAQgAAEIQAACEIAABCAAAQgMBQEEEWnNhCAiLW9qgwAEIAABCEAAAhCAAAQgAIF2EkAQEdkuCCIiA6Z4CEAAAhCAAAQgAAEIQAACEBgKAggi0poJQURa3tQGAQhAAAIQgAAEIAABCEAAAu0kgCAisl0QREQGTPEQgAAEIAABCEAAAhCAAAQgMBQEEESkNROCiLS8qQ0CEIAABCAAAQhAAAIQgAAE2kkAQURkuyCIiAyY4iEAAQhAAAIQgAAEIAABCEBgKAggiEhrJgQRaXlTGwQgAAEIQAACEIAABCAAAQi0kwCCiMh2QRARGTDFQwACEIAABCAAAQhAAAIQgMBQEEAQkdZMCCLS8qY2CEAAAhCAAAQgAAEIQAACEGgnAQQRke2CICIyYIqHAAQgAAEIQAACEIAABCAAgaEggCAirZkQRKTlTW0QgAAEIAABCEAAAhCAAAQg0E4CCCIi2wVBRGTAFA8BCEAAAhCAAAQgAAEIQAACQ0EAQURaMyGISMub2iAAAQhAAAIQgAAEIAABCECgnQQQRES2C4KIyIApHgIQgAAEIAABCEAAAhCAAASGggCCiLRmQhCRlje1QQACEIAABCAAAQhAAAIQgEA7CSCIiGwXBBGRAVM8BCAAAQhAAAIQgAAEIAABCAwFAQQRac2EICItb2qDAAQgAAEIQAACEIAABCAAgXYSQBAR2S4IIiIDpngIQAACEIAABCAAAQhAAAIQGAoCCCLSmglBRFre1AYBCEAAAhCAAAQgAAEIQAAC7SSAICKyXRBERAZM8RCAAAQgAAEIQAACEIAABCAwFAQQRKQ1E4KItLypDQIQgAAEIAABCEAAAhCAAATaSQBBRGS7IIiIDJjiIQABCEAAAhCAAAQgAAEIQGAoCCCISGsmBBFpeVMbBCAAAQhAAAIQgAAEIAABCLSTAIKIyHZBEBEZMMVDAAIQgAAEIAABCEAAAhCAwFAQQBCR1kwIItLypjYIQAACEIAABCAAAQhAAAIQaCcBBBGR7YIgIjJgiocABCAAAQhAAAIQgAAEIACBoSCAICKtmRBEpOVNbRCAAAQgAAEIQAACEIAABCDQTgIIIiLbBUFEZMAUDwEIQAACEIAABCAAAQhAAAJDQQBBRFozIYhIy5vaIAABCEAAAhCAAAQgAAEIQKCdBBBERLYLgojIgCkeAhCAAAQgAAEIQAACEIAABIaCAIKItGZCEJGWN7VBAAIQgAAEIAABCEAAAhCAQDsJIIiIbBcEEZEBUzwEIAABCEAAAhCAAAQgAAEIDAUBBBFpzYQgIi1vaoMABCAAAQhAAAIQgAAEIACBdhJAEBHZLggiIgOmeAhAAAIQgAAEIAABCEAAAhAYCgIIItKaCUFEWt7UBgEIQAACEIAABCAAAQhAAALtJIAgIrJdEEREBkzxEIAABCAAAQhAAAIQgAAEIDAUBBBEpDUTgoi0vKkNAhCAAAQgAAEIQAACEIAABNpJAEFEZLsgiIgMmOIhAAEIQAACEIAABCAAAQhAYCgIIIhIayYEEWl5UxsEIAABCEAAAhCAAAQgAAEItJMAgojIdkEQERkwxUMAAhCAAAQgAAEIQAACEIDAUBBAEJHWTAgi0vKmNghAAAIQgAAEIAABCEAAAhBoJwEEEZHtgiAiMmCKhwAEIAABCEAAAhCAAAQgAIGhIIAgIq2ZEESk5U1tEIAABCAAAQhAAAIQgAAEINBOAggiItsFQURkwBQPAQhAAAIQgAAEIAABCEAAAkNBAEFEWjMhiEjLm9ogAAEIQAACEIAABCAAAQhAoJ0EEEREtguCiMiAKR4CEIAABCAAAQhAAAIQgAAEhoIAgoi0ZkIQkZY3tUEAAhCAAAQgAAEIQAACEIBAOwkgiIhsFwQRkQFTPAQgAAEIQAACEIAABCAAAQgMBQEEEWnNhCAiLW9qgwAEIAABCEAAAhCAAAQgAIF2EkAQEdkuCCIiA6Z4CEAAAhCAAAQgAAEIQAACEBgKAggi0poJQURa3tQGAQhAAAIQgAAEIAABCEAAAu0kgCAisl0QREQGTPEQgAAEIAABCEAAAhCAAAQgMBQEEESkNROCiLS8qQ0CEIAABCAAAQhAAAIQgAAE2kkAQURkuyCIiAyY4iEAAQhAAAIQgAAEIAABCEBgKAggiEhrJgQRaXlTGwQgAAEIQAACEIAABCAAAQi0kwCCiMh2QRARGTDFQwACEIAABCAAAQhAAAIQgMBQEEAQkdZMCCLS8qY2CEAAAhCAAAQgAAEIQAACEGgnAQQRke2CICIyYIqHAAQgAAEIQAACEIAABCAAgaEggCAirZkQRKTlTW0QgAAEIAABCEAAAhCAAAQg0E4CCCIi2wVBRGTAFA8BCEAAAhCAAAQgAAEIQAACQ0EAQURaMyGISMub2iAAAQhAAAIQgAAEIAABCECgnQQQRES2C4KIyIApHgIQgAAEIAABCEAAAhCAAASGggCCiLRmQhCRlje1QQACEIAABCAAAQhAAAIQgEA7CSCIiGwXBBGRAVM8BCAAAQhAAAIQgAAEIAABCAwFAQQRac2EICItb2qDAAQgAAEIQAACEIAABCAAgXYSQBAR2S4IIiIDpngIQAACEIAABCAAAQhAAAIQGAoCCCLSmglBRFre1AYBCEAAAhCAAAQgAAEIQAAC7SSAICKyXRBERAZM8RCAAAQgAAEIQAACEIAABCAwFAQQRKQ1E4KItLypDQIQgAAEIAABCEAAAhCAAATaSQBBRGS7IIiIDJjiIQABCEAAAhCAAAQgAAEIQGAoCCCISGsmBBFpeVMbBCAAAQhAAAIQgAAEIAABCLSTAIKIyHZBEBEZMMVDAAIQgAAEIAABCEAAAhCAwFAQQBCR1kwIItLypjYIQAACEIAABCAAAQhAAAIQaCcBBBGR7YIgIjJgiocABCAAAQhAAAIQgAAEIACBoSCAICKtmRBEpOVNbRCAAAQgAAEIQAACEIAABCDQTgIIIiLbBUFEZMAUDwEIQAACEIAABCAAAQhAAAJDQQBBRFozIYhIy5vaIAABCEAAAhCAAAQgAAEIQKCdBBBERLYLgojIgCkeAhCAAAQgAAEIQAACEIAABIaCAIKItGZCEJGWN7VBAAIQgAAEIAABCEAAAhCAQDsJIIiIbBcEEZEBUzwEIAABCEAAAhCAAAQgAAEIDAUBBBFpzYQgIi1vaoMABCAAAQhAAAIQgAAEIACBdhJAEBHZLggiIgOmeAhAAAIQgAAEIAABCEAAAhAYCgIIItKaCUFEWt7UBgEIQAACEIAABCAAAQhAAALtJIAgIrJdEEREBkzxEIAABCAAAQhAAAIQgAAEIDAUBBBEpDUTgoi0vKkNAhCAAAQgAAEIQAACEIAABNpJAEFEZLsgiIgMmOIhAAEIQAACEIAABCAAAQhAYCgIIIhIayYEEWl5UxsEIAABCEAAAhCAAAQgAAEItJMAgojIdkEQERkwxUMAAhCAAAQgAAEIQAACEIDAUBBAEJHWTAgi0vKmNghAAAIQgAAEIAABCEAAAhBoJwEEEZHtgiAiMmCKhwAEIAABCEAAAhCAAAQgAIGhIIAgIq2ZEESk5U1tEIAABCAAAQhAAAIQgAAEINBOAggiItsFQURkwBQPAQhAAAIQgAAEIAABCEAAAkNBAEFEWjMhiEjLm9ogAAEIQAACEIAABCAAAQhAoJ0EEEREtguCiMiAKR4CEIAABCAAAQhAAAIQgAAEhoIAgoi0ZkIQkZY3tUEAAhCAAAQgAAEIQAACEIBAOwkgiIhsFwQRkQFTPAQgAAEIQAACEIAABCAAAQgMBQEEEWnNhCAiLW9qgwAEIAABCEAAAhCAAAQgAIF2EkAQEdkuCCIiA6Z4CEAAAhCAAAQgAAEIQAACEBgKAggi0poJQURa3tQGAQhAAAIQgAAEIAABCEAAAu0kgCAisl0QREQGTPEQgAAEIAABCEAAAhCAAAQgMBQEEESkNROCiLS8qQ0CEIAABCAAAQhAAAIQgAAE2kkAQURkuyCIiAyY4iEAAQhAAAIQgAAEIAABCEBgKAggiEhrJgQRaXlTGwQgAAEIQAACEIAABCAAAQi0kwCCiMh2QRARGTDFQwACEIAABCAAAQhAAAIQgMBQEEAQkdZMCCLS8qY2CEAAAhCAAAQgAAEIQAACEGgnAQQRke2CICIyYIqHAAQgAAEIQAB7h47QAAAgAElEQVQCEIAABCAAgaEggCAirZkQRKTlTW0QgAAEIAABCEAAAhCAAAQg0E4CCCIi2wVBRGTAFA8BCEAAAhCAAAQgAAEIQAACQ0EAQURaMyGISMub2iAAAQhAAAIQgAAEIAABCECgnQQQRES2C4KIyIApHgIQgAAEIAABCEAAAhCAAASGggCCiLRmQhCRlje1QQACEIAABCAAgf+/vTsBs6uu84T/O1Uhe0IWEiBkZUlSFQjKqo0I07ZCKtg6NEnQbpkeO4FRu6HVdhZx5p2ZV5x5p1u7wW4dk7TTLyqQBBnthgrarQOirSwqQlKVhJA9EBKykKSykbpnTkVTSxaqCLk399z7yfPUc4vcc/7L53fC89xffesc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JfmxpmtaUTN4WkmX/WZSJKkyLMangABAgQIECBAgAABAgQIlI9Amqax7Cd/3r6g7FNxoa5hYW35rLDyVrJsXnTpR0xqeCrrR7S3Jypvw3ZEgAABAgQIECBAgAABAgSOEEjTQixvvKJLP2LynMhVP6LskwXNi2fuyPo+px9WnviOO6K2Vx8XIwECBAgQIECAAAECBAgQqBqB1oP7Y8XP7u683531DQvbPytXDUQJN5oFInZkv6DRbnzB+x6L2tMGlnAFpiJAgAABAgQIECBAgAABAqdWoPX13fHC96/tWEQaO+tu7fisfGpX17PZyz4Q0fTIzA2RxDmHt3PBFR+LXr0H9Wx3jiJAgAABAgQIECBAgAABAhUgcPDArnjhqa92bkBsrJ++cHQFbK1st9A8N7r0I87/ncbo1Wdk2a7XwggQIECAAAECBAgQIECAwMkWOLh/c6z8p4Yu/YgsEJGrfkTZByKWPjKjOXtExuTDyuddOjt69xt2smtpPAIECBAgQIAAAQIECBAgULYCB/Zuixd/Pr99fdkjNJZNmb6ormwXXAELywIRzdkvaLT3I8699sHoPWB8BezMFggQIECAAAECBAgQIECAQM8EDrSsiVWP3dT54GV1cyJX/YjyD0Q0znwqW+Tlh5UnvO2W6DvwrJ5VyFEECBAgQIAAAQIECBAgQKACBPbt3hSrn723fSfZoxyentKwsOMhnhWwx3LbQvO8eCpbU3s/YvxV90bfIfXltkzrIUCAAAECBAgQIECAAAECRRPYt6Mp1vzkls7jP50FInLVjyj7QERz48wfZI2e3z6sPO7CWdF/yLiiFdXABAgQIECAAAECBAgQIECg3AT27Fgba5csaF9W9mH+h3UNC99TbuuspPVkgYgfZPtp70eMvfKr0f+M9nxEJW3VXggQIECAAAECBAgQIECAwDEF9rz6dKx78mOd3/thFojIVT+i7AMRTYtnfCfS5AOHlUfX3xiDhp3vkiRAgAABAgQIECBAgAABAlUjsGvrytjQ/FDHfpP0u/XTFn2wagBOwUab5sV3sqZJRz/isi/GwDOvOQUrMSUBAgQIECBAgAABAgQIEDg1ArtfeTw2PPPp9smzGxl8t35O5KofUf6BiEdmfiN7ZucfHFYeNWl6nD5iyqmpuFkJECBAgAABAgQIECBAgMApEHhty9J4afkjHTOn8c366Qs/cgqWUjVTLpsX38gaPR39iLf91xh8TkPV7N9GCRAgQIAAAQIECBAgQIDAzo2N8dKz/6kdIgsXfHPynMhVP6L8AxGNs74Skbbfh+Os894bQ89+u6uPAAECBAgQIECAAAECBAhUjcD2l38Zm178x077Tb5a37Dg41UDcAo2mgUivpIFItr7EWde+O9j6LibTsFKTEmAAAECBAgQIECAAAECBE6NwPa1D8YrS/57++RZuOCrWSAiV/2Isg9ENDfO/GzWgLjrsPKwUZfFmee2P8Lz1FTerAQIECBAgAABAgQIECBAoIQCr6z6YWx76ZnODYg76xoWfqGES6i6qZrnxWezTXf0IyZ8OEbWf6rqHGyYAAECBAgQIECAAAECBKpXYHPTl2Lb6vs6A9xZNydy1Y8o+0DE0sYZNyWRLDqsPGDohBg7ZUb1XnV2ToAAAQIECBAgQIAAAQJVJ7B+6aLYvX11+77TSGdMaVj0YNVBlHDD2R0ibsp+QaOjHzHit2LMFfeUcAWmIkCAAAECBAgQIECAAAECp1Zg/VO3R8uWf25fRBYumJHdISJX/YiyD0Q0PzLjojRJnjus3LvvkDjvsltPbeXNToAAAQIECBAgQIAAAQIESijw4jNz48C+HR0NiDSdWjd90fMlXELVTdX8tbgoaqKjHzFgdJx77XeqzsGGCRAgQIAAAQIECBAgQKB6BVY99sE40LKhA6AQU+tui1z1I8o+EPFC47Q+r8egfZ0vs8m/9alIanpV75Vn5wQIECBAgAABAgQIECBQNQJp4WAs++cvddnvabGr7wUNi/dXDcIp2OgL90Sfg/2iSz9i0rR/zvoRvU/BakxJgAABAgQIECBAgAABAgRKK5AWDsTyxb/VZdJee6PvBbdHrvoRZR+IaBNuapy5Mns577D2uW//19FnwIjSVtxsBAgQIECAAAECBAgQIEDgFAjsb9kSq375vzrP/GJ9w8LzT8FSqm7K7LEZK7PHZrT3IyZc/UD0GYy+6i4EGyZAgAABAgQIECBAgEAVCuzfuTJWP3Fz552vqpvT8Rk5LyS5CEQsbZzRmEQy7TDqOZM/EIPPmJQXY+skQIAAAQIECBAgQIAAAQInLLDz1eWxcdl3289PI108pWFRwwkP6MQeCzTNjcYkifZ+xKhL/r8YfPZ7eny+AwkQIECAAAECBAgQIECAQF4Fdr38g9j4i3/Xvvzs8/HiybMjd/2IXAQisjtE/GUm/aeHtUeMuzrOGPPOvF471k2AAAECBAgQIECAAAECBHos8Or6n8aWtU90Pv6vsjtEfLLHAzjwhAWyO0T8ZXaHiI5+xKSPx/DzP3rC4zmRAAECBAgQIECAAAECBAjkRWDryq/HluVfaV9uFiz4q8lzInf9iJwEImZ8LCJp1z595JQYNXF6Xq4V6yRAgAABAgQIECBAgAABAics8NKKR+K1zUs7nZ9+vL5h0VdPeEAn9ligaV58LGucdPQjzmmIs9/2X3t8vgMJECBAgAABAgQIECBAgEBeBV5+9j/Faxsb25ef/cLAx+vnRO76EbkIRCxdPONdSZq0/zpMrz6D4oLLs4yEPwQIECBAgAABAgQIECBAoMIFXnj6q3Fw/66OBkSSXj1l2qIfV/i2y2J7y78W7yrUREc/ou+Zcf57HimLtVkEAQIECBAgQIAAAQIECBAopsDKH0yPg/teaZ+ipiaunvRHkbt+RC4CEW3K2WMzdmcvAw6Ln3vJR6NP/zOKWWNjEyBAgAABAgQIECBAgACBUyqwf8+rseoXX29fQ/bbGC1TGhYOPKWLqrLJs7tE7M6aJ+39iAnXLIw+A8+tMgXbJUCAAAECBAgQIECAAIFqEti/e1Wsfnxmx5aTaKmbHbnsR+QnELF45sORRvtzMs46970xdNTbq+m6s1cCBAgQIECAAAECBAgQqDKB7S8/G5te/H7HrtN4pH76whuqjOGUbrd5fnTpR5w55d/F0PEzTumaTE6AAAECBAgQIECAAAECBIopsGPtg7FpyX9vnyL7BY3G7HEZ7T+rL+bcJ3vs/AQiHpnxmUiS/3EYYPCIyXHOpN892R7GI0CAAAECBAgQIECAAAECZSOwcfnfx84ty9rXk32I/0xdw8K/KJsFVsFCsjtEfCZz7+hHjHpvjHr7f6uCndsiAQIECBAgQIAAAQIECFSrwMZf/ofY9dI/du5H/NvJc+LP8+iRm0DEksWzLq9J06cOI9ee1j8mXvnHeTS3ZgIECBAgQIAAAQIECBAg0COBF5766zh4YE/7sYUkueLCaQue7tHJDjopAsvnxuWFJDr6Eb2HxQXv7XTXjpMyi0EIECBAgAABAgQIECBAgED5CKz8p/fFwf3b2hdUk8YVk26NXPYjchOIaNNuapy5NXsZdlh+wtv+MPoOHFk+V4aVECBAgAABAgQIECBAgACBkySwb/fmWP3s33UebVt9w8LhJ2l4w7wJgeZ50aUfMf7qb0XfwZPexAgOJUCAAAECBAgQIECAAAEC+RDYt3N5rHni97v0I+rmRG77EfkKRCye8e1IkxsP64+c8Nsx/JzL8nHlWCUBAgQIECBAgAABAgQIEHgTAls3PhObV/+w44wkfah+2qLfexNDOPQkCWSBiG9nQ3X0I+o+FcPO/fBJGt0wBAgQIECAAAECBAgQIECgfAS2rbovNjd/qfOCHsoCEbntR+QqENHcOOtP0kjvOaw/YMj4GHvhzPK5OqyEAAECBAgQIECAAAECBAicJIF1SxZGy4417aMlkdxe17DgyydpeMO8CYHmv40/iUJ09CPOuDLGXPk3b2IEhxIgQIAAAQIECBAgQIAAgXwIrH/yE9Hy6pPtiy1E3DFlTsdn4nzsomOVuQpErHh4Vt3BmrSpM/J5l90avfsOyZu79RIgQIAAAQIECBAgQIAAgeMKHNi3I158Zm6X93sVkvqJNyxoxlZ6gRXzoq41e5Jn55nPvfY70XvA6NIvxowECBAgQIAAAQIECBAgQKBIAgdaNsSqxz7YZfTaiPqJcyK3/YhcBSLa5JsaZz6evbz7cBVGjrs6ho95Z5FKblgCBAgQIECAAAECBAgQIFB6ga3rfxqb1z7RPnGapk9Mmb6o/bNw6Vdkxub58XikHf2IEZM+HsPP/ygYAgQIECBAgAABAgQIECBQMQJbV349tiz/Skc/IuKJ+jkdn4XzuNH8BSIenvXxqEnb70vZZ8CIOPft/zqP9tZMgAABAgQIECBAgAABAgSOKbDql/8r9rds6XivkHyi/oYFHR0JbiUXaJobH0+S6OhHDD4/Jlz9QMnXYUICBAgQIECAAAECBAgQIFAsgdVP3Bz7d65sHz5N4xP1t0au+xG5C0QsfXTGsKSQbO1c5PEX/0H0GzSqWHU3LgECBAgQIECAAAECBAgQKJnA3l0vxZpffbPLfGlNOnzK9Yu2lWwRJjpKYOn8GFaTRpd+xLjf+nr0GzqVFgECBAgQIECAAAECBAgQyL3A3u3Pxdp/7nonxEISw6fMjlz3I3IXiGi7kpY2zlyYLXzG4atq6NmXxFnn/U7uLzIbIECAAAECBAgQIECAAAECm178p9j+8i/aIbLPv4vqGhbOJHPqBZrnxcJsFR39iPGz4swpnzn1C7MCAgQIECBAgAABAgQIECDwFgVeWfrnsX3Ngs6jLKqbE7nvR+QyENG8eNaN2fNTv324GrWn9Y+JV/7xWyyx0wkQIECAAAECBAgQIECAwKkXWPHkX0fr63vaF5Ikye/VTVvw0KlfmRVkgYgbM4WOfkTvoXHBe/8RDAECBAgQIECAAAECBAgQyL3AC//43mg9sL3zPn4vC0Tkvh+Ry0BEWxWaGmduzl5GHK7IOZPeH4NH1OX+QrMBAgQIECBAgAABAgQIEKhegZ1bmmPj8n/oDLClvmHhyOoVKb+dZ6GIrv2IS74Qg85+X/kt1IoIECBAgAABAgQIECBAgEAPBXa9/P3Y+IvPdulHZGGIiuhH5DYQ0dw485404k8OV6XfoHNi/MW/38OSOowAAQIECBAgQIAAAQIECJSfwJpffSv27trYvrDsQ/uXs8dl3F5+K63eFWWBiHuy3Xf0I4ZMjXFXfb16QeycAAECBAgQIECAAAECBHIvsPYnH429O57rvI8vZ4GIiuhH5DYQsWzxh6YW0tZfda7K6LobY9Dw83N/wdkAAQIECBAgQIAAAQIECFSfwK6tK2NDc9c7UdYktRdPnnZ/l45E9cmU146XzYup2S9odO1HXPbFGHjmNeW1UKshQIAAAQIECBAgQIAAAQI9ENj9yuOx4ZlPdzkyCxFcPHlOVEQ/IreBiLaKLG2c9a0k0g8frk7/08fGuItu7kFZHUKAAAECBAgQIECAAAECBMpLYO3zD8Se19a1LyqN5L4pDQvcCrG8ynRoNdldIr6VvXT0I4ZfFmPf8T/LcKWWRIAAAQIECBAgQIAAAQIE3lhg3c/+TezZ+kzng+7L7g5RMf2IXAcilj8644rWQvJk5+qMmTIjBg6d4LomQIAAAQIECBAgQIAAAQK5Edi9fXWsX7qoy3rTmvTKKdcveio3m6iihS6fH1cU0ujSjxh9xZdj4Ih3VpGCrRIgQIAAAQIECBAgQIBA3gVatvw01j/V/lTIQ9upSeLKSbOjYvoRuQ5EtBWkafGMb0ea3Hj4Yhs49NwYM+WmvF971k+AAAECBAgQIECAAAECVSSwvunB2L1tVceOk/Sh+mmLfq+KCHK31ewuEd/OFt3Rjxh5VYy+/O7c7cOCCRAgQIAAAQIECBAgQKB6BTY8fUfs3vyTzgAPZXeHqKh+RP4DEd+b+e5ojcc7V2ncRR+K/qePqd4r184JECBAgAABAgQIECBAIDcCe15bH2ufv7/retO4pn76wh/lZhNVuNAV8+PdrWnXfsTYd86N/sMuqUINWyZAgAABAgQIECBAgACBvAns2faLWPfTW7ssuzaJaybOjorqR+Q+ENFWoaWNMxqTSKYdrtbAYefHmPr2X9LI27VnvQQIECBAgAABAgQIECBQRQLrmx7K7g6xsvOOG+sbFk6vIoLcbrVpbjQmSXT0I868JkZf9sXc7sfCCRAgQIAAAQIECBAgQKB6BDY88+nY/UrHfQey4EDj5DlRcf2IighELHl45nU1NfFo58vznEk3xOAR9dVzxdopAQIECBAgQIAAAQIECOROYOeWpti4/OEu6y4U4voLb1j4vdxtpgoX3Dw3roukaz9i1Ns/H4NHXV+FGrZMgAABAgQIECBAgAABAnkR2PnSo/HSLz/XZbnZXRCvv/DWqLh+REUEItoq1dQ44x8ikhsOV+20PqfH+ZfNyf6qJi/XnXUSIECAAAECBAgQIECAQDUJpGmsfGZuvL7/tU67Th+ub1j0/mpiyPtem+dF1o+Ijn5Ev1Fx3r/431k/ojbvW7N+AgQIECBAgAABAgQIEKhEgbQ1Xvw//zJe3/tS5909XDcnKrIfUTGBiCX/MOvimtr02c5VGz76ihg5/tpKvEztiQABAgQIECBAgAABAgRyLrB5zWOxdcNTXXZRk9RePHna/c/lfGtVtfwl/zMurq2Nrv2Ic2+JEXW3V5WDzRIgQIAAAQIECBAgQIBAPgS2NN8TW1fd22WxWWjg4uxxGRXZj6iYQERbxZoaZ30+Ir2zc/UmvP2W6DvgrHxcfVZJgAABAgQIECBAgAABAlUhsHf3y7Hm2W8csdfkrvqGBV3vV1kVGvnfZNO8+HzWYOnSjxj/rm9E39Pr8r85OyBAgAABAgQIECBAgACBihHYu6Mp1v7kli77SSPuqp8TFduPqKhARFvlmh6ZsSKS5ILDVRw4ZEKMuXBGxVykNkKAAAECBAgQIECAAAEC+RdYv3RR7N6+umMjafpC/fRFE/O/s+rdQfPcyPoR0d6PGDDinTHmii9XL4idEyBAgAABAgQIECBAgEDZCax/6k+iZctPO/Uj4oW6W6Oi+xEVF4hYunjWjCRNF3a+us4+//oYctbUsrvgLIgAAQIECBAgQIAAAQIEqk9gx6bn4uWVj3bZeJokM6dMW7Co+jQqZ8fL5seMNI0u/Yizpv7HGDLmA5WzSTshQIAAAQIECBAgQIAAgdwK7Fj/3dj03P/bZf1JEjMnz46K7kdUXCCirYJLG2cuyjZ20+Fq1tT0jglv/1fRu9/Q3F6gFk6AAAECBAgQIECAAAEC+Rc4sHd7rH72/49C64H2zWS3pnxwSsNCtzbMf3mjed6hJlJ7PyKp7R8Trv5m9B4wtgJ2ZwsECBAgQIAAAQIECBAgkFeBAy3rYs2P/yAKB/d03sKDdXOi4vsRFRmIaH5k1sQ0SZd3rmb/08fEuIs+lNdr1LoJECBAgAABAgQIECBAoAIE1j5/f+x5bX2XnSRpMqlu+oIVFbC9qt9C9tiMidljM7r2I4ZfGmPf8bWqtwFAgAABAgQIECBAgAABAqdOYN3Pbos9W3/edQFpTMoel1Hx/YiKDES0VbJp8cxPRhpf6lzVYedcHmdO+Ben7kozMwECBAgQIECAAAECBAhUrcDm1Y/F1o1Pdd1/Ep+qn7bwL6sWpQI33jQ/Ppkc2Y849w9iZN2fVuBubYkAAQIECIU/JTAAABtaSURBVBAgQIAAAQIEyl1g87K7Y9uL3+iyzLStHzE7qqIfUbGBiLaKLn1k1reSJP1w5+qeM+l3Y/CIyeV+XVofAQIECBAgQIAAAQIECFSQwM4ty2Lj8r/v2nxIk/umTF/w+xW0TVv5jUD26IxvZd926UeMuuQLMfjs9zEiQIAAAQIECBAgQIAAAQIlE9j50vfjpV9+9sj57sselVE1/YjKDkQsnDEwGZg8k1V40uEq19T2jglvuyV69xtWsgvNRAQIECBAgAABAgQIECBQvQIH9m6L1c/eG4XWA50Rlg+r7XPpWdd9o6V6ZSp350v/JgbW9I6u/YheA2L8u74RvQeMrdyN2xkBAgQIECBAgAABAgQIlI3AgZZ1sebHH4nCwS6th+VD+8SlZ90SVdOPqOhARNvV1tw445o0ksc6X3kDhoyLsRfOKpuL0UIIECBAgAABAgQIECBAoHIF1i1ZEC071nbZYBLptXUNix6v3F3bWfPcuCaS6NqPOOPyGHPlV+EQIECAAAECBAgQIECAAIGiC6x/8mPR8urTXedJ49q6W6Oq+hEVH4hoq/DSxpmfzjb6F52rPfSsi+Os868r+oVmAgIECBAgQIAAAQIECBCoXoFNK78X2zf9qgtAGvFnUxoWfrF6Vapn59mjMz6d7bZLP2LI2BvjrIuOul1p9aDYKQECBAgQIECAAAECBAgUXWDT81+IHeseOnKeP8selVF1/YiqCES0Vbp58cz70jQ+1Lnqw0dfGSPHX1P0C84EBAgQIECAAAECBAgQIFB9ApvXPB5bNzzZZeNJEvfXTVv44erTqN4dZ6GI+7Ldd+1HnPeHMWLyH1cvip0TIECAAAECBAgQIECAQNEEtiz769j64t8dOf79WRiiKvsRVROIWPbd3x1UOK3vz7LK13eu/sjx18bw0VcU7YIzMAECBAgQIECAAAECBAhUn8DWDU/F5jWPHbnxpprX971j8gf+flf1iVTvjpf9bQxKW+Nn2eMzuvQjRky+PYafd0v1wtg5AQIECBAgQIAAAQIECJx0ga2r7o0tzfd0HTeNpqQ23jH5j6Iq+xFVE4hoq/rzD8+qq61Jf5B9e3bnq+DsC66PIWdOPekXnAEJECBAgAABAgQIECBAoPoE2h6R0faojCP+vNyrkLxn4g0LmqtPxI5XzIu61oij+xFTPxenj/kgIAIECBAgQIAAAQIECBAg8JYFdqz737Hp+buO6kfURrxn4pyo2n5EVQUi2qq/pHHmVTW/bkL06Xw1jJ78wRh0xsS3fKEZgAABAgQIECBAgAABAgSqV2DX1hWxofk7RwLsL2TNhwsbFv6kemXsfMn8uKo2Pbofcc6l/yMGnfXbgAgQIECAAAECBAgQIECAwAkL7Nr0w9j48397VD+iNcn6EbOjqvsRVReIaLsKmh+ZdUOapP9w5BUx7sJZ0X/IuBO+0JxIgAABAgQIECBAgAABAtUrsGfH2li7ZMFRAEmavL9u+oKHq1fGzg8LNM+NG7JHZxzVjxh75Vej/xmXgyJAgAABAgQIECBAgAABAm9aYM+rT8e6Jz929HlpvL/u1qj6fkRVBiLaroamR2d8JArJvUdeGe4U8ab/jTmBAAECBAgQIECAAAECVS+w69XszhDLjrozRERNzS311z/wjaoHAtAusHx+fKSQxlH9CHeKcJEQIECAAAECBAgQIECAwJsVOM6dIaImiVsmzQ79iAy0agMRbRdT0yMz7ogk+asjL6yzL7g+hpw59c1eb44nQIAAAQIECBAgQIAAgSoU2PHKc/HyC48evfM0/dP66YvurkISW+5GoGlu3JEkcXQ/Yurn4vQxH+RHgAABAgQIECBAgAABAgS6FXht/Xfi5ec+f9RxaRp/Wn9r6Ef8RqaqAxFtBs2LZ/7n7KL4f468Us6ccG0MO+eKbi80BxAgQIAAAQIECBAgQIBA9Qps3fBUbF7z2FEA2Q+7/0vdtIX/uXpl7Lw7geZ50XZ9HNWPGDn59hh23i3dne59AgQIECBAgAABAgQIEKhiga0v3htblt1zLIH/Ujfn0OdNf34jUPWBiDaH490pYvjoK2Pk+GtcLAQIECBAgAABAgQIECBA4CiBzWsej60bnjxaxp0hXC09FDjenSKGnfeHMXLyH/dwFIcRIECAAAECBAgQIECAQDUJbFn217H1xb87asvuDHHsq0Ag4jcuTY/e/JEoFI56hueQsy6Os8+/rpr+DdkrAQIECBAgQIAAAQIECHQj8PLK78WOTb86+qia9Jb66xd5RqcrqMcCy+fHRwppHN2PGHtjnHXRZ3s8jgMJECBAgAABAgQIECBAoPIFNj3/hdix7qGjNlqTxC2TZod+xDEuAYGITijNj8y6IU3SB7O/6tPZasCQcXHW+e+L3n2HVv6/IjskQIAAAQIECBAgQIAAgeMKHNi3PTat/H607Fh75DH7kzS5qW76gofxEXizAs1z44ZI4uh+xBmXHwpFnNZ/zJsd0vEECBAgQIAAAQIECBAgUEECB1rWxStL/lu0vPr0Uf2ISOOmultDP+I49RaIOAJmSePMq2oiFmV/fXbnt2pqe2d3irg+Bo+YXEH/dGyFAAECBAgQIECAAAECBHoqsHPLsnh55aNRaD1w5CkvFyJmXNiw8Cc9HctxBI4UWDI/rqpNj9GP6DUgC0XcGYNHvQ8aAQIECBAgQIAAAQIECFShwM6Xvx+bnrsrCgdbjupHtCZZP2J26Ee8wXUhEHEMnBUPz6o7WHPoThH1R749/JwrYuSEa6vwn5otEyBAgAABAgQIECBAoHoFNq9+LLZufOpYAE2theSmi25Y0Fy9OnZ+sgRWzIu61jS7U0RydD9i2HkfiZGT7zhZUxmHAAECBAgQIECAAAECBHIgsLn5r2Lbqm8evdI0mmqTuGninNCP6KaOAhHHAVr23d8dlPbu+7U0jQ8deUj/08ccultE734eoZGD/09YIgECBAgQIECAAAECBE5Y4MDe7YfuCrHntfVHjZEkcX9yYN9tkz/w97tOeAInEjhCYNnfxqC0EF/L/vrofsTwSw/dLaL3gLHcCBAgQIAAAQIECBAgQKCCBdoekbHp+btiz9afH2uX9yc1cdvkPwr9iB5cAwIR3SAtbZz56QzpL448rO0RGmdO+O0YctbUHjA7hAABAgQIECBAgAABAgTyJrBj03PxyuofHusRGdnjOePPpjQs/GLe9mS9+RFonhefzlZ7dD+iV/8YWf/pGDLmA/nZjJUSIECAAAECBAgQIECAQI8Fdqz/bryy9IuRtu451jl/Vjcn9CN6rBnZTRj96VaguXHGNWkkbb+dMenIgwcOnRBnjHtX9Bt4drfjOIAAAQIECBAgQIAAAQIEyl9gX8um2LL6idi9Y/WxFrs8ifS2uoZFj5f/Tqww7wLNc+OarHNzzH7EgBHvjDMmfiz6DTnqaZ9537b1EyBAgAABAgQIECBAoCoF9r3WHFuWfyVatvz0mP2IqI3b6j4a+hFv8uoQiOgh2KbvfWTA1oMH5iZJ+uFjnTJ89BUxctw1WcQEaQ9JHUaAAAECBAgQIECAAIHyEsieU7B57Y9i64anjrmuNE3ui5bCbVNmLtpdXgu3mkoW2HRvDNi+P+Zmezx2P+LcW2LE5E9k/YjaSmawNwIECBAgQIAAAQIECFSuQNoaW5b9TWxdde/x9nhf4UDcNuUToR9xAleBn96/SbSmxTM/md0b9UvHOu20PqfHyPFXx+ARfjvjTbI6nAABAgQIECBAgAABAqdUYOeWpti85ol4ff9rx15HEp+qn7bwL0/pIk1e1QJN8+OTyfH6Ef1GZaGIj8fgUddXtZHNEyBAgAABAgQIECBAIG8CO196NAtDfCVe3/vSMZdek/UjJs0O/Yi3UFiBiBPAa35k1sRCkt6V4d10rNMHDjs/hp9zefQ/fcwJjO4UAgQIECBAgAABAgQIECiVwJ7X1sfWjU/H7m0rjzllGvFgTZrcWTd9wYpSrck8BI4nkD1CY2L2CI27sveP3Y8485oYdu7vR/9hl0AkQIAAAQIECBAgQIAAgTIW2LPtF7Ft1bdi9yvHfQLGg9kv6d9Zd2voR7zFOgpEvAXApYtnzUgKhbuyx2RccKxhBg47N4aefWkMHDrhLcziVAIECBAgQIAAAQIECBA42QK7t6+O7S/9PHZvX3XsodP0hbSm5s4p0xYsOtlzG4/AWxVYNj9mZE94yfoRcex+xMirYuj4m2PAiHe+1amcT4AAAQIECBAgQIAAAQInUWD3lp/GjjUPxO7NPzlOPyJeSGrizsmzQz/iJLkLRJwEyKbGWZ+PSO883lD9Tx8bw0ZdFoOGn38SZjMEAQIECBAgQIAAAQIECJyowK6tK2PbS8/EntfWvcEQyV31DQs+d6JzOI9AqQSa5sXns8bO8fsRwy+LYRM+FAOzO0f4Q4AAAQIECBAgQIAAAQKnTqDtThDbVt8fe7Y+c9xFZHepvKt+TuhHnOQyCUScJNBliz80tZAezG5bmdxwvCH7DTonC0ZcEoNH1J2kWQ1DgAABAgQIECBAgAABAj0R2LmlOQtC/CL27tr4BoenDxdaaz534fsX/KonYzqGQDkILJsXU9uaZtlajt+PGDI1e5TGzTHo7PeVw5KtgQABAgQIECBAgAABAlUjsOvl72ePxngg9u547o32/HBra3zuwn8T+hFFuDIEIk4y6pKHZ15XUxO3Z8M2HG/o2tP6x+AzJsfpI+uj36BRJ3kFhiNAgAABAgQIECBAgACBNoG9u16KnZub4rVXl0Xr63uOi5JGujgtJHdfeMPC75EjkFeBJXPjul5J3J6FI47fj+g9NAaPel/2dV30Gzo1r1u1bgIECBAgQIAAAQIECJS1QFv4YefG78XOl74frQe2H78fkcbi7If1d9fdGvoRRayoQESRcJsemfnuqEnviDS58Y2m6DtgxKFwxKDsrhG9+w4p0moMS4AAAQIECBAgQIAAgeoQOLBvR7TdDWJXFoLY17LljTedpA9FTXJ3/XULf1QdOnZZDQIr5se7W9O4I9vrG/Yj+gw+PwZnd4xou2tE7wGjq4HGHgkQIECAAAECBAgQIFA0gQMtG2JndjeItjtC7N+5srt5HqpN4u6Js0M/ojupk/C+QMRJQHyjIZY+OuOKKNTckUT64e6mGjBkXAwcdl70Hzw2+g4c2d3h3idAgAABAgQIECBAgACBTGDf7s2xZ+e62L3txWjZsbZbkzSS+3rVFO6edP2ip7o92AEEciqwfH5cUfh1MKL7fsQZV8SAke+KAcMvjT6DJ+V0x5ZNgAABAgQIECBAgACB0grs27k89mz9ebRs/nG0vNqjFsN9NVkQYtLs6NHBpd1N5c4mEFGi2i5b/KGpado6O7t15c3ZlCO6m7bXaQOi/5AxWTgi+zp9TPTpf0Z3p3ifAAECBAgQIECAAAECVSGwf8+rsWfH+tizK/vKXg++3tKTfW/JPgA/kCS18ydPu/8NH9zZk8EcQyAvAsvmxdSsFzE7W2/P+hF9hkX/LBjRb+glMeCMS6P3wHPzslXrJECAAAECBAgQIECAQFEF9u9eFXte/Xns3f6LaMmCEK37t/VkvrbbVz6Q9STmT54T+hE9ETvJxwhEnGTQngzXvHjWjZGmN2cNiRk9Ob7tmF59BsWA08dG737DDn31OfQ6NJKaXj0dwnEECBAgQIAAAQIECBDIlUBaOBgH9m6P/Xu3Za+//mp5bV0c3L+rx/vIPnctqkmSB+qmLXioxyc5kECFCjTPO/QYjbZgRM/7EX3PPHTniN4Dx2eP1hj366+BY7N+RO8KVbItAgQIECBAgAABAgSqXSAtHIgDu9fF/pa18Xr2dWD3mkMBiIP7XnkzNIuygx+omxP6EW9GrQjHCkQUAbWnQ2aP0xiWHKy5OU0KNydJcnVPz+t8XO++Qw4FI3r3G37otaZX76ip6RO1tadl3/eJmtrsv7Pv2xoVbd9n85zINM4hQIAAAQIECBAgQIDAWxZI0zQKrQeirbFQaH390PeFg/ujtdD2/f7s+6zhcCgAsTVez14P7NtxonP+KArJgrRX4YEp1y/q0a9rnOhEziOQR4Gl82NYUsiCEUncnHUJTqwfMWB0nNZ/bPTJghKnDRgbtb36Z32IAVnv4Tevp7W99s/6Eb95TWrySGXNBAgQIECAAAECBAhUgECaFrKew56sH7Hn0Gvh9bbXlqwX8evX1uzvXm/JAhBZ8OH1PeviQMuGE9t1Ej/KplqQ1sQDU2aHfsSJKZ70s/x0/KSTntiAKx6eVddaE7+ThSOujTS5Nhtl2ImN5CwCBAgQIECAAAECBAhUncC2SNLHkrTmsdpC/NPEGxY0V52ADRM4QYEV8+JQPyIK0daL0I84QUenESBAgAABAgQIECBQlQJtoYfHoiZ+3Y+YE/oRZXgZCESUYVHalrRk8azLa9P0muwXqK5Nk7g2K9SAMl2qZREgQIAAAQIECBAgQKDUAi3Zb7Y/FoX08UJNzWMXTlvwdKkXYD4ClSqwfG5cXqiJa9oCEvoRlVpl+yJAgAABAgQIECBA4EQEssdytmQ3438s+/nt47VpPDbp1tCPOBHIEp8jEFFi8BOdbuniGe9K0rgoIpmYRjopyV6zsc470fGcR4AAAQIECBAgQIAAgZwIvJh9BlqRfQZaHtlr9gPa56dMW/TjnKzdMgnkXmD51+Jd2R0kLsoeeDGxkMakmiSyvoR+RO4LawMECBAgQIAAAQIECLyhQPZD9Bezz0Arss9AywsRK7I7QDw/6bbQj8jhdSMQkcOiHV7yC43T+hxMB04sJFlD4lBQIhkdaTooatJBSZoMyv5xDmr776xxOCj77ansNQZmTQsP7cxxzS2dAAECBAgQIECAQJ4Fss8kheyzya7seZq7s5DDrkiSXdkHlF1pkn1fSA79dxLphkIWfKhJY3mvZPeKCxoW78/znq2dQCUKvHBP9DnYJyYmNTEp6zNMzP5tj872eagPkX0/qO37Q1/pr1+z36DSj6jEC8GeCBAgQIAAAQIECORE4FA/oq3/kMbutte23sSh/86+2voSv/l+Q3bciqxnsbzX/lhxwe2hH5GT+na3TI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gf8LjnJw6xQz8VYAAAAASUVORK5CYII="/>
          <p:cNvSpPr>
            <a:spLocks noChangeAspect="1" noChangeArrowheads="1"/>
          </p:cNvSpPr>
          <p:nvPr/>
        </p:nvSpPr>
        <p:spPr bwMode="auto">
          <a:xfrm>
            <a:off x="215900" y="15875"/>
            <a:ext cx="1257300" cy="742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png;base64,iVBORw0KGgoAAAANSUhEUgAACEQAAATkCAYAAABvg0cKAAAY1XRFWHRteGZpbGUAJTNDbXhHcmFwaE1vZGVsJTNFJTNDcm9vdCUzRSUzQ214Q2VsbCUyMGlkJTNEJTIyMCUyMiUyRiUzRSUzQ214Q2VsbCUyMGlkJTNEJTIyMSUyMiUyMHBhcmVudCUzRCUyMjAlMjIlMkYlM0UlM0NteENlbGwlMjBpZCUzRCUyMjIlMjIlMjB2YWx1ZSUzRCUyMiUyMiUyMHN0eWxlJTNEJTIyZ3JvdXAlM0IlMjIlMjB2ZXJ0ZXglM0QlMjIxJTIyJTIwY29ubmVjdGFibGUlM0QlMjIwJTIyJTIwcGFyZW50JTNEJTIyMSUyMiUzRSUzQ214R2VvbWV0cnklMjB4JTNEJTIyODY0JTIyJTIweSUzRCUyMjcyMyUyMiUyMHdpZHRoJTNEJTIyMjQyJTIyJTIwaGVpZ2h0JTNEJTIyMTM2JTIyJTIwYXMlM0QlMjJnZW9tZXRyeSUyMiUyRiUzRSUzQyUyRm14Q2VsbCUzRSUzQ214Q2VsbCUyMGlkJTNEJTIyMyUyMiUyMHZhbHVlJTNEJTIyQ2h1JUUxJUJBJUE5biUyMGIlRTElQkIlOEIlMjB2JUMzJUEwJTIwbCVFMSVCQiU4RGMlMjBkYXRhJTIwdGhlbyUyMGNodSVFMSVCQSVBOW4lMjBmb3JtYXQlMjBjJUUxJUJCJUE3YSUyMHRoJUM2JUIwJTIwdmklRTElQkIlODduJTIwTmV1cmFsZm9yZWNhc3QlMjIlMjBzdHlsZSUzRCUyMnJvdW5kZWQlM0QxJTNCd2hpdGVTcGFjZSUzRHdyYXAlM0JodG1sJTNEMSUzQmZpbGxDb2xvciUzRCUyM2RhZThmYyUzQnN0cm9rZUNvbG9yJTNEJTIzNmM4ZWJmJTNCJTIyJTIwdmVydGV4JTNEJTIyMSUyMiUyMHBhcmVudCUzRCUyMjIlMjIlM0UlM0NteEdlb21ldHJ5JTIwd2lkdGglM0QlMjIyNDIlMjIlMjBoZWlnaHQlM0QlMjIxMzYlMjIlMjBhcyUzRCUyMmdlb21ldHJ5JTIyJTJGJTNFJTNDJTJGbXhDZWxsJTNFJTNDbXhDZWxsJTIwaWQlM0QlMjI0JTIyJTIwdmFsdWUlM0QlMjJCJUM2JUIwJUUxJUJCJTlCYyUyMDElM0ElMjIlMjBzdHlsZSUzRCUyMnRleHQlM0JodG1sJTNEMSUzQmFsaWduJTNEY2VudGVyJTNCdmVydGljYWxBbGlnbiUzRG1pZGRsZSUzQndoaXRlU3BhY2UlM0R3cmFwJTNCcm91bmRlZCUzRDAlM0IlMjIlMjB2ZXJ0ZXglM0QlMjIxJTIyJTIwcGFyZW50JTNEJTIyMiUyMiUzRSUzQ214R2VvbWV0cnklMjB4JTNEJTIyNCUyMiUyMHklM0QlMjI4JTIyJTIwd2lkdGglM0QlMjI2MCUyMiUyMGhlaWdodCUzRCUyMjMwJTIyJTIwYXMlM0QlMjJnZW9tZXRyeSUyMiUyRiUzRSUzQyUyRm14Q2VsbCUzRSUzQ214Q2VsbCUyMGlkJTNEJTIyNSUyMiUyMHZhbHVlJTNEJTIyJTIyJTIwc3R5bGUlM0QlMjJncm91cCUyMiUyMHZlcnRleCUzRCUyMjElMjIlMjBjb25uZWN0YWJsZSUzRCUyMjAlMjIlMjBwYXJlbnQlM0QlMjIxJTIyJTNFJTNDbXhHZW9tZXRyeSUyMHglM0QlMjIxMTMwJTIyJTIweSUzRCUyMjcyMyUyMiUyMHdpZHRoJTNEJTIyMjQyJTIyJTIwaGVpZ2h0JTNEJTIyMTM2JTIyJTIwYXMlM0QlMjJnZW9tZXRyeSUyMiUyRiUzRSUzQyUyRm14Q2VsbCUzRSUzQ214Q2VsbCUyMGlkJTNEJTIyNiUyMiUyMHZhbHVlJTNEJTIyJTI2bHQlM0JkaXYlMjZndCUzQkh1JUUxJUJBJUE1biUyMGx1eSVFMSVCQiU4N24lMjBtJUMzJUI0JTIwaCVDMyVBQ25oJTIwdiVFMSVCQiU5QmklMjBjJUMzJUExYyUyMGh5cGVycGFyYW1ldGVyJTI2bHQlM0IlMkZkaXYlMjZndCUzQiUyNmx0JTNCZGl2JTI2Z3QlM0JraCVDMyVBMWMlMjBuaGF1JTIwJUM0JTkxJUUxJUJCJTgzJTIwdCVDMyVBQ20lMjByYSUyMGIlRTElQkIlOTklMjB0JUUxJUJCJTkxaSUyMCVDNiVCMHUlMjBuaCVFMSVCQSVBNXQlMjZsdCUzQiUyRmRpdiUyNmd0JTNCJTIyJTIwc3R5bGUlM0QlMjJyb3VuZGVkJTNEMSUzQndoaXRlU3BhY2UlM0R3cmFwJTNCaHRtbCUzRDElM0JmaWxsQ29sb3IlM0QlMjNkNWU4ZDQlM0JzdHJva2VDb2xvciUzRCUyMzgyYjM2NiUzQiUyMiUyMHZlcnRleCUzRCUyMjElMjIlMjBwYXJlbnQlM0QlMjI1JTIyJTNFJTNDbXhHZW9tZXRyeSUyMHdpZHRoJTNEJTIyMjQyJTIyJTIwaGVpZ2h0JTNEJTIyMTM2JTIyJTIwYXMlM0QlMjJnZW9tZXRyeSUyMiUyRiUzRSUzQyUyRm14Q2VsbCUzRSUzQ214Q2VsbCUyMGlkJTNEJTIyNyUyMiUyMHZhbHVlJTNEJTIyQiVDNiVCMCVFMSVCQiU5QmMlMjAyJTNBJTIyJTIwc3R5bGUlM0QlMjJ0ZXh0JTNCaHRtbCUzRDElM0JhbGlnbiUzRGNlbnRlciUzQnZlcnRpY2FsQWxpZ24lM0RtaWRkbGUlM0J3aGl0ZVNwYWNlJTNEd3JhcCUzQnJvdW5kZWQlM0QwJTNCJTIyJTIwdmVydGV4JTNEJTIyMSUyMiUyMHBhcmVudCUzRCUyMjUlMjIlM0UlM0NteEdlb21ldHJ5JTIweCUzRCUyMjQlMjIlMjB5JTNEJTIyOCUyMiUyMHdpZHRoJTNEJTIyNjAlMjIlMjBoZWlnaHQlM0QlMjIzMCUyMiUyMGFzJTNEJTIyZ2VvbWV0cnklMjIlMkYlM0UlM0MlMkZteENlbGwlM0UlM0NteENlbGwlMjBpZCUzRCUyMjglMjIlMjB2YWx1ZSUzRCUyMiUyMiUyMHN0eWxlJTNEJTIyZ3JvdXAlMjIlMjB2ZXJ0ZXglM0QlMjIxJTIyJTIwY29ubmVjdGFibGUlM0QlMjIwJTIyJTIwcGFyZW50JTNEJTIyMSUyMiUzRSUzQ214R2VvbWV0cnklMjB4JTNEJTIyMTEyOSUyMiUyMHklM0QlMjI4NzklMjIlMjB3aWR0aCUzRCUyMjI0MiUyMiUyMGhlaWdodCUzRCUyMjEzNiUyMiUyMGFzJTNEJTIyZ2VvbWV0cnklMjIlMkYlM0UlM0MlMkZteENlbGwlM0UlM0NteENlbGwlMjBpZCUzRCUyMjklMjIlMjB2YWx1ZSUzRCUyMiUyNmx0JTNCZGl2JTI2Z3QlM0JUaHUlMjAlQzQlOTElQzYlQjAlRTElQkIlQTNjJTIwY2hlY2twb2ludCUyMGMlRTElQkIlQTdhJTIwbSVDMyVCNCUyMGglQzMlQUNuaCUyMHQlRTElQkIlQUIlMjZhbXAlM0JuYnNwJTNCJTI2bHQlM0IlMkZkaXYlMjZndCUzQiUyNmx0JTNCZGl2JTI2Z3QlM0JiJUM2JUIwJUUxJUJCJTlCYyUyMDIuJTIwVGglRTElQkIlQjFjJTIwaGklRTElQkIlODduJTIwcm9sbGluZyUyMGZvcmVjYXN0JTIwJUM0JTkxJUUxJUJCJTgzJTI2YW1wJTNCbmJzcCUzQiUyNmx0JTNCJTJGZGl2JTI2Z3QlM0IlMjZsdCUzQmRpdiUyNmd0JTNCYyVDMyVCMyUyMGslRTElQkElQkZ0JTIwcXUlRTElQkElQTMlMjBpbmZlcmVuY2UlMjZsdCUzQiUyRmRpdiUyNmd0JTNCJTIyJTIwc3R5bGUlM0QlMjJyb3VuZGVkJTNEMSUzQndoaXRlU3BhY2UlM0R3cmFwJTNCaHRtbCUzRDElM0JmaWxsQ29sb3IlM0QlMjNmZmU2Y2MlM0JzdHJva2VDb2xvciUzRCUyM2Q3OWIwMCUzQiUyMiUyMHZlcnRleCUzRCUyMjElMjIlMjBwYXJlbnQlM0QlMjI4JTIyJTNFJTNDbXhHZW9tZXRyeSUyMHdpZHRoJTNEJTIyMjQyJTIyJTIwaGVpZ2h0JTNEJTIyMTM2JTIyJTIwYXMlM0QlMjJnZW9tZXRyeSUyMiUyRiUzRSUzQyUyRm14Q2VsbCUzRSUzQ214Q2VsbCUyMGlkJTNEJTIyMTAlMjIlMjB2YWx1ZSUzRCUyMkIlQzYlQjAlRTElQkIlOUJjJTIwMyUzQSUyMiUyMHN0eWxlJTNEJTIydGV4dCUzQmh0bWwlM0QxJTNCYWxpZ24lM0RjZW50ZXIlM0J2ZXJ0aWNhbEFsaWduJTNEbWlkZGxlJTNCd2hpdGVTcGFjZSUzRHdyYXAlM0Jyb3VuZGVkJTNEMCUzQiUyMiUyMHZlcnRleCUzRCUyMjElMjIlMjBwYXJlbnQlM0QlMjI4JTIyJTNFJTNDbXhHZW9tZXRyeSUyMHglM0QlMjI0JTIyJTIweSUzRCUyMjglMjIlMjB3aWR0aCUzRCUyMjYwJTIyJTIwaGVpZ2h0JTNEJTIyMzAlMjIlMjBhcyUzRCUyMmdlb21ldHJ5JTIyJTJGJTNFJTNDJTJGbXhDZWxsJTNFJTNDbXhDZWxsJTIwaWQlM0QlMjIxMSUyMiUyMHZhbHVlJTNEJTIyJTIyJTIwc3R5bGUlM0QlMjJncm91cCUyMiUyMHZlcnRleCUzRCUyMjElMjIlMjBjb25uZWN0YWJsZSUzRCUyMjAlMjIlMjBwYXJlbnQlM0QlMjIxJTIyJTNFJTNDbXhHZW9tZXRyeSUyMHglM0QlMjI4NjQlMjIlMjB5JTNEJTIyODc5JTIyJTIwd2lkdGglM0QlMjIyNDIlMjIlMjBoZWlnaHQlM0QlMjIxMzYlMjIlMjBhcyUzRCUyMmdlb21ldHJ5JTIyJTJGJTNFJTNDJTJGbXhDZWxsJTNFJTNDbXhDZWxsJTIwaWQlM0QlMjIxMiUyMiUyMHZhbHVlJTNEJTIyVCVDMyVBRG5oJTIwYyVDMyVBMWMlMjBtZXRyaWNzJTIwZCVFMSVCQiVCMWElMjB2JUMzJUEwbyUyMGZpbGUlMjBrJUUxJUJBJUJGdCUyMHF1JUUxJUJBJUEzJTIwdCVFMSVCQiVBQiUyMGIlQzYlQjAlRTElQkIlOUJjJTIwMy4lMjBUciVFMSVCQiVCMWMlMjBxdWFuJTIwaCVDMyVCM2ElMjBrJUUxJUJBJUJGdCUyMHF1JUUxJUJBJUEzJTIwdiVDMyVBMCUyMCVDNCU5MSVDMyVBMW5oJTIwZ2klQzMlQTElMjIlMjBzdHlsZSUzRCUyMnJvdW5kZWQlM0QxJTNCd2hpdGVTcGFjZSUzRHdyYXAlM0JodG1sJTNEMSUzQmZpbGxDb2xvciUzRCUyM2ZmZjJjYyUzQnN0cm9rZUNvbG9yJTNEJTIzZDZiNjU2JTNCJTIyJTIwdmVydGV4JTNEJTIyMSUyMiUyMHBhcmVudCUzRCUyMjExJTIyJTNFJTNDbXhHZW9tZXRyeSUyMHdpZHRoJTNEJTIyMjQyJTIyJTIwaGVpZ2h0JTNEJTIyMTM2JTIyJTIwYXMlM0QlMjJnZW9tZXRyeSUyMiUyRiUzRSUzQyUyRm14Q2VsbCUzRSUzQ214Q2VsbCUyMGlkJTNEJTIyMTMlMjIlMjB2YWx1ZSUzRCUyMkIlQzYlQjAlRTElQkIlOUJjJTIwNCUzQSUyMiUyMHN0eWxlJTNEJTIydGV4dCUzQmh0bWwlM0QxJTNCYWxpZ24lM0RjZW50ZXIlM0J2ZXJ0aWNhbEFsaWduJTNEbWlkZGxlJTNCd2hpdGVTcGFjZSUzRHdyYXAlM0Jyb3VuZGVkJTNEMCUzQiUyMiUyMHZlcnRleCUzRCUyMjElMjIlMjBwYXJlbnQlM0QlMjIxMSUyMiUzRSUzQ214R2VvbWV0cnklMjB4JTNEJTIyNCUyMiUyMHklM0QlMjI4JTIyJTIwd2lkdGglM0QlMjI2MCUyMiUyMGhlaWdodCUzRCUyMjMwJTIyJTIwYXMlM0QlMjJnZW9tZXRyeSUyMiUyRiUzRSUzQyUyRm14Q2VsbCUzRSUzQ214Q2VsbCUyMGlkJTNEJTIyMTQlMjIlMjBzdHlsZSUzRCUyMmVkZ2VTdHlsZSUzRG9ydGhvZ29uYWxFZGdlU3R5bGUlM0Jyb3VuZGVkJTNEMCUzQm9ydGhvZ29uYWxMb29wJTNEMSUzQmpldHR5U2l6ZSUzRGF1dG8lM0JodG1sJTNEMSUzQmV4aXRYJTNEMSUzQmV4aXRZJTNEMC41JTNCZXhpdER4JTNEMCUzQmV4aXREeSUzRDAlM0JlbnRyeVglM0QwJTNCZW50cnlZJTNEMC41JTNCZW50cnlEeCUzRDAlM0JlbnRyeUR5JTNEMCUzQiUyMiUyMGVkZ2UlM0QlMjIxJTIyJTIwc291cmNlJTNEJTIyMyUyMiUyMHRhcmdldCUzRCUyMjYlMjIlMjBwYXJlbnQlM0QlMjIxJTIyJTNFJTNDbXhHZW9tZXRyeSUyMHJlbGF0aXZlJTNEJTIyMSUyMiUyMGFzJTNEJTIyZ2VvbWV0cnklMjIlMkYlM0UlM0MlMkZteENlbGwlM0UlM0NteENlbGwlMjBpZCUzRCUyMjE1JTIyJTIwc3R5bGUlM0QlMjJlZGdlU3R5bGUlM0RvcnRob2dvbmFsRWRnZVN0eWxlJTNCcm91bmRlZCUzRDAlM0JvcnRob2dvbmFsTG9vcCUzRDElM0JqZXR0eVNpemUlM0RhdXRvJTNCaHRtbCUzRDElM0JleGl0WCUzRDAuNSUzQmV4aXRZJTNEMSUzQmV4aXREeCUzRDAlM0JleGl0RHklM0QwJTNCZW50cnlYJTNEMC41JTNCZW50cnlZJTNEMCUzQmVudHJ5RHglM0QwJTNCZW50cnlEeSUzRDAlM0IlMjIlMjBlZGdlJTNEJTIyMSUyMiUyMHNvdXJjZSUzRCUyMjYlMjIlMjB0YXJnZXQlM0QlMjI5JTIyJTIwcGFyZW50JTNEJTIyMSUyMiUzRSUzQ214R2VvbWV0cnklMjByZWxhdGl2ZSUzRCUyMjElMjIlMjBhcyUzRCUyMmdlb21ldHJ5JTIyJTJGJTNFJTNDJTJGbXhDZWxsJTNFJTNDbXhDZWxsJTIwaWQlM0QlMjIxNiUyMiUyMHN0eWxlJTNEJTIyZWRnZVN0eWxlJTNEb3J0aG9nb25hbEVkZ2VTdHlsZSUzQnJvdW5kZWQlM0QwJTNCb3J0aG9nb25hbExvb3AlM0QxJTNCamV0dHlTaXplJTNEYXV0byUzQmh0bWwlM0QxJTNCZXhpdFglM0QwJTNCZXhpdFklM0QwLjUlM0JleGl0RHglM0QwJTNCZXhpdER5JTNEMCUzQmVudHJ5WCUzRDElM0JlbnRyeVklM0QwLjUlM0JlbnRyeUR4JTNEMCUzQmVudHJ5RHklM0QwJTNCJTIyJTIwZWRnZSUzRCUyMjElMjIlMjBzb3VyY2UlM0QlMjI5JTIyJTIwdGFyZ2V0JTNEJTIyMTIlMjIlMjBwYXJlbnQlM0QlMjIxJTIyJTNFJTNDbXhHZW9tZXRyeSUyMHJlbGF0aXZlJTNEJTIyMSUyMiUyMGFzJTNEJTIyZ2VvbWV0cnklMjIlMkYlM0UlM0MlMkZteENlbGwlM0UlM0NteENlbGwlMjBpZCUzRCUyMjE3JTIyJTIwc3R5bGUlM0QlMjJlZGdlU3R5bGUlM0RvcnRob2dvbmFsRWRnZVN0eWxlJTNCcm91bmRlZCUzRDAlM0JvcnRob2dvbmFsTG9vcCUzRDElM0JqZXR0eVNpemUlM0RhdXRvJTNCaHRtbCUzRDElM0JleGl0WCUzRDAuNSUzQmV4aXRZJTNEMCUzQmV4aXREeCUzRDAlM0JleGl0RHklM0QwJTNCZW50cnlYJTNEMC41JTNCZW50cnlZJTNEMSUzQmVudHJ5RHglM0QwJTNCZW50cnlEeSUzRDAlM0IlMjIlMjBlZGdlJTNEJTIyMSUyMiUyMHNvdXJjZSUzRCUyMjEyJTIyJTIwdGFyZ2V0JTNEJTIyMyUyMiUyMHBhcmVudCUzRCUyMjElMjIlM0UlM0NteEdlb21ldHJ5JTIwcmVsYXRpdmUlM0QlMjIxJTIyJTIwYXMlM0QlMjJnZW9tZXRyeSUyMiUyRiUzRSUzQyUyRm14Q2VsbCUzRSUzQyUyRnJvb3QlM0UlM0MlMkZteEdyYXBoTW9kZWwlM0WrqFdJAAAgAElEQVR4XuzdeXhV1aEH7HWCI4MgFhUFFQdwRnFGKuBwRQTtValD6/WrLXBVtIKo96uKiNavVgWrSAu09lorTtVbBBFbK2gdWgdEBRWcBUWlIoizkvPtjU3IyXiS7OQMec/z8ATIGt+1zx9Z55e1UsGLAAECBAgQIECAAAECBAgQIECAAAECBAgQIECAAAECBAgQIFBkAqkim4/pECBAgAABAgQIECBAgAABAgQIECBAgAABAgQIECBAgAABAgSCQISHgAABAgQIECBAgAABAgQIECBAgAABAgQIECBAgAABAgQIECg6AYGIoltSEyJAgAABAgQIECBAgAABAgQIECBAgAABAgQIECBAgAABAgQEIjwDBAgQIECAAAECBAgQIECAAAECBAgQIECAAAECBAgQIECAQNEJCEQU3ZKaEAECBAgQIECAAAECBAgQIECAAAECBAgQIECAAAECBAgQICAQ4RkgQIAAAQIECBAgQIAAAQIECBAgQIAAAQIECBAgQIAAAQIEik5AIKLoltSECBAgQIAAAQIECBAgQIAAAQIECBAgQIAAAQIECBAgQIAAAYEIzwABAgQIECBAgAABAgQIECBAgAABAgQIECBAgAABAgQIECBQdAICEUW3pCZEgAABAgQIECBAgAABAgQIECBAgAABAgQIECBAgAABAgQICER4BggQIECAAAECBAgQIECAAAECBAgQIECAAAECBAgQIECAAIGiExCIKLolNSECBAgQIECAAAECBAgQIECAAAECBAgQIECAAAECBAgQIEBAIMIzQIAAAQIECBAgQIAAAQIECBAgQIAAAQIECBAgQIAAAQIECBSdgEBE0S2pCREgQIAAAQIECBAgQIAAAQIECBAgQIAAAQIECBAgQIAAAQICEZ4BAgQIECBAgAABAgQIECBAgAABAgQIECBAgAABAgQIECBAoOgEBCKKbklNiAABAgQIECBAgAABAgQIECBAgAABAgQIECBAgAABAgQIEBCI8AwQIECAAAECBAgQIECAAAECBAgQIECAAAECBAgQIECAAAECRScgEFF0S2pCBAgQIECAAAECBAgQIECAAAECBAgQIECAAAECBAgQIECAgECEZ4AAAQIECBAgQIAAAQIECBAgQIAAAQIECBAgQIAAAQIECBAoOgGBiKJbUhMiQIAAAQIECBAgQIAAAQIECBAgQIAAAQIECBAgQIAAAQIEBCI8AwQIECBAgAABAgQIECBAgAABAgQIECBAgAABAgQIECBAgEDRCQhEFN2SmhABAgQIECBAgAABAgQIECBAgAABAgQIECBAgAABAgQIECAgEOEZIECAAAECBAgQIECAAAECBAgQIECAAAECBAgQIECAAAECBIpOQCCi6JbUhAgQIECAAAECBAgQIECAAAECBAgQIECAAAECBAgQIECAAAGBCM8AAQIECBAgQIAAAQIECBAgQIAAAQIECBAgQIAAAQIECBAgUHQCAhFFt6QmRIAAAQIECBAgQIAAAQIECBAgQIAAAQIECBAgQIAAAQIECAhEeAYIECBAgAABAgQIECBAgAABAgQIECBAgAABAgQIECBAgACBohMQiCi6JTUhAgQIECBAgAABAgQIECBAgAABAgQIECBAgAABAgQIECBAQCDCM0CAAAECBAgQIECAAAECBAgQIECAAAECBAgQIECAAAECBAgUnYBARNEtqQkRIECAAAECBAgQIECAAAECBAgQIECAAAECBAgQIECAAAECAhGeAQIECBAgQIAAAQIECBAgQIAAAQIECBAgQIAAAQIECBAgQKDoBAQiim5JTYgAAQIECBAgQIAAAQIECBAgQIAAAQIECBAgQIAAAQIECBAQiPAMECBAgAABAgQIECBAgAABAgQIECBAgAABAgQIECBAgAABAkUnIBBRdEtqQgQIECBAgAABAgQIECBAgAABAgQIECBAgAABAgQIECBAgIBAhGeAAAECBAgQIECAAAECBAgQIECAAAECBAgQIECAAAECBAgQKDoBgYiiW1ITIkCAAAECBAgQIECAAAECBAgQIECAAAECBAgQIECAAAECBAQiPAMECBAgQIAAAQIECBAgQIAAAQIECBAgQIAAAQIECBAgQIBA0QkIRBTdkpoQAQIECBAgQIAAAQIECBAgQIAAAQIECBAgQIAAAQIECBAgIBDhGSBAgAABAgQIECBAgAABAgQIECBAgAABAgQIECBAgAABAgSKTkAgouiW1IQIECBAgAABAgQIECBAgAABAgQIECBAgAABAgQIECBAgAABgYgCfgbOvn7Whulv2nQvTZX2aJVOdQ+p0CWdTreLFrVdOqTbpdOpdqnUt39PhVTbEFLtQkiXFPCUDZ0AAQIECBAgQIAAgYIWSJWGUPpJOoTV0c8oq9Pp6GsqFf09vXrt/0V/D+mwdE0qvbgkXbIotd6ni284Z+CXBT1lgyfQAgTOnnX2hp3SX3ZPlaZ6pFPp7tG+RJfoPR3vQbSLtiHWfo3/He9XRPsUbaP3fvR/wf5EC3g2TJEAAQIECBAgQIBAngpE+xPhk+jPt/sR0Z/oc9TVIVW69mv87+j/l6bSqcXpkvSi5akNF98w8Ab7E3m6mHUNSyCiLqE8+f6Z18zpk0qV7lFSUtI92jjoEYUfukcbhTvkyfAMgwABAgQIECBAgAABAk0jkAqvRT/7LI4+RF1UWlq6OJ0ueWHS6P6PNk1nWiVAoC6BK2YM67OmNOwRvSfjX8ywP1EXmO8TIECAAAECBAgQIFAcAv/en4j2KBZFn9UublUSXrh48BT7EwWwugIRebpIZ14zd79USWm/6Lem+kZD7Bf9aZOnQzUsAgQIECBAgAABAgQINLfAp1GHc6MPY+eWrkk9PGl0v6eaewD6I9BSBMbdO3S/dCoV7U+EaH8iHe1PpOxPtJTFN08CBAgQIECAAAECBOoQSEf7E6lofyL6U1r68JhjptqfyMNnRiAiTxblzAkP71IS0odHqaJoc6E03mDomCdDMwwCBAgQIECAAAECBAjkuUB6RXT6/rcBiZB6cNLIvi/l+YANj0DeClw+88xdQlhzeHT9Zr9v9yiC/Ym8XS0DI0CAAAECBAgQIEAgzwRWRD9HzU2VRAGJ0OrBSwZNsj+RBwskEJHDRRg5fnbHr8MGJ4VUyYkhnT6kIUNp327j0KHtRqFj+9ahfduNwwbrt/r3n/XWfl1/vZKwwXrrhfXir9G/ozt5G9KNOgQIECBAgAABAgQIEGi0QDo6U/Krr9eEb74pDV998034Ov4a/fvLr6O/R1/jv6/65POwYtVnYeUnX4RVqz9vaJ9/j36T/fb1w1e3Txg1IApLeBEgUJvA2Nk/7ljyVclJ0abdidHbtEH7E202ah/abbhpaLdxh9Am+rp+qw3Ceq3W//ZrybdfW5XEf+K/r29/wiNJgAABAgQIECBAgEDOBOL9ia/XfB3WlMZ/vor+/lX4JvrzdfTvb6L/j//96ZcfhdWfrwyro6+ffrGqgWNN/z0KSNxeukHp7WMH/M7+RAMVG1vNp+ONFWxA/bMnPHRcOqROit4AQ7Kt3q71hqHLFu3DpptsHNpv0jp0bNc6dNhko2gjoSTbJpQjQIAAAQIECBAgQIBAQQmsKS0NKz/+IqxY/VlY9fFn4aOPPw9L318VVn/2ZfbzSIW7UqHk9htG9r0n+0pKEmgZApfPHH5c9AsaJ6VD9vsTG6/fNmzevktou1HH0C4KQcRf227UIbRKtWoZaGZJgAABAgQIECBAgECLE1iTXhM++WJl9GdFWB2FI+KvH6xaGj7/+pOsLaIP5e+KkuG3XzJosv2JrNWSKSgQkYxjna2ccd2De7Zas95PQip9UlS4U10VNt5w/dB1iw5hqy02CV02bx+dAOGKzrrMfJ8AAQIECBAgQIAAgZYhsGLVp+GdDz4O70ThiKUfrAqfffFVNhNfHm88rEl989tfn3v489lUUIZAMQqMnf6TPVu1avWT6Deistqf2HC9jUOnTbqE77TbOnRq1yVssrEbNIrxuTAnAgQIECBAgAABAgTqL/Dx5yvCv1a/E5avXrr26xdff5ZNI8ujE/1vX7NmzW/HHvtb+xPZiDWyjEBEIwHrqn72+Ef2T4fSn0bHtZ5SV9ltOm8atu3cIQpAbBo6dRSAqMvL9wkQIECAAAECBAgQIBALLF/xaRSM+Ci8tWxleHvZR1mgpKZFp0b86oZRhzyZRWFFCBSFwBUz/nv/0rX7E6HO/Ykt2m8Ttthk27VBiA6t6/ydjqLwMQkCBAgQIECAAAECBAg0VmDlp8vXhiPe//it8P6qt7NpblpJtD9x8eDf2J/IRquBZQQiGghXV7Wzrnv4kFRpOg5CHFdb2c06tA49tt087LTNd0L7dhvX1azvEyBAgAABAgQIECBAgEAtAqtWfx5eeftfYdFbH4QPV9b1mxmpe9IlqV/deG7fR6ASKFaBK+4bfkhpOtqfSIda9yfab7xZ6LJZj9B1051Cm+gqDC8CBAgQIECAAAECBAgQaLjAp9HVGks+eiUs/XBRWPX5h7U3lAr3lKRSv7r46Mn2JxpOXmNNgYiEUUdc89CRoSQV/8bFUTU1HV+H0X3bTtGfzUPnTu0SHoHmCBAgQIAAAQIECBAgQCAWWLZ8dVgcBSMWv7U8fP7l17WgpGaF0tLrJ44+9AFyBIpF4LKZQ49MlUb7E6ma9yc2XG+j0KVjj7DNZt1Dx7adi2Xq5kGAAAECBAgQIECAAIG8EljxybLw9oeLw9IVi8KX33xR6/5EOlV6/aWDptqfSHAFBSISwjz72od6plOpK6LmBtXUZOfvtAt77bx1dBqE4yYTYtcMAQIECBAgQIAAAQIEshJ45e3lYf7L74Rl/1pdW/mZrUpaXfSrcw9xh2dWqgrlo8C4GcN7RuOK9ifSNe5PbNZ2y7DjFntHYYid8nEKxkSAAAECBAgQIECAAIGiFVi64pXw6vvPhg8/ea+WOaZmRt+8eMzgyc8VLUQzTkwgIgHsERPmXBEdPXlRTU112aJ96Nlj67BDl80S6E0TBAgQIECAAAECBAgQINBQgdeXfhjmL3onLH1/Vc1NpMLPJ47sf3FD+1CPQK4ELps57IpULfsTndp1iYIQe4WtNt0+V0PULwECBAgQIECAAAECBAhEAu+ufD28+t78sHz10ho90tH+xKWDptifaOQTIxDRCMAR184dElLpn0dNVPsrFdtt1TH07L5V2HarTRvRi6oECBAgQIAAAQIECBAgkLTAW+9+FJ5b/G54890VNTX9SkinLpp4Xr+7ku5bewSSFoiCEEOiIESN+xNbtu8WBSH2DFu03zbprrVHgAABAgQIECBAgAABAo0QeH/VW+G1958Py1a9UeP+RBSMuCgKRtifaKCzQEQD4M669sHuIdXq5xHeCdVV3z46CWLvXbqErTtt0oDWVSFAgAABAgQIECBAgACB5hJ4Z/nH4dmXlob45IjqXukQ/hTSay668bzDFzfXmPRDIFuBsfcN7V5SGgchUtXuT2zVYfuwU+e9w3fabp1tk8oRIECAAAECBAgQIECAQA4E/vXJO+GVZc+uPTmi+lf6T+uVhIt+dvRU+xP1XB+BiHqCjRg/d2R0D+f46qq1a7NR6N1z29Bju83r2ariBAgQIECAAAECBAgQIJBLgUVvfhAef+6tsPrTL2oYRmrUxFH9JuRyjPomUFHg8nuHjYx+S6ja/Yk2G2wSdutyUOi6WQ9oBAgQIECAAAECBAgQIFBAAks+XBQWLn0ifPrVx9WOOlUSRl1y9BT7E/VYU4GILLHOHDunbckm6cnRb12cUl2VfXbpujYMkSpBmiWpYgQIECBAgAABAgQIEMgrgXRpem0o4pmXltQwrvS0jdZsNuya83t+mlcDN5gWJTD2zjPblmz8TbQ/Eardn+ix5T5RGKJ3SKXsT7SoB8NkCRAgQIAAAQIECBAoGoF0Oh2FIh4Pi957pqY5TSv9fL3hY78/6ZOimXQTTsRPx1ngnj3+ob5REGJydFRqlV+t2HarTcNBPbuFzTdtk0VLihAgQIAAAQIECBAgQIBAvgt8sOKT8MTzb4a33v2oylCjH6IXRacGDr9h1KEP5/s8jK/4BMbdO7RvlHSIwxBV9ie2aL/t2iDEpq07Fd/EzYgAAQIECBAgQIAAAQItUOCjTz8IC995Iry/6q3qZr8opNPDxxwz1f5EHc+GQEQdQGePn3NeFIS4pnKxDdZfL3y3V7ew2w5btsC3nykTIECAAAECBAgQIECg+AUWvvZe+Pu8N8JXX39TZbLRD9OjbxjV/9riVzDDfBG4bOaw81LpqvsT67faIOzR9buhW6fd8mWoxkGAAAECBAgQIECAAAECCQq8sXxheGHJ38PXa76q0mp0leLoSwdNsT9Ri7dARA04F1z1aLvPNoiOoEynT65cpMvm7cOh++8YOmzSOsFHWVMECBAgQIAAAQIECBAgkG8CKz/+LDz05Kth6Qerqg4tlbqt9VfrDf/lhX1W59u4jad4BK6afnq7r1qtPzk6MrXK/sR32m0dem13aGi30abFM2EzIUCAAAECBAgQIECAAIEqAqu/+CjMe/Oh8K/V71T5XnRl4m0brPl6+IXH3mR/oppnRyCiGpQzJzy8S0l6zZ+iazJ2rfztXrt2CX326uZtSIAAAQIECBAgQIAAAQItSODR+W+EeS8urWbG6RdLU61OmDSy70stiMNUm0ng8pk/2SVdWvKnkApV9ie6d+4V9ujSp5lGohsCBAgQIECAAAECBAgQyAeBF5Y+GhYvm1d1KOnwYqqk9IRLBv3W/kQlHYGISiAjJjx0cCpdclc6pDtX/NYG67eKToXYKXTf1l2c+fBmNwYCBAgQIECAAAECBAg0t8Dit5ZHp0W8El2hsSaj61RILUunSodMHHnoY809Jv0Vr8C46T8+OLRqdVdIh4z9ifiKjL2jUyG6duxevJM3MwIECBAgQIAAAQIECBCoUWDJisXh2ei0iCpXaKTCspKQPuHiQVMfx7dOQCCiwtNw1rVzBqVSIToZImxY8SHpskWHb6/IaLexZ4cAAQIECBAgQIAAAQIEWrDAytWff3uFxvsrKyt8mU6HE248r//MFsxj6gkJXH7v0EHpVKrK/kSnTbqGXtv2D2036pBQT5ohQIAAAQIECBAgQIAAgUIU+OSLleHZt+aEDz5eUmV/IpVOn3DJMVPtT/xbRiDi3xDnTJh7amk6/YfKT8zuO3ZeG4bwIkCAAAECBAgQIECAAAECZQJxKGLBq8uqgJSkUv91/ch+t5Ai0FCBK+4bemppaarK/kS3TnuEXtv1b2iz6hEgQIAAAQIECBAgQIBAEQrMi0IRb3zwQpWZpdPp/7r0mKn2JyIZgYgIYcT4OT+NvlxX+UnZd9euofde2xXhW8OUCBAgQIAAAQIECBAgQKCxAo/PfzM8/WKV38SImz134qj+v2ps++q3PIHLZgz9aXQFS5X9iR5b7ht279q75YGYMQECBAgQIECAAAECBAjUKbBg6eNh0bKnq5YrCT8dc/SU6+tsoMgLtPhAxIhr54yNYiGXVl7ng6MgxD5RIMKLAAECBAgQIECAAAECBAjUJDDvpaXh0WffqPrtdLhs4nn9x5IjkK3AZTOGjY02aarsT+ze9eDQY8t9sm1GOQIECBAgQIAAAQIECBBogQKL3nsmLFjyWJWZp0O47NLBU1r0/kSLDkTUdDLE4QfsFHbdYcsW+FYxZQIECBAgQIAAAQIECBCor8CLr70XHvznK9VVc1JEfTFbaPmaTobo1e2w0O07u7VQFdMmQIAAAQIECBAgQIAAgfoIvLF8QZj35kNVq7TwkyJabCDinAlzTy1Np6vcyTmwzy5hx22+U59nS1kCBAgQIECAAAECBAgQaOECr779rzDr0ZeqKJSkUv91/ch+7uxs4c9HbdO/4r6hp5aWpqrsTxy4w8CwdccdyREgQIAAAQIECBAgQIAAgawF3v3o1fDEq7OqlE+n0/916TFTW+T+RIsMRJx17ZxBqVSYUflJOO6wPUOXLdpn/UApSIAAAQIECBAgQIAAAQIEygSWvr8q3PO356vZdAiDbzyv/0xSBCoLXH7v0EHpVKrK/sQhPf4zdNrENZ6eGAIECBAgQIAAAQIECBCov8Dyj5eERxb9X5WKqXR68CXHTG1x+xMtLhAxYsJDB4d06m/RE7BhxafAyRD1fzOpQYAAAQIECBAgQIAAAQKZAjWcFPFlSKUPmzjy0KqXeQJssQLjpv/44FDSqsr+hJMhWuwjYeIECBAgQIAAAQIECBBITOCdFa+Gf7xW5aSIL0tS6UMvHjT18cQ6KoCGWlQg4swJD+/SKp3+WzqkO1dcm8MP2CnsusOWBbBchkiAAAECBAgQIECAAAEC+S7w4mvvhQf/+UrGMFMhtWxNKnXYpJF9q96rke8TMr7EBS6f+ZNd0qHkbyEdMvYnem13WOjWabfE+9MgAQIECBAgQIAAAQIECLQ8gTf+tTDMeyPO4Vd4pcKyVCg97JJBv20x+xMtJhBxwVWPtvts/a/+EUJq14pr3mfvbqHXLl1a3jvAjAkQIECAAAECBAgQIECgyQSeeXFJeGz+m5XaT7/Y+usNDvzlhX1WN1nHGs57gaumn97uy9R6/wipkLE/sUfXPqH7lr3yfvwGSIAAAQIECBAgQIAAAQKFI7DovWfCgiWVDqxMhxc3TH9z4IXH3tQi9idaTCBixIS500I6fXLFx3PfXbuG3nttVzhPrJESIECAAAECBAgQIECAQMEIPB4FIp6OghEZr1Tqtokj+51SMJMw0MQFLp85fFq60v5Ejy33Dbt37Z14XxokQIAAAQIECBAgQIAAAQILljweFr33dKXtidRtlwya3CL2J1pEIOLs8XPOS4dwTcVV3n3HzuHQ/Xf0DiBAgAABAgQIECBAgAABAk0m8NCTr4YFry7L3HQIYfQNo/pf22SdajhvBS6bOey8VDpzf6Jbpz1Cr+365+2YDYwAAQIECBAgQIAAAQIECl9g3ptzwhvLX8iYSDoVRl86aErR708UfSDi7PEP9U2H1NyKq9tliw7huMP2KPwn1wwIECBAgAABAgQIECBAIO8F7vnbC2Hp+yszxpkK6X43jDr04bwfvAEmJjDu3qF9Qypzf6LTJl3DIT3+M7E+NESAAAECBAgQIECAAAECBGoSeGTR/4XlH1c6yTKd7jfmmKlFvT9R1IGI0Vc/1+bLViueiU6H6FG28Bus3yqcNGDv0KHdxt4NBAgQIECAAAECBAgQIECgyQVWrv483D772fDV12vK+4p+GF+05uOw76Sx/T9p8gHoIOcCVz8wus3nX338TDSQ8v2J9VttEA7d9aTQdqMOOR+fARAgQIAAAQIECBAgQIBA8Qt88sXK8NCLt4ev13xVcbKLSj9fb9+x359UtPsTRR2IGDH+oVtDSGXcfTLg4J1D9207Ff8TbYYECBAgQIAAAQIECBAgkDcCi99aHmY/9nKl8aSnTRx16A/yZpAG0mQC42YMi/YnQsb+xP47DAhdO3Zvsj41TIAAAQIECBAgQIAAAQIEKgssWbE4PPna7Mr/PW3M4ClFuz9RtIGIEePnjgwhPb7iavbatUvos1c3Tz4BAgQIECBAgAABAgQIEGh2gUfnvxHmvbi0Ur+pURNH9ZvQ7IPRYbMJXH7vsJHRvawZ+xPdO/cKe3Tp02xj0BEBAgQIECBAgAABAgQIECgTeGHpo2HxsnkZIKl0GHXJMVOKcn+iKAMRZ137YPdUqtWiiqvYZfP24bjD9/SkEyBAgAABAgQIECBAgACBnAnc8+DzYekHqzL6T6fX9LjxvMMX52xQOm4ygbH3De1eUprK2J/4TrutQ9+dj2+yPjVMgAABAgQIECBAgAABAgTqEnj45bvDv1a/k1GstCTdY+zRU4tuf6I4AxHj59wVTeyEshXcYP31wklH9gwdNmld19r7PgECBAgQIECAAAECBAgQaDKBlR9/Fm5/4Lnw1dfflPeRDuFPN47qP6TJOtVwzgTGzRh6V3SVZ/n+xPqtNgj9dz0xtNto05yNSccECBAgQIAAAQIECBAgQGD1Fx+FOS/eEb5e81UFjPSfxgyeWnT7E0UXiBhx7dwhIZW+s+JjfNgBO4XddtjSk02AAAECBAgQIECAAAECBHIusPC198Lf/vlK5jjSqe9PPK9f9OG5V7EIXDZz2JDoyNGM/Yle2x0WunXarVimaB4ECBAgQIAAAQIECBAgUMACbyxfGOa9+beMGURXPn7/0kFTimp/ovgCEePnxMd47FS2cttutWk4tt/uBfwoGjoBAgQIECBAgAABAgQIFJvA9LkLwlvvflRxWq9MHNW/e7HNsyXPZ9yMYRn7E1u03zb06X5sSyYxdwIECBAgQIAAAQIECBDIM4FHF08P7696K2N/YszgKUW1P1FUgYgRE+ZcEdLhooordtKAvcPmHdvm2aNlOAQIECBAgAABAgQIECDQkgU++OjTcPv98zIJUuHnE0f2v7gluxTL3KPTIa6ITofI2J84dNeTwqZtNi+WKZoHAQIECBAgQIAAAQIECBSBwEefLQ8PLbwtYybRKRE/j06JKJr9iaIJRPz0ukf2XFO65rmKq7XPLl3DwXtvVwSPoikQIECAAAECBAgQIECAQLEJPPbsm+GZl5ZkTCuVTu91w3mHZvxsW2zzLvb5/Pz+M/Zc803m/kSPLfcJu3c9uNinbn4ECBAgQIAAAQIECBAgUIACC5Y8Fha990ylkaf2GjN4clHsTxRNIGLE+DkzolUaVLZS7dpsFP6fwfuGVEnRTLEA3z6GTIAAAQIECBAgQIAAAQI1CaRL0+F/ZzwdVn/6RcUiM6OrMwZTK1yBcTOGR/sT6fL9iTYbbBKO3PO0kErZnyjcVTVyAgQIECBAgAABAgQIFFfJ1iIAACAASURBVK9AOp0ODzx/c/j0q48rTDI1MwpEFMX+RFH8ND7imoeODCWp2RUfwyN79wg9tnMUZfG+Nc2MAAECBAgQIECAAAEChS+w6M0PwgOPL8qcSGl6wMTRhz5Q+LNreTO4bObQI1PpzP2J/bc/MnTdrEfLwzBjAgQIECBAgAABAgQIECgYgSUfLgpPvp65FZFOpQdcOmhqwe9PFEcgYvzc+6LfvhhY9kRt32WzMOiQXQvmATNQAgQIECBAgAABAgQIEGi5AjMfeTG8vvTDigD3R6dElP+M23JlCm/m0ekQGfsTW3XYPhy0U/lhEYU3ISMmQIAAAQIECBAgQIAAgRYj8MQrM8O7K19fN990uH/MMVMKfn+i4AMRZ1338CGp0tKHKz6Jxx/RM2zdaZMW83CaKAECBAgQIECAAAECBAgUrsA7yz8Od/8181rOdElJ3xvP7ftI4c6q5Y38ivuGH1Jams7Yn+i7y/HhO223bnkYZkyAAAECBAgQIECAAAECBSfwr0/eCQ+/dHfGuEtKUn0vPnpyQe9PFHwgYsT4udGqpI8rW5nttuoYjum3W8E9YAZMgAABAgQIECBAgAABAi1X4N65C8Ob766oAJC6Z+Kofse3XJHCm/m4mcPuDulQvj/RuX230Lt7UVy3WniLYcQECBAgQIAAAQIECBAg0CCBxxbPCO+temNd3VS4Z8ygKQW9P1HQgYizxz+yfzqs+WfF1Ty23+5h2602bdACq0SAAAECBAgQIECAAAECBHIh8Na7H4XpcxdkdJ0KrQ64YdQhT+ZiPPqsn8AVM/57/9JQmrE/0af7sWGL9tvWryGlCRAgQIAAAQIECBAgQIBADgXeX/VWeHTx9IwRlISSAy4e/JuC3Z8o6EBEdDrErdHpEKeUrUiXLdqH4w7bM4ePiK4JECBAgAABAgQIECBAgEDDBO752/Nh6furKlROTYtOifhBw1pTqzkFxs0YFu1PhPL9iU7tuoRDdi4/LKI5h6IvAgQIECBAgAABAgQIECDQKIFHXr4nLF+9tGIb08YMnlKw+xMFG4g447oH92xV2irjktVBh+watu+yWaMWWGUCBAgQIECAAAECBAgQIJALgdeWfhjue+TFjK7XlKzp+etzD38+F+PRZ3YCY6f/ZM+SkpKM/YmDdhoUtuqwfXYNKEWAAAECBAgQIECAAAECBPJI4N2PXg9PvDozY0SlpaU9xx7724LcnyjYQMSICXOvD+n02WUr0fk77cKQ/9grjx4VQyFAgAABAgQIECBAgAABAvUTuOsv88Oyf61eVymdumHief3OqV8rSjenwOUzh1+frrA/sVnbLUO/Xb7fnEPQFwECBAgQIECAAAECBAgQSFRg7kt3hg8/ea+8zVQqdcMlgyYX5P5E4QYixs/5IFqBTmWrcFSfncNO25T/M9EF1xgBAgQIECBAgAABAgQIEGgOgVfeXh7uf/Tlil0tnziq/+bN0bc+GiYQXZeRsT9xwA5HhS4dd2pYY2oRIECAAAECBAgQIECAAIE8EFi64pXwz9fuz9ifiK7NKMj9iYIMRJw94eHj0unSu8tWYOMN1w9Djz8wDx4NQyBAgAABAgQIECBAgAABAo0TmHr3P8LnX35d3kgqlT7+hpGH3tO4VtVuCoHodIhofyJdvj+x4XobhUF7D2uKrrRJgAABAgQIECBAgAABAgSaVWDms1PCl998UWF/InV8dEpEwe1PFGQgYsSEOXeGdBhSpt+z+1ah7747NOsDoDMCBAgQIECAAAECBAgQINAUAg8//Vp4bvG765pOhbsmjuzvDoamwG5km5fPGHZnOqzbn9hh855hr237NrJV1QkQIECAAAECBAgQIECAQO4F5r/1cHjtg+fKBxIFC+66ZPCUgtufKLhAxMjxszt+HTb8sOIjMOSIvULnTu1y/1QYAQECBAgQIECAAAECBAgQaKTAsuWrw11/nZ/Ryvrhy80mjBqwopFNq56gwNjZP+5Y8nWrjP2J/rsMCR3bdk6wF00RIECAAAECBAgQIECAAIHcCKz4ZFmY89JdGZ2Xrr9ms7EDfldQ+xMFF4gYMf6hM0NI3Vgmv1mH1uEHA/fJzVOgVwIECBAgQIAAAQIECBAg0AQCt856Jny48rMKLafPmjjq0ElN0JUmGygw7t6hZ4bUuv2J9htvFg7f/QcNbE01AgQIECBAgAABAgQIECCQfwIPLrg1rPq8wu8CpNNnjTlmakHtTxRgIGLOI9Gj8N2yx6F3z+3Cvrt1zb+nw4gIECBAgAABAgQIECBAgEADBZ5euCQ8/tyb62qnUo9MHNnPXQwN9GyKauNmDI32J1Ll+xO7dekddu68b1N0pU0CBAgQIECAAAECBAgQIJATgZeXPR0WLn28vO9UKjxyyaApBbU/UVCBiDMnPLxLSbr0xYqrfdrgfUP7dhvn5AHQKQECBAgQIECAAAECBAgQaAqBVas/DzfPeDqj6dJUya6TRvZ9qSn602b9BC6feeYu6fQ3GfsTA/Y4LbTZqH39GlKaAAECBAgQIECAAAECBAjkscCnX6wKs1+4OWOEqdR6u14yaFLB7E8UVCBixIS5Z4d0+voy8W06bxq+13/3PH5EDI0AAQIECBAgQIAAAQIECDRM4M9zFoS3l320rnIqdU50SsQNDWtNrSQFLp85/Ox0hf2JLdpvE/p0/16SXWiLAAECBAgQIECAAAECBAjkhcCji/8c3l/1dvlYUtH+xCWDJhfM/kRhBSLGz707hPRxZdrf7dUt7L1zl7x4EAyCAAECBAgQIECAAAECBAgkKfDsy0vD3+e9UaHJ1D0TR/U7Psk+tNUwgXH3Drs7pEL5/sSeXb8bdtpy74Y1phYBAgQIECBAgAABAgQIEMhjgVfeezY8v+Tv60aYCveMGTSlYPYnCiwQ8dCH0f2cHcu0Tx7QK3Tq2CaPHw9DI0CAAAECBAgQIECAAAECDRNYvuLTcNvseRUqp1dMHHXoZg1rTa0kBcbNGBbtT4Ty/YnDdj05dGjTKckutEWAAAECBAgQIECAAAECBPJCYOVny8PfFt5WcSwrxgyeUjD7EwUTiDjzmrn7lZSknyyTbr3RBuEnxx2QFw+BQRAgQIAAAQIECBAgQIAAgaYQmHr3P8LnX35d3nRpaWr/SaP7PdUUfWkzO4Fx9w7dL6RS5fsTG63fOhy910+yq6wUAQIECBAgQIAAAQIECBAoQIGZz04NX37z+bqRp9P7jzlmakHsTxRMIGLEhDmjQzpcXabcfZtOYUCfnQvwcTFkAgQIECBAgAABAgQIECCQncDsR18Oi99eXl44HdIX3Djq0PKfjbNrRakkBcbNHB7tT6TL16BLx53CATsclWQX2iJAgAABAgQIECBAgAABAnkl8M/X7g9LV7xSYX8iXHDp4CkFsT9ROIGI8XNmRsJHlyn332/HsMdOnfPqQTAYAgQIECBAgAABAgQIECCQpMDzr7wb5j71WsUm75s4qv+gJPvQVv0EousyMvYn9t62f9h+8z3q14jSBAgQIECAAAECBAgQIECggARe++D5MP+tuRVGnJ41ZvDU8s/u83kqhRSI+CSCbFOG+cOje4WO7cv/mc/GxkaAAAECBAgQIECAAAECBBoksGLVp+GP982rWPfTKBDRtkGNqZSIwLgZQ6P9iVT5hsQRu/8wbLJxx0Ta1ggBAgQIECBAgAABAgQIEMhHgY8/XxH+uuCP5UNLpcKnlwyaUhD7EwURiDjzmjl9SkrC38uE27XeMPzoe/vn47NgTAQIECBAgAABAgQIECBAIFGB3//5ybD6sy/L2ywtDd+dNLr/o4l2orGsBK6YMaxPaVi3P7Hx+m3DwL1Oz6quQgQIECBAgAABAgQIECBAoJAFZs2/KXz+dXyGwbevkhC+e/HgKXm/P1EQgYizrv3bGalUyaQy3F26bR6OOKhHIT8vxk6AAAECBAgQIECAAAECBLIS+OsTi8JLb3xQXjadLj3zxvMO+3VWlRVKVOCy6cPOSJWE8v2Jbb+zc9i3238k2ofGCBAgQIAAAQIECBAgQIBAPgo8/cZfwlv/erl8aNEpEWdGp0Tk/f5EQQQizp4wZ0I6Hc4t0+3dc9uw727b5ONzYEwECBAgQIAAAQIECBAgQCBRgacXvh0ef+6tihsO190wsv/IRDvRWFYC4+4dNiGk1u1P7Nald9i5875Z1VWIAAECBAgQIECAAAECBAgUssDLy54OC5c+Xj6FdEj/6tLBU8s/w8/XuRVEIGLE+DmzIsCjyhCP+u4uYaeu38lXU+MiQIAAAQIECBAgQIAAAQKJCbyy5F/h/r+/VLG9+yeO6j8wsQ40lLXAuBnDMvYnDtzxqLD1pjtlXV9BAgQIECBAgAABAgQIECBQqALvfPRK+Mer92fsT4wZPCXv9ycKIxAxYc6rIR12KNP9wcB9wmYdWhfqs2LcBAgQIECAAAECBAgQIEAga4EPV34Wbp31zLryqfDaxJH9d8y6AQUTExg3c1jG/sThu/8gtN94s8Ta1xABAgQIECBAgAABAgQIEMhXgVWffxgeXHBrxeG9HgUiyj/Dz9dx530g4uzrZ22Y/mbjLyoCnnXSwaFVSUm+mhoXAQIECBAgQIAAAQIECBBITGBNaWm48fbHMtpLrff5RjecM/DLxDrRUJ0CZ886e8NOa77M2J/43r5nhVapVnXWVYAAAQIECBAgQIAAAQIECBS6wJr0mvDnp2/MmMbyVhtudMPAG/J6fyLvAxEjxj+8Rwilz5fJtm+3cThtsPs5C/0NY/wECBAgQIAAAQIECBAgkL3AzTOeDqtWf16hQsmeE0f1fSH7FpRsrMC4+4btEUpD+f5Em43ahwF7nNbYZtUnQIAAAQIECBAgQIAAAQIFIzD7hZvDp1+sWjfekrDnmKOn5PX+RN4HIs6cMOeEknS4q0x1286bhmP7714wD4WBEiBAgAABAgQIECBAgACBxgpMn7MgvLXso/JmSlNhyKSR/f/U2HbVz17g8hnDT0iHdPn+xJbttwsHdz8m+waUJECAAAECBAgQIECAAAECBS7w2OJ7w3ur3iyfRSqkhlwyeHJe70/kfSDi7PFzfxZtOPy8THXvnbcO3+21fYE/KoZPgAABAgQIECBAgAABAgSyF/j7vNfDsy+/U3HD4aIbRvW7MvsWlGyswLiZw34W0qF8f2KnLfcKe3Y9pLHNqk+AAAECBAgQIECAAAECBApG4Pklj4RX3pu/brypcNGYQVPyen8i/wMRE+ZOSqfTZ5Sp9tt3x7Bn984F81AYKAECBAgQIECAAAECBAgQaKzA84uXhblPv1reTCqV+vUNI/ud2dh21c9e4PKZw6L9iVC+P7HXtv3DDptHt3x6ESBAgAABAgQIECBAgACBFiLw2gcvhPlvzamwPxF+fcmgKXm9P5H3gYgR4+fcEon+sEz1Pw7qEXbutnkLeaRMMxY4uGfXsPz9ZRkYJ546NFx+9a8BESBAgAABAgQIECBAoEUIvPzGB+EvTyyqONc/ThzV/9QWMfk8mWR0QsQt0QkR5fsT+21/ZNhmsx55MjrDaA6Bfj37R/sTyzO6GnLqkDD26kubo3t9ECBAgAABAgQIECBAIOcCb3+4KDz1+gPrxpEKf4xOiMjr/Ym8D0ScPX7On9MhHFumevQhu4YdumyW88VOYgDdt1yvwc102qJz2GrrrmG/Aw8JRx1zQthjr30b3FY+V5w1/c5w7vBTMoa4/Y47h9mPLsjnYTfL2M4ddnKYde+319f+5MzR4YIxv2iWfnVCgAABAgQIECBAgEDzC7y+9MMw85EXyzuOfpiffsOo/t9r/pG03B7HzRz655BOle9PHLTToLBVh+K40nO3LXdv8MJ22qJT6Lx157DvgfuEI485Muy+V8PbavAgmqHi/dNnh9HDR2f01G3HbmHmozOaoff86CI2ePC+v4Z3ly4Lz897PmNQe/baM/TYrUf4j6OPCL379c6PARsFAQIECBAgQIAAAQKJC7y78vXwxCsz17WbSk8fM2hqXu9P5H0gYsT4uX8LIX1omepxh+0ZumzRPvHFy0WDjQlEVB5vz177h59ecFno0++IXEylyfocMrB3eG7ek+Xtt27TNtz7t2fCNtvt0GR9FkLDL8x/Ohw/4MDyoQpEFMKqGSMBAgQIECBAgACBhgssfX9VuOdvFT+ATD80cdShhzW8RTXrKzBuxvCM/YlDevxn6LRJ1/o2k5flGxOIqDyh+IPxsy8YUXQfip888JSMEEDrNq2j9+Tdoet2xfEM1PZgxkGIq8ZcVeV0jJrqFOszkJdvXoMiQIAAAQIECBAg0MwCy1cvDY+8fE+FXlMPjRk8Oa/3J/I+EHHWtXOeTKXCfmWqJw3YO2zesW0zL23TdJdkIKJshJdddWM4+bThTTPgZm618of+cffXTZ4WBh77/WYeSX51t2rlijCwb8+Ma0QEIvJrjYyGAAECBAgQIECAQNICH6z4JNw++9nyZtPp8NSN5/XfP+l+tFezwLgZw+K0fvn+xKG7nhg2bbNFUZAlGYgoAxlz1Zhw4mnF8fP7gvkLwokDTspY62smXxOOOnZAUax/bZM4b9h5Yfa9FY7DrceMi+kZqMe0FSVAgAABAgQIECBQ1AIfffp+eOjFOyrO8akxg6fk9f5E3gciRoyf81IkunOZ6qmD9gmbbtK6KB6kpghExDDFEhqoeCVEPK8TTx0aLr/610Wx9g2dRByGOHHQIeH1V1/OaEIgoqGi6hEgQIAAAQIECBAoDIGPPv4s3DLzmYqDfXniqP67FMboi2OUl80Y9lK0iVK+P3HkHqeGthttWhSTa4pARAxTLKGByqGAIacOCWOvvrQo1r62SdQUhoivSen3H/1Cu3bf/sLSyy8uCvOfmh8++/SzKs0JRRT9Y2KCBAgQIECAAAECLUzgky8+Cg+8cEv5rNPRjwSXDp6S1/sTeR+IOGv8Q0tTIbV1meqPv3dAaNN6g6J4tCoHIrL9UPvtN18Lb7/5elj4/DPhD7+7MeOkgBgmvlbi4WdeD+07dCxYp3iOhx/Yo3z82++4c7hj5iMFPafGLkZNYYi43WyfncaOQX0CBAgQIECAAAECBHIj8OlnX4Xf/fmfFTYc0u/cOOrQLrkZTcvsNTohYmk08/L9iYE9fxw23qBNUWBUDkScfuaPwnljzqtzbkveXBLiPwufXxhu/d20KlcqxNdKPPjMX6Of5Qv36tN4fgMOPKrcotuO3cKtM/9Y0HOqc2GjAnfcfGcYd+G4jKJxEOLKX/282utQVq1cFX57/W/DTZN+X6X5O2bfHnbfa/dsulWGAAECBAgQIECAAIE8F/j8q0/DrOd+V3GU70QnROT1/kTeByJGjH9oVQipTcpUh59wUNhwg/Xy/FHIbngNDURUbD3+kPzSC84Ks+69K6PTQv+A/Jfj/if8dtI1a+cUBzxuufvBsMde+2YHW4SlagtDxNMt9PUuwiUzJQIECBAgQIAAAQKJCnz51Tdh8p+eyPhxMDohokOinWisVoEoEBHtT4Ty/YnBe/932GC94viFjYYGIjL3J1aFcReMq3K9Qrbhinx9/K4dd235h/xxwOP3d99U9B/ux+GGw/c5IuPEh2yDINUFKfbstWe4bda0fF1i4yJAgAABAgQIECBAoB4CX33zVZjx7G/Ka6RSYdUlg6bk9f5EAQQi5q4JIV1Spnr2yX1CKpIthlcSgYjYIf6wfGDfnhknRXTaonN47LklxcDU4ufw6Ny/hhE/HhJtRHxSo4VARIt/TAAQIECAAAECBAgUuUA6nQ433PZohVmmSieO6teqyKedV9OLAhHR/kQo3584bt+zi2Z/IolAxLf7E6vCsX2/l3FSRHyqwNzn5uTVWhpM7QLVhRrqc8pDxRBJWU+z/3F/6LpdV/QECBAgQIAAAQIECBS4QLw/cc/TN1ScRWl0QkRe70/kfbJgxPg50dUj617nnPLdAn9M1g0/qUBE3OIl558R7rhlaobN3bP/0aJPVSj0ByUOulzz84uqrGs8r/jUjIoBCYGIQl9t4ydAgAABAgQIECBQt8D10/6eUSg6ISLvf6ave1aFUyIKRGTsTxy/3zmFM/g6RppUICLuZuz5l4W7bsk8xbI+H6YXDWoBT2ToScPC43MfL59B7369w9Tbp2Q9ozgY03vngzPKn/uzn4ah5wzNug0FCRAgQIAAAQIECBDIX4G7n7o+Y3BRICKv9yfyenCxpEBEdg97fIrA6Setu9MyrnXT7feHPv2OyK4BpfJK4LabJ4eJ46/IOPUjHmAchLhwzFXhnjtuDs/Ne7J8zAIRebV8BkOAAAECBAgQIECgSQQEIpqENetGBSKyo4o/SI8/UK/4ij9Mjz9U9yoMgf122D/juowxV40JJ572/XoNflCfweGNV98or1PoV6fUa/IKEyBAgAABAgQIEChyAYGIhBdYICI70PoGIqorv/i9b7LrLCr1y3H/E3476Zry8j177R/umvXtbw/UdywVO31h/tPhzlt/F15e+Fx4ZdGLGacgxH3svFvPcOTRx9Ua9BgysHdGWKDi2GqbYHwiw6zpd4V/PjY3vPziC+H1V18uL779jjuHnXfdIxxwcL9w8mnDs3ZqSMHq/OJ24jFcPfF/1576UXmOAhENkVaHAAECBAgQIECAQGEJCETkdr0EIrLzr28gorryC99bkF1nUanK1zPs2WvPcNusaWvr13csFTtdMH9B+NOtd4dFCxeFVxe9mhEQiPvosVuP8B9HH1Fr0OPkgaeE5+c9X95sxbHVvj+xKsye/kB48rF/hkUvLs4IFnTbsVvosWv3sP/BB9Q7pJAN6pI3l4QBB2b+wk1DAi2V5y4QkY2+MgQIECBAgAABAgQKQ0AgIuF1EojIDrS6D9FruzIj3wIRcRBi3M/OyQgy1DbzTlt0Dlf96qZqgxENCUTEAY9pN/8mI4BRU/9x3xeNuzYMPLZ+vx2R3UpWHyiJAw/Dz7kgtO/QcW0zSQQiKoda4nYFK7JdJeUIECBAgAABAgQINL+AQETzm1fsUSAiO//qQgi1XZmRb4GIOAjx859dmRFkqH1/olO48lc/rzYY0ZBARBzwuP3mOzICGDXvT3QKF467MBx17IDsFieLUnEg4rorrwvvLl22tnQc6Hj85cei/Yj2WdReV6Q+gYjKoZa4FQGKenErTIAAAQIECBAgQKBZBQQiEuYWiMgOdPL1vwjXXnlxeeH4aoX5r62ssXI+BSIqjz27GX9b6sRTh4bLr/51RpX6BCLiUyFOHHRIxmkQ2fZ/2VU3NslpERXXJj7d4tpJt4Rtttuh1jk2JMggEJHtSitHgAABAgQIECBAID8EBCJyuw4CEdn5T71+avSB+q8q7E+0Dk+9tu7Kx8qt5FMgovLYs5vxt6WGnDokjL360owq9QlErFq5Kvxg0A8zToPItv+GXGmRbdsNKRfPpffOB2dUrS3gIBDREGV1CBAgQIAAAQIECOROQCAiYXuBiLpB4w/1B/btGZa//216P35VFxSo2FK+BCIuOf+McMctU+ueZC0lBh4zJFw35bbyEtkGImoLQ8TXU+x30HdDu3btw+rVq8JTT/y92tBEU4Qi4rW56Tfjw+n/ParGq0GcENGoR0ZlAgQIECBAgAABAgUpIBCR22UTiKjbP/4g/Ni+34v2J5av+xm9mqBAxZbyJRAx9vzLwl233FX3JGspMeCYI8O1U64tL5FtIKK2MER8Rca+B+0b7U+0jfYnPglPP/F0taGJfApF3HHznWHcheMypGo7JUQgolGPncoECBAgQIAAAQIEml1AICJhcoGI2kHjD/UvveCsMOvedT+0x6dDPPzM6+XXK1TXQlMGIir2133L9db+86bb76/y4f6s6XeGc4efUmV48ZUUI0ZdHA7ue3j5yQhvv/laeOzhB8PE8VdkBD/KKld3QkLZCQjxKQt3zXq8Sj+nn3RUiB0qvuIgxMVXTKg2iBCP92ejhmVcq5GNdcJvibXNCUQ0hao2CRAgQIAAAQIECOS3gEBEbtdHIKKu/YlVYdwF48Lsex8oL9i6Tevw4DN/rfW6haYMRFQc8W5b7r72n1Nvn1Lleov7p88Oo4ePrmZ/olM4Y9QZoXffg0LX7bqu/X58pcTjDz8Rfj3+1xnBj7LK1Z2EUPaB/5699gy3zZpWpZ+hJw0LsUPFVxyE+NkV/2+1V3HE4x0zakzGtRrZWDfXO6hfz/4ZNp226BTmPjenxu4FIpprZfRDgAABAgQIECBAIBkBgYhkHMtbEYioChqHIF6Y/0xY+Pwz4Q+/u7FKQOC6ydPCwGO/X+tKNEcgIh7nfjtvvnYclQMR8ff67rN9RrggLpfN1Q/VXfUQ133wH4syrpYoCzz06XfE2v4rvqqbf+WTJqoDfGH+0+H4AQdmfKuu0zgSfkusbU4goilUtUmAAAECBAgQIEAgvwUEInK7PgIR1e1PrAoL5y+M9icWhlt/N61KQOCaydeEo44dUOvCNUcgouIVDpUDEfH3Dt/niIxwQTzg2q54KJtQdR/kx9+b/Y/7ywMU8b/LAg+9+/VeG8io+Kpu/pVPmqgOcMH8BeHEASdlfKu6azua+13TkHBDQ+o097z0R4AAAQIECBAgQIDAOgGBiISfhpYUiGgsXXxawZXjp9QZhoj7aY5ARMU+nnr5g4wTKyZf/4tw7ZUXZ0w5mzBEWYXqQhGVAw0H9+y6NixSXbuVAwXxqRSzHn6u1lM1auo7dp//2srGLl+96icRiKhXhwoTIECAAAECBAgQIJBzAYGI3C5BSwpENFY6Pq1g3PhxdYYh4n6aIxBRsY/HX34s48SKqddPDddd+auMKWcThiirUN2H+ZUDDWUnJlTXbuVrNeLTFKY//OdaT9Woqe/Y/anXnmzs8jW4fnVrWdfpEA3uTEUCBAgQIECAAAECBHImIBCRML1AAXJRkAAAIABJREFURHag8Qf6t02fm3FCQm01myMQURZaiMf22HNLMoZTFlYo+8/qytQ18wF9dg+vv/pyebGKwYSK87t79j/CHnvtW14uvn7j8AN7ZDR/2VU3hpNPG15Xl2u/X1396q4EyaqxBhYSiGggnGoECBAgQIAAAQIEClhAICK3iycQkZ1//AH4LdP/kHFCQm01myMQURZaqO7D+fpe71DdXAb1GRzeePWNCvsT64IJFed3x+zbw+57fXt1R/yKr98YcOBRGU2OuWpMOPG02k/9rK1+dVeCZLdyjSsVn1jxo+NPr3LSRq7G07jZqE2AAAECBAgQIECAQG0CAhEJPx8CEdmDxoGAwcedHEZf9PM6Tzpo6kBExSsxKl8p0dhAQpnIrOl3hnOHn5IBFAcT2nfYNJx6/OFrr+Po2Wv/cNeszHs4b7t5crj0wrMy6lU+waIu9TiMEb+26tI17Lxrz3DUMSdkhC7qqt/Y7wtENFZQfQIECBAgQIAAAQKFJyAQkds1E4jI3j8+qeDo444OIy86t86TDpo6EFHxSozKV0o0NpBQJnL/9Nlh9PDRGUBxEGCTDpuUhwT27LVnuG3WtIwyd9x8Zxh34biM/6t8gkVd6nEYI3517tI52p/oEY485siM0EVd9ZP4fk1hiHN/9tMw9JyhSXShDQIECBAgQIAAAQIE8khAICLhxRCIqD9ofNrCb27+v1o/oG/KQEQchjhx0CFrT2+IQxoPP/N6RkCjuiBDfQMJZSrdt1wvA6hPvyPCvKeeWBuGqOkajEvOPyPcccvU8nrVhSbqr968NQQimtdbbwQIECBAgAABAgTyQUAgIrerIBBRf//4RIaJN99Q6wf0TRmIiMMQPxj0w7WnN8QhjQef+WtGQKO6IEN9AwllKrttue7kh/j/evfrHeY/NX/tiQk1XYMx9vzLwl233FUOW11oov7qzVujpjBE5WtDmndUeiNAgAABAgQIECBAoCkFBCIS1m1JgYifnDk6XDDmF1kJvjD/6bDkrdfDE4/OCTPuuW1tAKDiKw4i3HL3gzWGIpoiEHHtpFvC7X+YGqbd/Ju146lpDGVXaZSNd/sddw6zH12Q1bwrF6ocDKjY5h0zH6n2pIzKdQYeMyRcN+W2BvWfq0oCEbmS1y8BAgQIECBAgACB3AkIROTOPu65JQUiTj/zR+G8MedlBR5/IL7kraXhn4/+M9x3z31VrkyIgwi/v/umGkMRTRGI+OWkq8Kdf7gz3H7zHWvHU9MYyq7SKJtotx27hZmPzshq3pULnTzwlPD8vOer1I3bvHXmH6s9KaNynUILEQhDNOhRUYkAAQIECBAgQIBAwQsIRCS8hAIRdYPGJzKM/O8fhDjkUPFV28kHSQciKo8yDjlcPfF/qw1kVA5ENOaEhnOHnRxm3bvutynicdQVLCmGMEExzKHuJ1sJAgQIECBAgAABAgQqCghE5PZ5EIio2z8+kWH0f58f4pBDxVdtJx8kHYioPMo4kPCLif9ftYGMyoGIxpzQcN6w88Lsex/I6L6uYEnlQERd5etegeYrUd11H3HvhRbqaD4xPREgQIAAAQIECBAoHgGBiITXUiAie9ABfXZfe01Fxdd1k6eFgcd+v0ojTRGIiK+o6LHL7uGEk39UbZ9lg0gyENGQtoohTFAMc8j+yVaSAAECBAgQIECAAIFYQCAit8+BQET2/oP6DF57TUXF1zWTrwlHHTugSiNNEYiIr6jYaZedwnEnH1dtn2WDSDIQ0ZC2CjUQMfX6qeG6K39VZS2HnDokjL360uwfFCUJECBAgAABAgQIEChIAYGIhJdNICJ70OpCDjVdB5F0IKI+pzw0JMRQk0JD2iqGMEExzCH7J1tJAgQIECBAgAABAgRiAYGI3D4HAhHZ+1cXcqjp5ICkAxH1OeWhISGGmhQa0lYhBiKqOwkjNhlz1Zhw4mlVfyEn+6dGSQIECBAgQIAAAQIECkVAICLhlRKIqB/oXjt0iO7H/KS8Unxqw2PPLanSSLEEIk4/6aiMq0JqCoBUBCiGMEExzKF+T7bSBAgQIECAAAECBAgIROT2GRCIqJ//fjvsH+1PfFZhf6JTmPvcnCqNFEsgYuhJwzKuCsnm6ohCCkTE16H8YNAPq5z80bpN6zB6zGhhiPq9PZQmQIAAAQIECBAgUNACAhEJL59ARP1AK39QHtde/N43VRrJp0DE9jvuHGY/uqB+E/136YYEAyrXySZE0aDBNWGlhsy7CYejaQIECBAgQIAAAQIEmkFAIKIZkGvpQiCifv6VP+yPay98r+rP/vkUiOi2Y7cw89EZ9Zvov0s3JNxQuU42IYoGDa6RlWoLQ/z+7pvC7nvt3sgeVCdAgAABAgQIECBAoJAEBCISXi2BiPqBNlcg4pLzzwh33DK1fHD1uTJj1vQ7w7nDT8mY2FMvfxDad+hYv8lGpbtvuV5GncuuujGcfNrwWts5d9jJYda9dzVo7GWVJl//i/CH390Yttq6a9i6y7bhgIP71dlvvSdXSwWBiCQ1tUWAAAECBAgQIECgMAQEInK7TgIR9fNvrkDE2PMvC3fdsu5n/PpcmXH/9Nlh9PDRGRN7/OXHov2J9vWbbFR6ty0zQwHZXCFR+fqJ+oy9bIBTr58abv3dtNB5685hqy6dw/4HH5DoaQ01hSHi8Miv/zgpdN2ua72tVCBAgAABAgQIECBAoLAFBCISXj+BiPqBNubKjAf/sShss90OWXVY+QP5+gQi3n7ztXD4gT0y+skmyFB5YLfdPDlceuFZGf+dzRziMMO1V16cUa+6UzRqg6gcqmjuUyYEIrJ6TBUiQIAAAQIECBAgUFQCAhG5XU6BiPr5N+bKjNn/uD/rD9orBy/qEypY8uaSMODAozImlk2QobLEHTffGcZdOC7jv7OZQxxmuO7KX2XUq+4UjdrkK4cqkjxlorYwxK0z/9ig4Ej9niKlCRAgQIAAAQIECBDIRwGBiIRXRSAie9DqrsHo0++IcNPt91dp5IX5T4fjBxyY8f9xubh8Nq/KwYv6BCLi9gf02T28/urL5V112qJzeOy5Jdl0XV6mcigg2zaSCGRUnn9DAh31mmylwgIRjdFTlwABAgQIECBAgEBhCghE5HbdBCKy96/uGoze/XqHqbdPqdLIgvkLwokDTsr4/7hcXD6bV+XgRX0CEXH7g/oMDm+8+kaF/YlOYe5zc7LpurxM5VBGpy2yayOJQEbl+Tck0FHdZGsKQ8S+v5n2a2GIej0hChMgQIAAAQIECBAoLgGBiITXUyAie9Dqrsuo7YP6hlw3EY+muisv6huIqO6UhhNPHRouv/rXWU34l+P+J/x20jUZZX9y5uhwwZhfZFW/oWGKuPHqTqZo6JUfWQ22mkICEQ2VU48AAQIECBAgQIBA4QoIROR27QQisvev7rqM2j6ob8h1E/Foqrvyor6BiOpOaRhy6pAw9upLs5rwteOuDTdN+n1G2dPP/FE4b8x5WdVvaJgibry6kykaeuVH5cFWPnki/n5NoZasJqoQAQIECBAgQIAAAQJFIyAQkfBSCkTUDbpq5Ypw6QVnhVn3rrszM67Vuk3bMP+1lTU20JBTHuK+BvbtGZa/vyyj3foGIuJ2+u6zffjs008y2skm1FBdmCKe68PPvB79hkLHusGiEtWdppHNtRfxyRqnHn94xrizqZfVoOpRSCCiHliKEiBAgAABAgQIECgSAYGI3C6kQETd/vGpAuMuGBdm3/tARuHWbVqHp157ssYGGnLKQ9zXsX2/F+1PLM9ot76BiLidw/c5Ivo5/7OMdrIJNVQXpojn+uAzf836BIXqTtPI5tqL+GSNHx1/esa4s6lX9yqGUN2Yuu3YLbgmIxs9ZQgQIECAAAECBAgUv4BARMJrLBBRM2j8of4D990THvrLzCoBhbhWXdc4nH7SUWuDARVftdWJQwwnDjok46qLsrr1DUTE9ao7aSL+//jqixGjLg4H9z08bLPdDmu7iK+5eOzhB8M9d9wcnptXdROlrrlWp1jd/ON5XDvplvJ+K9aLrUb8eEhGGKK+QYyk3h5JBCIae8pGUnPRDgECBAgQIECAAAEC2QkIRGTn1FSlBCJqlo0/QP/LfX8Nc/8yt0pAIa5V1zUOQ08atvZD+Iqv2urUdJ1DXL++gYi4TnUnTXy7P9EpnDHqjNC770Gh63Zd1w4vvubi8YefCH++48/h+XnPV0Gpa67VKVY3/3gev5x0VXm/FevFVj/98bkZYYj6BjFqe5/069m/yjreMfv2sPteuzfJ26uxp2w0yaA0SoAAAQIECBAgQIBAjQICEQk/HC0pEJEkXTanFlR39UM8hvjqiu//4Mdhj732XTuk+FSE++/9U5h282/KwwDb77hzRjCiIYGIuO1zh51c5WSL+jpkM9fq2qwr4LHfgYesrbZ69aoaQyfXTZ4WBh77/foOudHlBSIaTagBAgQIECBAgAABAgUnIBCR2yVrSYGIJKWzObWguqsf4jHEV1ec8IPjyz+Ij09FeCA6feL2m+8oDwPEJxe88eob5UNuSCAirlzdFRH1dchmrtXvT6wKPxj0w4x5lJWL57Pvgfv8e3/ikxpDJ9dMviYcdeyA+g65Svma1qKxDde2LgIRjdVVnwABAgQIECBAgEDzCghEJOwtEFF/0PoEBA7u2bXa0yVq6zU+FeGWux8Mxw84sLxYQwMRcQOXnH9GuOOWqfWfaFQjmys2amu4tlBEXQNqyKkUdbWZ7fcFIrKVUo4AAQIECBAgQIBA8QgIROR2LQUi6u9fn4BAdacS1NVjfCrC7+++KZw44KTyog0NRMQNjD3/snDXLZnXkdY1hrLvZ3PFRu37EzWHIuoaQ0NOpaipzepOq6ir/2y+LxCRjZIyBAgQIECAAAECBApDQCAi4XUSiMgeND614Zzzx9TrxIL49IdTjz884xqIunosCwJ033K98qKNCUTEjcTXUVz409OzDmfE/f30gstCn35H1DXcrL4fXx9R8QSM2irFfY+58vryEzSy6iDhQgIRCYNqjgABAgQIECBAgEABCAhE5HaRBCKy949PbTjr/LPqdWJBfPrDj44/PeMaiLp6LAsC7LbluqscGhOIiPuLr6P42U8vqvbqj+rGE/d39gUjQu9+vesablbfj09LqHgCRm2V4r4vuvJniV5lsd8O+9drDbKaVFRIICJbKeUIECBAgAABAgQI5L+AQETCayQQUTNo/MF8u03ahwN69w29Dzm8wR/Qx6GIcT87Jzw378laV6/TFp3Db27+v/J+kgxElHUcByMeuO+e8PLC5zLGE59KsVOPXcPOu/XMuM4jycctPi1i1vS7wl/v/3NY9NKCjHBGHDbZedc9wgmnnJ5YCKMxYxeIaIyeugQIECBAgAABAgQKU0AgIrfrJhBRs3/8YXfbTdqG/XvvFw465KAGf0AfhyJ+/rMrw/Pznq9jf6JTmHjzDeX9JBmIKOs4Dkb85b6/hkULF2WMJz6VYsceO4Yeu/XIuM4jyadz1cpVYfb0B8KD9z8YXnnplYxwRhw26bFr93D8KccnFsKoOPaKlknOSSAiSU1tESBAgAABAgQIEMitgEBEwv7FHIhImKrRzcVhhD9Nuyk89c9Hy8MAcRCh134HhSOO+l44+bThje5DAwQIECBAgAABAgQIECDQMAGBiIa5JVWrmAMRSRkl1U4cRrh72t3hmX/OKw8DxEGEvfbbKxx+1OHhxNO+n1RX2iFAgAABAgQIECBAgACBegoIRNQTrK7iAhF1Cfk+AQIECBAgQIAAAQIECLQEAYGI3K6y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AECBAgQKEgBgYjcLptARG799U6AAAECBAgQIECAAAEC+SEgEJHwOghEJAyqOQIECBAgQIAAAQIECBAoSAGBiNwum0BEbv31ToAAAQIECBAgQIAAAQL5ISAQkfA6CEQkDKo5AgQIECBAgAABAgQIEChIAYGI3C6bQERu/fVOgAABAgQIECBAgAABAvkhIBCR8DoIRCQMqjkCBAgQIECAAIH/n713D9aquPL+e6rev1TUSZXjeCHRqIEgBkokIDqKEeNBjTghgmIMIxEw6otEUBx0jnqiBBSMEm+AwUEUuYSMEAPHiPES74glRgwkXuLgJRmrZsTbX1P1+z3r8O7HvftZvXv1Ze/9PM/5niprJj59Wf1Zq7u3e313Nw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CKfn8kAAAgAElEQVRASxKAIKJat0EQUS1/9A4CIAACIAACIAACIAACIAACINAcBCCIiOwHCCIiA0VzIAACIAACIAACIAACIAACIAACLUkAgohq3QZBRLX80TsIgAAIgAAIgAAIgAAIgAAIgEBzEIAgIrIfIIiIDBTNgQAIgAAIgAAIgAAIgAAIgAAItCQBCCKqdRsEEdXyR+8gAAIgAAIgAAIgAAIgAAIgAALNQQCCiMh+gCAiMlA0BwIgAAIgAAIgAAIgAAIgAAIg0JIEIIio1m0QRFTLH72DAAiAAAiAAAiAAAiAAAiAAAg0BwEIIiL7AYKIyEDRHAiAAAiAAAiAAAiAAA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BASxKAIKJat0EQUS1/9A4CIAACIAACIAACIAACIAACINAcBCCIiOwHCCIiA0VzIAACIAACIAACIAACIAACIAACLUkAgohq3QZBRLX80TsIgAAIgAAIgAAIgAAIgAAIgEBzEIAgIrIfIIiIDBTNgQAIgAAIgAAIgAAIgAAIgAAItCQBCCKqdRsEEdXyR+8gAAIgAAIgAAIgAAIgAAIgAALNQQCCiMh+gCAiMlA0BwIgAAIgAAIgAAIgAAIgAAIg0JIEIIio1m0QRFTLH72DAAiAAAiAAAiAAAiAAAiAAAg0BwEIIiL7AYKIyEDRHAiAAAiAAAiAAAiAAA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BASxKAIKJat0EQUS1/9A4CIAACIAACIAACIAACIAACINAcBCCIiOwHCCIiA0VzIAACIAACIAACIAACIAACIAACLUkAgohq3QZBRLX80TsIgAAIgAAIgAAIgAAIgAAIgEBzEIAgIrIfIIiIDBTNgQAIgAAIgAAIgAAIgAAIgAAItCQBCCKqdRsEEdXyR+8gAAIgAAIgAAIgAAIgAAIgAALNQQCCiMh+gCAiMlA0BwIgAAIgAAIgAAIgAAIgAAIg0JIEIIio1m0QRFTLH72DAAiAAAiAAAiAAAiAAAiAAAg0BwEIIiL7AYKIyEDRHAiAAAiAAAiAAAiAAAiAAAiAQEsSgCCiWrdBEFEtf/QOAiAAAiAAAiAAAiAAAiAAAiDQHAQgiIjsBwgiIgNFcyAAAiAAAiAAAiAAAiAAAiAAAi1JAIKIat0GQUS1/NE7CIAACIAACIAACIAACIAACIBAcxCAICKyHyCIiAwUzYEACIAACIAACIAACIAACIAACLQkAQgiqnUbBBHV8kfvIAACIAACIAACIAACIAACIAACzUEAgojIfoAgIjJQNAcCIAACIAACIAACIAACIAACINCSBCCIqNZtEERUyx+9gwAIgAAIgAAIgAAIgAAIgAAINAcBCCIi+wGCiMhA0RwIgAAIgAAIgAAIgAAIgAAIgEBLEoAgolq3QRBRLX/0DgIgAAIgAAIgAAIgAAIgAAIg0BwEIIiI7AcIIiIDRXMgAAIgAAIgAAIgAAIgAAIgAAItSQCCiGrdBkFEtfzROwiAAAiAAAiAAAiAAAiAAAiAQHMQgCAish8giIgMFM2BAAiAAAiAAAiAAAiAAAiAAAi0JAEIIqp1GwQR1fJH7yAAAiAAAiAAAiAAAiAAAiAAAs1BAIKIyH6AICIyUDQHAiAAAiAAAiAAAiAAAiAAAiDQkgQgiKjWbRBEVMsfvYMACIAACIAACIAACIAACIAACDQHAQgiIvsBgojIQNEcCIAACIAACIAACIAACIAACIBASxKAIKJat0EQUS1/9A4CIAACIAACIAACIAACIAACINAcBCCIiOwHCCIiA22i5h5ctkhdO+uSBosGHf1N1f/IQerU07+rjh95ShNZDFNAAARAAARAAATaicD0KeeqDevXZIa0x557qSP6DVBDh5+gzvnBZPXlQw5rpyFjLCAAAi1OAIKIah0IQUS1/NE7CIAACIAACIAACIAACIAACIBAcxCAICKyHyCIiAy0iZp7+olH1aRzRudaROKIe1Y8rPbZ90tNZDlMAQEQAAEQAAEQaAcCN3Vdpe65c37uUMafP1n95Oa72mG4GAMIgEAbEIAgolonQhBRHP+df9mpOoY3vh9YsnKxGjFyRHEdo2UQAAEQAAEQAAEQAAEQAAEQAAFnAhBEOCPLrwBBRGSgTdzcro/+Wz3z5Ca18OYu9dYb2+uW0ikRS1dubGLLYRoIgAAIgAAIgEA7EPjPv7zZ8ywyr2uW+vyzT+tDmjH7BjV12lXtMESMAQRAoMUJQBBRrQMhiCiO/4wpM1T3+kcyHUyffZmaPG1ycZ2iZRAAARAAARAAARAAARAAARAAAS8CEER4YTNXgiAiMtAWaE4/OYJOiViz4dkWsBwmggAIgAAIgAAItAMB/eSICy+eqa7snNsOQ8MYQAAEWpwABBHVOhCCiGL47/polxo15JSaGPHzegd0KgSdDoE/EAABEAABEAABEAABEAABEACB5iMAQURkn0AQERloEzdnOiHi+nl3qHMnTm1iy2EaCIAACIAACIBAOxDgTojYY8+91PK1m9RRg49phyFiDCAAAi1OAIKIah0IQUQx/Bd0LVBL77y33vihhx+qHnj4/trVmfsU0yFaBQEQAAEQAAEQAAEQAAEQAAEQCCIAQUQQvsbKEEREBtqkzemnQnz18P6q/4Cj1PcmTFJ0ZQb+QAAEQAAEQAAEQKBIAvqpEHRCVf8jB6nJl8xUXz7ksCK7RtsgAAIgICYAQYQYVSEFIYgoBKsaOegk9eHfPuxpfI8991D3rl2qBg4eWExnaBUEQAAEQAAEQAAEQAAEQAAEQCCYAAQRwQizDUAQERlokzaXFkTgWOomdRLMAgEQAAEQAIE2JpAWRCxduRGCzDb2NYbW+gR0MXUyokTIdOrp323bOQxBRLXxC0FEfP6rlq1WXbO66g13zutU4yeOi98RWgQBEAABEAABEAABEAABEAABEIhGAIKIaCh3NwRBRGSgaA4EQAAEQAAEQAAEQAAEQAAEWpiASRCRHhKJI+5Z8XDtyP0vtfBIG02HIKJad0IQEZ//uadNUK++/GpPw2eff7a67uZr43eCFkEABEAABEAABEAABEAABEAABKISgCAiKk4IIiLjRHMg0LIEzj5thNr68osZ++lF95oNz7bsmGA4CIAACIAACIAACIBAHAIb1q1W9y66NfO8eNqZZ6tbFz8Yp4MmaQWCiGodAUFEtfzRe/sQ2PmXneq7J49Vn3/2eWZQq7pX4rqUJnPz5HOmqGefyL53aTfxUlqYleD/xtHfUA9uWNFk3oA5EgL6yUNUh65j+tVja1XfQ/pKmujVZdLXWCUg2m3O92oHY/AgAAIgEJEABBERYVJTzXRCBL1ke+7px9X2bVvV++/trN1x+UF9tHvsuZc6ot+Anrumjz3+JHXaGL8jHr/2j/8nQ7A3HNnMJbrb9doM3b9/+uv/Rp4xu5vj7kFvdeHAro/+W5045Ku1FyafZphten5H6Xe76zHbrvFaSHA6Ntob10RHRJUWx1yoFH8hnbfj/mEDZdpfesMz2IPLFqlHNz6kdvzxtcxz7VcP76/67L23WnDn8tL3WJu/8DsI5BHgTo4o6nm7Kk9AEFEV+d39hggiuITbtr++FjwgSlRSwjL9t2TlYjVi5IjgtotugGMy6eIL1IzOGUV3XWr7C7oWqKV33lvvE4lWpc44/jvq7TfebvDDfvvvp9Y9+VDtdJ99SvUROuMJLFm4RN065zb2x/mL5qvRYzoKR8etcTHWzrThuz7apUYNOaVBoNP9/MamSqBjLZGFG7e+xIjXI/9xYEvutTJqu0ttXNetZk6dmaly6OGHqoef/rVLM01Ztjf4rynBwygQAIG2JgBBRGT3Vi2I+M+/vKmW3DFf/fpXDzYkYvOGSgKJCRMvUlOnXel0TGtvS/7piZc003ZMREAQEbZAcC+5q/jyD0ngMD+61G72NZESqYsW3lRb5/etrfdXuQytqcvSXLvtpmutJ7BgLjS1G72M642CCE6YSfDoWe7JLW85Pcd5Qa+gEq1dF044o+HkJd2Uzdv/qy3HXwHySruk/565Zc416nsTJqnjR55SqS1Fdk571w3X/Fi99cb2ejck7ul+OjzhXKTdrm1DEOFKLG55CCLi8dQTe+mWW0XQIaWBJGaWlM6DvtxOnxRBYh6KAfxVS+C1V15T4zvOyRiR9lVZX9yXIYigQXL9dJx5qlqweEG1jkj1jrXE7grOj7FON+gNCXVdqFjWPLd7NrxEb/BfOCW0AAIgEJMAnVj04jMvNNWzRMzxUVsQREQmWqUggpICK5bd7SSE0Ie/3/4HqHm3LRW/fGz25F9M9/7hlZfU2I7hxibbMREBQUR4BC1aOFctqL3UT/+VfUoEksDhfpS20MxrIn1ZPa9rVs8e0S6nhFDS7LqrLlWUVKI/21e1mAvSSG6dcr1NEMHtKWlvtevVTJPOGV2f56bopOewV978qHWCF5Y2EEhEe/fcOb/nt3YUG9O4OMFsAuPWRSu8T+5r1pCCIKJaz0AQEYc/l2hNt0wJmE1bHm2bUwKQxPzCu6YTTWZfdnXttKoP6wWnz75MTZ42OU7AoRVnAnRiwnlnfD9zigcllfv02Stz2kkZX46XJYggSNyJGM10SgTWEnso61e8xIzRdk+oc3tzjJM17F4rp0S7+68ciugFBEBAQoCeXeZc89Oe56h2PxkOgghJRDiUqUIQQS8Px59xQubrIgeT2aLXz7tDnTtxqrWZZk7+WY13KECMTztxUOZ4Zkoo0l/y0pb+/3ZLREAQ4RAkOUX1RE7ZyWgkgeP4UdJKs66JVceghJ1rGU6kBkGEK8XWL9+bBBFczFPCmE5H2fryi3Vnlr3HFB1FNkFq0n+7PYMVzbUZ2x982L4ZYXdvEUTQqRBDj/0nNfmSmW155QsEEdXONggiwvlTonXMiWdlkt90TQb9teu1Ekhi7o4b7lqC5MttLum9qnulGjg4e0R9eASiBQmB6664Xq1ZvqZeNC1SGjnopMz8jfX1vcmuMgURZIOeUG+ma3ywluRH786/7FQdw0dn4vZXj62Ndu1JuyfUZ0yZobrXP1LnV/TclqxFMcu0u/9iskJbIAAC/gR0cSUEEf4si6j5d0U0GrPNsgUR9HXsuWNGZhL1yXjoS7nvfPdcdezxJ6mBg4ZkXrDRy+XXtm7puYc5+bJW5yARRTRr8i+mT6ktPZlIJ2lseHJrTzecUOLKzrmxTaikPQgi4mDXRUtlnyYCQUQcP0paadY1sR1jwOfe9XbkIInLdi7TWwQRnDCTrhKghLFJKNEuVw1wp2LQ2H581U/UUYOPqYc3cUj/73aO+3YdW7PuobF5p/evdhMwcawgiIgdQW7tQRDhxosrrScb99t/P7XuyYd6inJCiRmdM8I7rbgFJDF3O0D3vX4SiJ6MS2Jjn333qdiDvav7jeu61cypuz9YSv7SX4lzAoUivyIvWxChn47RTCfWYC3Jn4v6GtI5r1ONnzgu2gRu54S6LiahkzUeePj+tjmpiYKgnf0XLcjREAiAQDCB3rZX44SI4JDJNlCmIMJ0MgQlWydMvKh2P/yVonuU6QXyFZf+S8MJE9TO+se25H6p1BteXNIx89fOuiTj6PQXaxvWrVbTp04w/h45xEptrixBRKmDqqgzmmfnjx1V//JRIjiKZSqSwLFI2ttp1jWxHWMAggh7PPaGEr1FEDF9yrlqw/r0V297qSe3vFV/zvu3K36kVi1fUnd52cK7ImNN9zGJUp/ZurPILtF2RQSadQ+tCEfbdAtBRLWuhCAijD/do9s1qyvTyJKVi9WIkSN6/h2XiE3/HtZ7dbV724tRjjR3FYGeROdOkKDYoBjAXzkEKCn63ZPH1t6zfF7vkPuykRO3xPwSPz3asgUR1DddHXDB2El1DrET677exFpiJqevHx1nntrWd7b7xpCpXjq2SAR079qlbXdCDwQRsaMG7YEACHAEetteDUFE5HlQpiCCu0+ZXoAvX7vJ+Qs5k7jCdvxwu7+41JPYFC7JF5np0NGTje2SiIAgIvICUVFz7ZgMrwiltdtmXRPbMQYgiLCGY68o0BsEEZwwc8bsG2rC16vqPqbnuBOHfDVz3YDtGa5VAqQ3+LhVfFG0nc26hxY97nZvH4KIaj0MQYQ/fz3BSC1xye5zT5ugXn351XpHzfR1tu/oe9uLUV9OqAcCHIEqBBHN6gmsJc3qGdjVCgQgiGgFL8FGEGh9Ar1tr4YgInLMliWI4BJBvmKIBAH3Mp1+y7u/Fy8uIwdQkzUHQUSTOcTTnHZMhnuiKLxas66J7RgDEEQUHs4t0QGS5S3hpiAj4eMgfC1VuVn30JaC2ITGQhBRrVMgiKiWf6v23ttejLaqn2B3cxKAIOILv2Atac4YhVWtQQCCiNbwE6wEgVYn0Nv2aggiIkdsWYIIPbllEy5Ih8l9hcidiJC0hxeXUrKtWQ6CiNb0m251OybDm9UzzbomtmMMQBDRrLOgXLuQLC+XdxW9wcdVUK+mz2bdQ6uh0T69QhBRrS8hiKiWf6v23ttejLaqn2B3cxKAIAKCiOaMTFjVagQgiGg1j8FeEGhNAr3tuR+CiMhxWoYggksCxTwW+bhBfdWHf/sgQ2bz9v+q31Od/iHvxeV//uVNteSO+Wr7tq1q68sv1qt99fD+qv+Ao9S3T/9nddqYcSIPhCbzQutvWLdaPff04z1j+fOO1zNHUtMAiP9BB39FDTtuZG1MZ7OsuIGm+ek+jMlPBJkplCeIICa/fPBeteOPr9Xjhe717vf1geqU0Wc5cSgq2TH4sH0zvtKPGJdy6Th+oHrrje314hdePFNd2Tk3tzpdt7Jx/S/V5uefUu+/t7NhTtE8OPDgvmrYiBPV6DPPVl8+5DCpOc7lQuOfYnFj7e76Td3rG+LfZz7nDSDNLT3X6AScI/oNUEOHn6DO+cHkQnnp9pFQ7NGND2Vinew5euixatJFl/dco5P8hSRz6JSeDevWqBeeeUK99+47mXWT2k8Y9D9ykDr2+JOs66duSx53yR4S2z7nQK5V0NcKWxv6CUd5c4HGt/K+xQ1x7ruucbbRXFp535KedUHfS8gH5Ntx5/3Q+dorva/EV3rcUrmY47HxN/2ejqXtr/8hs74mawrtp+dOnGrtwrZ/mOYvrSejOs50Wn9D5jcNJKR+UfNP56fPmZj8rM78fwW451xbXem+vPqBXzQ8lybPcT7zT19TEn4012+Zc4164rGN9ecQmuMUc+f8YEr9OTGPf96aNHTY8ep7EyZl9p80o/Raoz+DDz32n9TkS2Z676Mxn29cfS3xsy1WTL/Hev7wEeulbQqtH9M/viz1ehBExCLp1047CCL0KykmXXyBmtE5QwwktP7Gdd3qhadfUDu27VBv7Hijtq5/nun7G0d/o/bfdQeobx43THWMObW2xu9jtU1PmOpjot/Xrlirdrz+J/X2G2/X26O++h3ZT33vvLGF3pXu8mI0lK+t/q6PdqkR/Y/LMHWNgaTyGcd/J8Ozc16nGj8x/50U9b/6vtXqxWc3qz//8c+1/67/sG7LoYcfqvoN+JoadfopavSYDqvfkwLN7n+bfauWrVabNm7K8KCrYgYPHaxGjR5lZEosu9c9oh5a9VBmLu23/35qyLCj1dgJY3uupfH9o7m66TePNswbsu3wfoerb3WcpDrO7FB9D+nr24Wonk0QUcT81hOn2/76mtFWm39j2mdbS0yxVLS/hh72zcxaPn32ZWrytMki/6YL6WuKZG1K5gHNoQ/e/SCzJtFcOOLrR6hvjhiqxv1gnHE/4WJsycrFDfOnioQ6XTf1yPpH1EvPb8nM82QeHjN8SM/YfOZhwu7FZ15Q79fYpa+rIr8kfdA+Oez4YU7rMuf89P6f7kvqJ+eA0irk+W/nX3aqX9yxtOfZJG2by7503RXXqzXL19R79b3yizjNnDqz3g7xeWLr4/X/nbfmJHvs77ofz4wj2Rfo2cq2T9s4l7GP0/PZgxtW9JhC69ryJcvrc9u0x6X9m66ftEFrxCubX6mvVck+a1sfbDzod4qf7vXdPc82+jpEv5PNBxx0gKL5euqZp4qfOU17EcXAvXf/u6L/m8xV2zNDMo4insOp7Tz+efsgPUvkrc9k768e/JXzM5LUb/RMqq+vVNf1vxH0529b/3nPFUldiqtY9iVt6s8RyT5L8/qehfeoX699uP5sTuvfMcceo354yaTcPQaCCJu3HX8vQxAxfcq5akMtOZn+u3XRCmtyTDqURQvnqv9Yfb+iF6YDBg5Wx504yvjSlHu5f9TgIWr+jVerVcuXWLukxMfNt/+7NfkTmtD1rU8vqlcsu7tBAJE3MEpa/uiyqzJ3e5vKc4IIegEem5/VEYYCnCCCXrLPuPj8hmSt3oQLB1tCy9d+fa5QvHU/bf4PQ64fGu+o4f0yP216fodxTpBQ5MbaCzpdVGQbw/jzJ6uZV98oFtPY2kv/7hv/SUJHX29MfVOi9dLLrxElMfU26AV+1+xp1rhK6p1WE5Fcf9MdhfBK+pD6kgQRP7v7gR5bfBKeNOevvfKShnXd5mPiPe+2pcaEWCxBRFH22cbH/V6UIIL2vbtum2td62ldm3PLYuf91nUuUeK0c85C696oMyJfLVp4k3jfovFMmHhRbb+6stC5lLbTZV+lGL+6a0Eub9P+QUnFWZdNEq3F0iSrz/xOj92nftHzz5SQL4KfdM67Jsmp3TwfUnu33XSteH+h+XfZldcb19a8/ZUEEfvs+/fq/LGjjOtJ+uQ1E3/af2ZfPsW6JqX3n8Qu6XomjXvXPVH3c97zjauvXW2WxFzs549QQYNvfekzi4t/JPwkZSCIkFAqrgwEEUrZEu4m+vQCbuWyVQ0CiDxv0cvqKZdNtibWTMkBepF45cWzGpI8XJ+UOJ5/980iAYZrhNmSmOn2fPkmbUjqTz5nSv0lOtXTky2S8RHbjuGjM0Wf3f6MkV/yolUaA2TTrK5ZogRcs/vfZB8lOq+69F8zCVyOPb2Qnnv7TzMJFGpz9mVXZwQlseKakk933XKXte2kv45acmf67OleCVlJrJkEEUXO7xiCiCLsM60l0ngg3hKRgcQv6TIzpsyoJQMfqf8ritmHn/61UzPcmtL9/MbcuHLdV84+/2z146unN6xTzSiIoPXhxtlzRPsXgaZ52HlTp2gPo/W468qujM8kzqJ1ec5tNzoLrSihOa9znmhNoX3/nInjnYSaEtupDCeIOHLwkepnN96aETKY2uPW4nRZ8tn4jnMy1SVCQb0/fT5R3F5387X1YqY9RboO+PqxzH08ETToLHRWq7pX1vdGLiEvXYelz5t6/67zNKlP47vpznnWfZPbi2iP7prVZQx7kyDNdb2kDly4cPwpZmZedEXmmZMznPrpuqUr88wn9Z1tXnL9Udu3zrlVvAaSv66eMztXyBJTEFGEfQkHThBx4bQL1XlnfN/4PEr+2fzmFx/n60whiJDuQsJyZQgi9BMcKKHxypsfCS2MW0x/uU/CjIU3d2W+9rT1SPYvX7spN/Hjm9BN+natTwmI8Wec4DQOfZyUsL118YO5w9cFEfeseNi5Xwk/mw9Mv+v+Xdv9fO5Lfq4dCYeiBBH0kntsx/CMWXliBs5+3bY8UQUnVow5c80AACAASURBVHJhT22vevip6IlJ1/gnm6XJGG58XIImjwN3VY+EW1G8qO9/u+JHIlFXYmdiy9D+/5AxXf/aWh8XxWhe4kzC4fp5d7AilBiCiCLtk4xNL1OEIOL92mkcUtFPYo+JOTemkLnk0g/56opL/8Vr35KKE318ltQJ2VfzOHD7x3fHT1TXzrrEyVzJXuUjaEgb4Vq/jPnHJeR3vvNWIfykDnFNklO7pkS565qRtlGSfNf3VzqJyiauSu8LMfinBRauzyGSMRIT13Z1X5v2a1dfS+2VxloRzx++gobEZp/6RflHytFWDoIIG6Fif4cgwl0QQS9D816ySTxGiZ4FixcYi3LJAfoC74Kxk5wEGPRS9YGH7xcllCR2J2WaTRChf31KdqaTCpKx6V/C5vlImvjn+rX5nuo0u/9j2EcJrHVPPtQTm7ZkiM5R/1LW5F9p4oKrzyUzJHEkKcMlqylei5zfoYKIotYfbi05a/xZuckx33kl8U1ShksE28QMevv62PJEFZQs+tH3L7aKibgx0Fy6fdnPGwRGJBRL/1V5QoTrHE/sluxh5CvXuaNzdEny2xLapjiTrP0uMUpl9Xk9f9F8dcfNdzjFEa11965dakyM6qeckNiSYkn6x53ipM8lbk8ZMOjIzKkSkv5c/Fj2Pp6cFpYWWtn2Nj0hT4KD75481uk50CXufOdpMg5bLHExSz7LE0Nwp5KU8Ryu20r+u3vFXc7P/8mzqOs65XIaCz0Dd17e6RQXic/y5kwsQURR9iVj0PdaEly99NxLueugTUgJQYRkxXUoU7QggvtaXfIS32EITkX1l/uUnP/8s08zbdAXngcetPtIuvSxvelCVO/JLW8ZE8E+Cd10+6719SsSkraSI8379Nl9DOYnn+xSm5/7vTEBZTu5QxdEfPLxxw1t0UvkPnvvncuPGD+zdaeT7ySFbf6lfr/17TMU8chjYYvRogQRNEZdQOT6Ml2vb0rMmRLoyfHvB9auVEn+6Lh801ygLyl/cvNdEveIy7jGf16CgBIv/QcMqsf/735LRxNlr9ihH6ViBVNfyZUUSV/bX9+qXt78XMP6Iu1HDKtW0JRAs8U7rQ+6X/MEEbSen3nykIYxpa8HSeympP3mF55mWVP59Y9taTi1hMaR/K1b+0CmLtlK148kf32/cmiDqKJo+1x8kpSlRNGzTz3W8z85IQPN7/Sffr2KPhe4PSvhT+1wVyQl7dvELlSOxBDTp05oGKoe33n+lYgi8hLnNEdonU7+aM6mrwBK/n2R4ro8MQTZRydS2fYREwd9vnI+pTFSzPfEDXOFUcLAtj+4Chp0x7vUL2v+6fxoD9JP+ErPiTx+kliVzPvkuoekrL5n0lo8Zux5maZGnHByw4kOpiQxjWfkyaNrx5vv3pdp/qWvtkg3bHt+yVtTqJ/vfPfcnthO+thzrz6Z5zWdP/WnC7Qkz9HE/vXXXmnwXfIMyT1fJuO0CUWLfL7RfX3PnfMzfiUe6ecnzs+SmOLKFPX84SNoSNvnWr9I//iy1etBEBGLpF87EES4CyL05EBCPjmKtk+fvXr+1SeffJr7Qo4SF6ZrFPTkAL3Qfuqx37PXcfT09fEnxhd/Li/DpVHUbIIIsls/4l7/AtU2tpGDTsp87WvyDyUuTQkJigE6Ptrmf5tPmt3/un2UIEsf203jT46mp/+fu0qG/j1xoOtE0kep079PjuKm/18/8j7xoy3xlZcwofZHfntk7Rls91zd/voO49eetn5sccX9zgkiiJd+3Q4lg/vs3Sd3fkvFISGCiCLXH30t4TgQQxon/X3w3gfGr/JtCQ5XX+lrgmv7en1TLOWtKVKb9URkM50QYUqyJsf79x+w+8Rdmof6OkL/Pk8UYWKXvn4jYfj+u++rLS+8zMYPlf/VY2utX7ebxBDJlQcHHnxgT3d0XD23dtnWfqm/k3L6vObmj2Q9zUu+Llm4pPbl+W0Z0/JOT9LHoPufEwZJ9pTkqHtat/N8KVmzq9jHdd+knxce/+0TPc9wuu1p/9L46S99TVo67vKeOSVxxwlLqb/k+pdknubN1WS+5p2mkxez1Nd3xu5+N5nsy5ztZTyHkw02/pK9ica0fN19Dc+N0mekPPE09W/ym76++swZmrvvvrM7l6ivaWlfJXOeu66wSPuSfm3PERRDtDbTHHmiNtfoajubwBGCCNfdyFK+aEEEl1yhr9GmTvsi8RV5SLnN5X2BTC8xL6/Z9uVDDsu0QS8g59WOEtSFE3njcE3o6ka71OeSobbj+emF7nVXXaroJWb6z3ZFQx4/SszoyTxq23QUcqxERNp+k330kn9W7fgw7n5309fQeeKQIgURetsu4hHuhInN2/+rQbjDvbwm3y++f53xao3kaHv95T/x5/oImdcu8W9KrNqOvOaOprclkji+NE6Kfe4If2L244vOa5hntiSmCzvOl3nxbjtWPi9prvuF7LSt59TfDdf8uCGhbRPSuMRAwqtM+1x8lJR1TRpRPW5MSXumY/JNzNNfZXP2mxLapvimNqivS394dsP+SKfzHDX4GBaTSWxA41lw53J2DTJdfVSEwIiMnnTOaHZ/vOaGn7HXEnD7iEk4mXcCgOkaH9OebTtxy0XQwDnLpX5Z8y+PH8XDtCs6G64sMcWPy/7qMud9nhG4ZLftKi+f5yvTmmI6KYnYpZ+L8/hzV+eYnh10IRC3zlDfU74/xmn/KPv5xmWOuMSQXrbI5w+fvSltn0v9sv3jyxyCCF9ycepBEOEmiNBfupEXbMd604v3rqt+0pBwzftamEtmJR6nl5wzO2eqjjGnZk5+oASw6Zhs24s/12hqRkGEnqhyuTZD/xo87yhd7kU8CQI65/4bm0wzffltOgKafNHs/s+zz3Q1CL1Yn981vyHpn04ScRxNR+HbrjDgEpd5x6qb5o/ki1fX+WPzLx2vT8c90+kZyV9ytPvSO+9t6E5yGkqIICLdYez1h1tTk/7IXz+6/Edq/MRxmTGb1lTbEdiuftJtC1lTeua14QoeU3KP9paxE8ZmrnNI7q3nvjI3JbUT31dxQgR30kbPf/9ffEFDjNO/N53qYhKjcF8w562tyfo655qfNogIbSI6ThiQzAc9Rqkf0wkEnB9cYzMpr8/rdDumq39Ma7GJG3f1i0R0kNiiX2nF9WNbE2/7xa3stSam9cP2zFPlPm46fYg49z1k98fCEv+a/GX6Gj/PZzTvRg05JbM/k50m7ol9pljKE/yaYpab42QX/aX3wrKew6lfk63JtRvjfjAuYxvFMbe2pJ9z6Nll9g3/2hDP3PqSt2/QbyZhj2l9Tda/y344veFZzPYc4fLcn8RHWfaZ1gHT1SPcXNPXYAgifHclQ72iBRHci1PJV6qRh1lvjkuY00vZ23+xJvfuZe5FJL34XbPhWdZUn2ReuiGX+oMP2zeTjLIlvdL9cEmfvOS2iZ/tChFXfr7+D7FPvwYgL1Hik+yQjok7VSUvuZhuV//qzhQLut9prBue3Cq6+oISMAvmXJMZju1kEenYk3Iu8c8ldyRiG1NS1kUQIP1C3XWeufDivva1zce8r99N4+fmsE0MkYyD+jvtxEGZEx9s4iuXGKB+yrbPxUdJWZekkWkuJP/exp5jTnX/9Nf/NZruE0vUGBdPef41ifhsVzZRX9wX9DEFRtQH5yebWMoUg5zwx5RQtgkZqQ9uLclbs0KTtdL6Zc6/PH62GHLl5zPPqY7rMwLNoROHfDXzLCfdXzhRYN4pZtye6fIM4Ms/7/SLvD3Ldf8o+/lGOkd8Y8m0F0jjQ/L84bM3pcfjUr9s//hyhyDCl1ycerEFEXGsamwlL4GgJ0Rcv+J1qa+fQuBydLSeFKBRmhJkpuSA5Phw7qWqKxObH11ejLrw5fqV1ucSb7YXvEl/+nUZpsQY99JVmhjSE/R5XyQ3u/997cs7jtvGMXT+SOYOxQNno/QUBtu8SX7P43fX/XfmfqXuO79jCCIkDF3tMyUybEIzYsnFRMxkM5cI9l1TTHsFN37J/fGmZLv+NXV6XeRs1+MiJj/ykb5+SwVGkvnOrfk2MUQyBynROubEszKnReSJrLiEsWQ+uPYjXUOSclzCVpLI5tjlrXO6P6TPPtx1Gdxzj2lNlJzcwa3ZefZVvY9LY5R8bErI5wkOqB53PUOeYIxbt6VrHRdLeeIibkzSeKKxlfUcbuJvW8O4fSOZr7aTOjg/5Pnad33lTtCyiUxdnvuT8ZZln+k5QhrD3LoLQYTrbmQpX4UgQprcjTzUnua4hLk0mcu9zDUll1yTefpYpfW5EzhsRwmn++KSGC7JFWpLKnBx4efr+xD/ci90pUee54ljfMaiX4Fi+5o+6UNyXQYlF4b2/4eMWRIBQbqCLsKJnZCUxj/nMxdbuCSUyZdcX7ak9Bf/cdOY7JLWzYsfbv5KfWn62tQ0n3WxjeuX1ZyQxiU5b/Nr2fb5zGuXpFHSPpe8lK4H3BfnJv+GxDfZysUTt7e6zDkTY064kXeFlauv9PZDksXcCQ5cQtkmEErGwAnm8uZGaLJWWr/M+cfxk+7BrvxcYycp7yqICBUPu+yFviJC09jo30v4m/YcyV7IrWXc/lHF8410jvjGEtULWZ+5NVdn7rM3pccjrV+Ff3y5QxDhSy5OPQgi5CdEcMe+2r5CTHuJe2lsSj6ZjtTftOXRzNdopijQj2qPndB1eTEqFTSYxuJSXx+37YvfpE+9HvcSlUuIubzE5xJjJvua3f8h9unJDPKBhCOXZDDNH+4lvHTukD3cy/WYiWITP8mR/WSfz/wOFUS43GfuYp9JEJB35Hoyb7mYiC3+0r8k911TTIIffT64cObWJGKT3pfSyeJtf32tYZktUhDBxbk0GcyNTa+rC9lcTvAgEFzykWNkWhOkyTaOg7Su7UmPSy7bkuVJm9wpOqbxc6IDybUZej3TWm8SREg5cesI93xW9T7uGqOcf6VziGNqWof0dc6WuNfjUhfM5D1zcmOSPkuX+RxOY+RslTwLcIIu8v26Jx+yPsNLr2oKWV9pbNx/k+StHS7P/dR+mfaZTg2xXTeSt75CEGHbfRx/r0IQkZcEczTfubj+4lKahKCOpC/8qKw0oWsagLQ+2fTIb36ltm/bWrvH7+PafX57G0+tMPXl8jI3hB8n3ogdC7p9kpf0aS46d9MJC67JDtdA1V/+S5LPerLBdJR6cv813XFOf1tffjH3q3HOdml8uo47KS9tXxfZ5H0Va7KFS0RxoiK9L4lP0n3q9V1jk7M/NAnJiZRMCXOKyReeeUK9V7u7/v33dqoxY89TV3bOFbvYZf30WUPLtk888FRBVwYcB/p3LlfUSNd3PRZc9sZkiHob3PrpItIwMXYRr7n6iUuYS0VG1BdXX59T3JojFWa6zg2p/0OfD8qcf6H8dMGhTWzlGkNU3vUZQRcz+uwPnJDnma2771dM/3GCCBchbQh/PR5tV74kdnNznlsHq3i+CZ1jkvgq+vnDZ29K2y2tX4V/JHy5MhBE+JKLUw+CCLkggl7u/fY3j6od23bU3gV8UnsX0Ec9uGGFkyOkySfuRaI0EUcG6Ymi3iKI8DniXmdtSlj4JoTSAaK3Yfpis9n9H2Ifd8S9NOmlzx/u5X2MJDmXNHNNEOUtDCH8qF3XxATVCRVEFLX+cIkMaUKXxuUimHJarP9fYX3OShKa0it4uDXFdlKKPgYuQZhOmCZ8TIlo6Z7kwy7kGiPqT6+v72PE78VnXlDvv/uB+uC9D9R3xp6huDvsTbZz89AkCNCTlK7rgTTJ6cpZ95/tK+90+y7j59ZESazq89NUh7PFhbFEQENjr3ofdxkTt25L1p+0j3X+eSfVbH99h/r040/VGzvesF6Vocepy56kx6zLmMp8Duf4S+cXt69JhSy6z0x7r74+Sm1L+05vw+VkFdt/V5RpX8ipL6Y1F4II193IUr63CyJcXoRzXzaZkofShK7JPaH1XcLE5WWuXtaFn/SFqYvtelndPpdEFrUl/QrRNdnhOiYu1mwnq+jJcckR7652JeWLjk9p+/pJFdIv59Pj5lhzX6zqCSvXvkgQNPvyKeqIfgNU/yMHqYP7fkVNnXaVrwt66vmeJJJ06npCTIixrvNfGgMhNqXrutrn069PHzoH10SpNPmrzyXJV9s6A130xiU79ePSfYQXXOy7XBWV5ztuD3ARoCS20f898OC+qv+AQWr0md9TRw0+pt4tl1B2EQfqa31eTLjs7xyX0PrSeeIyN0L5lbG2uDwjSE9XsbHkRKfccwN3wsorb35kaz5K/EpFp1XGomt8lDFHin7+cJl/nG9C64uDr1bQ1T8ubafLQhDhSy5OPQgiik+opT0lTT5xyQHJV2lJXy4vp30iyaX90ISlS32fI+71l7aml9a+R4an+XLHh3NigGb3f4h9euzkHeOtx6YkFrivviVfMut96aIiFzttcyqEH7XNJcFNidzEllBBRFHrD5fIsI0lzbdo8Zd0zubZZEqChgoGkj71r7uTRFW6fZP/pHuSLaa5331P7EnaojjvvLxTHd7vcNXvyH7qoL4HqsnTJvuYwtaRCgK4fcVFtEOdU5w+8dsn1AEHHaCOGT5EDRh0pBo9piN4LLr/XE5I4WI7b567JE9pYDq3vDU0xikaNgEN2VT1Pi5NipvWbdf6nADEZX2VBqjLM6Ees5IToqR2SMq5rHm+8ysknqUs9dOFXGODe5bIm6NSuxIflGkf9xwhFdqaYgaCCMlscihThSDCNbngMBxr0dAXl9L6oS/sQutbQaQKSMdEVVzKcjaE1reNS2/fNdYkX/eSDS7JDpvNpt/1xKEtAa8nNKVXmfjYV3R8StqX+koyPluSxkUMJekvVpkY8ylGG5LxuCZMJDEg6VdaxtU+abvpcj59hHKQ1I8ljOHmpJ6Q1RN7LqK6NEt9DZZ+aW7zm4vYwNaW6ffQ/cOlfuj8Dq0vZeQyN1zGz/UfWl8yJpc+pEJMSb+6vzhhU6jISh+bi6hJsh6ZxllWLLraWLRdZTx/uMw/zj+h9SWxnZRx9Y9L2+myEET4kotTL7YgIsaLVtdkoSRJmkcrtL6LJ6QvYqWJGlPfofVtY3J5MRrK17W+6xH3+ktb09HNejmXxFOap54k5F5ih/ovtL7N/1z7UtGBS+zodkhiQZIUs42Pfg9JaNjaD/WPT/1QQYTL2u5iX0g8EOfQ+jZf0e96EtV2Woa+VpiSzK5rlclW03Hh3esf6amSlyiT7kkSTukyrsl21/ZjlJfGqY8AKYZ9kjZC/edSn+OQt+7r4rS80xGkJzXlMZH4qep93EVYRmPV/SO9WiLhVNY8dFmHfUUGkvkgKeMS85JTqbg+pWsLV1fC0uUKvjwmLiJiiV1JX2XbFyqs5BhBECGZTQ5lqhBEFJmotQ099MWltH7oC7vQ+nkc6OXqH17Zop596jH1u98+rN56Y3umeJ5/pOM39R9a38W/vgkyySkTLskOm82m3/WvPfOuaHAp62sPvfDe9uoW9cKzT/ZcH5P+801qmmyRxL/0CG3JeG1JUK4vlyPGJTa4lollk8465vpMCfLXtm5Rzz39eM9a8+HfPsgMM++reEkMuDLTy4fY59O3T9IolIOkPmcXCbD69NnHeZj33Dk/dz/R11eXqyLSDRd1BZPOq4iTdkL3D5f6oXtuaP28APKdfy7j5/oPrS+ZFC59hAgMdFskJ8LEFkS4nFojWY+qeH4Meb4pco4Qi1h7fV7c+uxN6fZC69vmVIh/bG2bfocgwpdcnHoQRBR7QgS9jN72yjb13FPPqcdrX4e+/cbbGceZXo6HvEylDkLr26LL5cWoJImd159rfZcj7vUEisu91/RVY/8B/WyoGn7/9Vr677QP6/+eE1aE+i+0vm1QIe27xI5uhyQWpMdN28ZYZCIphJ/v/IYgwuZx8+/6OpF3xLtLWd9km24pF09JGdu1Bi7JQReCnE2uyVyX/qRlKQH42tZt6oWnX+g5sSG9FlMbnPDH5yomqT2h5UL951pfF/TlxZcu+MkTA+jxYjuOn+MmEbFxpxOUuY+HCiJchGkJI33MPicJcLwp6b1t6+s919Y89djv1eeffV4v5vIs5Ssulc4d3+dwat91fiQ2hezxkmckrn0S6vXps5cUS73c0jvvzdQxxajErrzxF2kfBBFK/Z2z50uuULQgYtHCuWrBnGsyo4qZcHPFFfriUlo/5KUvjSm0PrVBLxA/3vU/tYerl9Unn+xS27dtVX/e8XptU/g0F1u7CCJcXtKngUi+YHZJdrjGaLq8fuqD6doM/X5p22kSJpvoS/FdH/1Pj1iG/jY//5R6/72dDYlsvX4VgoiYCVHb1+ZFv+z3iZFYNoUKIhKB1c533lI733m7dl/iO+q92j9bX37ROqwyBBFF2WcdHFPAx2ehe4GkPncFgc/4uDrptSHml84cS9u1QpIxSXhJ2skrE7p/uNSXPrOY7A2tX8T8cxk/N67Q+hL/u/RhE+RJ+kvK2E47ivF86TI23faQ+RUai0U934TaZfOvz75ha1P/PbSP0PpkT1H+cWWRlIcgwpdcnHoQRMQRRNDLyV27Plav1xItn3zyqdqxbUfPPczpF8ScxyCIsMexJAmebsUlka2fJuByv7ndclkJLnEQ8jKdeg2tb7M8pH2Xl+q6HZJY0JNwIcmWohJJIfx8/QtBhC2q83/Xvyw3Hcetryl5p0n4Jtt0S7mvfOk++bm3/1QNHDwwd2CxbNA7CY3xEG8lCdCd77yr3n1nZ+2d2fu1fz5Qr778qrVZiSDCJ1lv7dizQKj/XOtLr6jRYzJPRMStab7rdt548oRDnvjr1YrYx6nx9Hh8406yb5rGT36kf7a9uk19/NHHavvrO9QHtbmki3v1+i6CCFeRiMnW2M/hOn/631JbQ9Y/yTMSJwAIjeGkvmnuSexK2ijbPhfbpJxwQoSUlLBc0YII7iVZ7OSpcKg9xUJfXErrh7z0JTt96lPiYeV9i9V/rL6/4dQHF0a9XRAhYR+SEHDxhVTooAsnXE4voOO6H934UMOpDy52xp7TPj4ge/MS7Hnjsd1JH+NlvwtPSdlYNukxJhGs0ZfdS+6Yz576ILE9KVOUIKIM+1zGmZT18ZlkLuTZIqlfliCCG78k3rjxxWwr3b6El4/v03VC9w+X+tJnFtOYfOoXPf9cxs+NK7S+xP8ufYSe2JAXv5wwNDTGXcamswrp2ycWy3i+8bFLEkMh+4ZL+1TWZ29K9+Fbvwz/uLJIykMQ4UsuTj0IIvwEEZRwWX3farVu9Xrri+E8T0EQYY9jn5f5+hH3pqO69SSn6fjvVkukhLyMt3skTHAR8uJaEgsxj+OO2Vaaa6h/fOpDECGJbHMZqdBBegUP9eSajM4bgW9bvvVsNH1i1NZm3u+UtP3FHUvZUx9c2oUgYrGi049Mf9xR+NzJH/p1GbZrZvR4gSBitweqEESQL9auWNtw6oPLPCpDEFH0c3jIGh2y/kmekcoWHBALiV1JjJRtn4tt0jiGIEJKSliuaEEEmaG/LDx+5CmKkiBV/IW+uJTWD3npS1xc69PX8rMvn2I9/UFnTr7Qrz+AIGJE5ut2LtkfkhBwiXv6Ym5sx/B6Fe7aDP2kBOl93tT2FZf+i7N4htqnE0fS1x9AEOHi1ThlfRMQeu96LNsS1D7Jc7q+5oh+AxpOjShCEFGWfT5e9PGZ616g2yWp78NMOv702hBTxBCzrfRYJLykYzeVC90/XOpLn1lMtrrW94kl1/XBZfzcuELrS/zv0gcEEXMlSJ0EzWU+37jOEdFgU4V89o2y+3C1sUz/uLJIykMQ4UsuTj0IItwFEXQkeuflndbTH3QPUZKBXpKm/yCIsMexJAmut6IfW7/HnnuozW9mT9TTr9Yg/5A/uD8IIrJUin7Zb4oKSSzEFDHEbCs9phB+1I5PfQgi7GtNXgk9Ecx98a6vO3RKw8NP/9rYbEwxgm9bvvVsNH1i1Nam6Xef5BvtCYf3O7zh1AgIIvIFEeQD/RQe7goG/WoN04kqiU8hiOCju0xBBAkMZl50RcNzqm1e0lq4V+2qhvSpEUULIsp4Dqdx+66PIeufJLnvs+bZ/Jj8jhMidpOAIEIaMcJyZQgi9DuN6eX3K29+JLRQVoz6OPDgvmrYiBPViBNGqaMGH8NWDH1xKa0fmlRxqU9fWF0765JcUEnC4aCDv6K+PnCQOvIbQxSJIehPOibXspxBLn3JPJ8tlW7f98oM/bSFKgURNDr9Cg/9WHj9C/8Zs29QU6ddlYuPXkafP3aUVUBDDPvsvU/tLtJBtXl1cm1eDVH77PslZ8GOqy8l8V/klRm6qMT1Zb/reH3Kx7Jp0jmjM6KoPEGEHmuc3STaOfCgvqr/kYPUgIGD1cBBQ3rWY1d7JTGg91+mfWX5zIdD2jZJfdsJKT5j5eoUfWXG5u3/1bM+hfxJeIW0T3VdkuVcXy71Q/dcl/plzT+X8Yfy8/W1i41FXpnBXZ8VGuMuY9P5hfQtjcWyn2+kdvnGkuve6dNPaB8u9cv2jw8PqgNBhC+5OPUgiHATROhJdM4LSaLlwIMPUP0H9q+9Cziy/sWl9OVqyMtUsim0vi26JC9skzYkSey8/nzr619qz180X40e01HvSj9FQv89bRPHU3p0so0l93uo/0Lr22wOad8ldnQ7JLFQ5JUZeTFiY2aLJ5e74X34QxDh4iG+rC3Jq58iwSWK0y1L9wOb5dKv9rl2Ytmgt+0To7Zxcr/rzLkylLA94KADVL8j+9Xez39dHTloQM9VIlIbQ9YsnzG51An1n099/fQHXfijx6NNGMQ9s5R1QkQz7+PEpSxBBIkhzjvj+9YTz8iXffbuo44ZPkQNGHRk7f3zkarvIX2dTg/wibn0nCjrOVznT/9bGi/StYWb65L1hhNEuDxDuKwxSVmJXaay9O+LtM/FNunYIYiQkhKWv1E5oQAAIABJREFUK0MQsWjhXLVgzjUZi25dtEKdNmac0Mr8YvpX9FTadApF6ItLaf2Ql75kv7Q+9xKS6lMie1THmRnhg4midExU36Us119ofVvApNv3Fd5IbAxJCNjGoP+u96UnOHQBhy0pSEnJE4d8tUEMQYnsMWPPywgfTLZK49N1rEl5Sftc7NvGbrLHlpDi+nK5lsSXQ149ziZdLCPpV2dtEkSYvvw+7cyz1bDjRtaFD6Y+XRImLmtg0l/Z9knY6mVcGfhw0PuUzKWY4iIbF3199X0WKMpmnRfF962LH7QNy+n30P3Dpb5kP8szXlq/zPnnMn5ubKH1Jc526UMvKz3libNDFyBzgk7JmpA3Rpex+axHIc+qVTzfSOeIJG64MmU8f/jsTWlbpfWr8I8vdwgifMnFqQdBhFwQYTolgL6E+1bHSRnhg8k70hfBIS9Tqe/Q+rbocnn5KEli5/XnW19PlKWvzaCX/yP6H1fvljtBIm2TXp5+k74Yt7Hkfg/1X2h9m80h7bvEjm6HJBb0Mraj2k1jLdLnIfx85zcEEbaotv+ux64eW9IreJKedJ/4Cm5C4km6J9npZEtwNnFXK7i2my5v+kqa1vpvHjesLnww9SHlpvfDnQ4SMo6QuqH+86lP15N0DB+dMTvt2+uuuF6tWb6m/rtNGMStaaZrrvJYcf5MX4NV5JpexD5Obab94xt3knVG3zepb3ouOv27p6thxw+rCx9M/F32dZ+YS/ot8zlc5+/y3CddWzieEpb6aUTUTpGCA2pfYlcynrLtc7FNut5CECElJSxXhiCC7pMeNbxfxiLfr/e5YXFfJV4/7w517sSpDcVDX1xK64e+cJacUkCD0/uhf2cauykkpGOi+i5luf5C69vCWm8/70h+ri1OXMMlvkMSArYx6L/r8yd9bYZ+OojkOhouceWa9AuNbxsDSfvcuuKbXNWTSDoPri/b1RLcGGle09UR9Dd0+AnqnB9MVl8+5DAbDuPvMZLL+gkk3Li4JAYJjpav3WQ8jUc3WpowSepJYiApW4V9Pk5zZcCt8a7X00g4FnX9BMdIjzfuC3YJW13ExF0nJGlHL6M/T/g8q5AI9L5f3NFzUgqdykSCofTzSOj+4VI/ZM/l9sNmWB9cxs/FQGh9SVy59MGd8uUj7uNOYOGeByVrQt4YXcamtxPStySWq3i+kdgliRlTmTKeP3z2prS9nPCde/6uwj++7CGI8CUXpx4EEbX/Tjjsm5nrL0xfJnIvjDvndarxE+UfnkhfBIe8TKXICK1viy6Xl4+SJHZef1L/6G3oX6mmRQ/6F4aS5EtR1ydwYw/1X2h9m/9D2neJHd0OSSzpQhjJ18nceLkX+rESuiH8fOc3BBG2qLb/rieC0wlKlyt4kp7000x8xTshCXvpnmSnky3BJc19RGS0/tPVFvRHX6WP+8G4ni/SKbk9asgpmb2b1vh71y7tOf1B8iedh9wX6a7JR9qPLhg7qWcse+29V+1U4H5qRucMiZm5ZUL951tfP2EpLXrQT1KRrJu6L/KuXDAB0f3ECR1baR+ncbqs2xwXbh7q15dw84D2zQcevr92Iuw+ohh12dd9Y44MKfM5nOMvXcOkawsHV8KSa19qm8ihTCGJXUm1su1zsU06fggipKSE5coQRJAp+rHs9O98k5fpoXEv7PNOBgh9cSmtr49XkqhOxsW91OaSYFw51+SSNOGR2CYdvyn8Quvbwjq0ff2lrimWQhICtjFwv+sJ++QkAD3OJGIYvS2fr1Glgh2fsVIdadIkRnKVm0fctSOhY+aSGqGnTNiEHDb+0kQL9zW+6/otTZgkNktjgMpXYZ+NLfe7T9LJhQPXp7S+vna67iXUd7KfpK/a0UU/uuDAZ/2hvvTYd9lj83znGqdcW/oYdYFV6P7hUl9ftyRXKiVj4uYVJ4goe/65jJ/zT2h9ydx36SOWuI/zA3dqkHRNMI3TZWx6GyF9S57vqni+kdgliZm8MkU/f3D/LeBy4pQuUKOxcIKIKvzjyx6CCF9yceq1gyBCfzE/YuSInq/3JX/cF4OcIIIr55q84o41N73ADHmZSuMOrW9j5/LysQz/mOzVEzPJF9i6Tbb7zal9/UW8b6KdEnz7H7B//djpY084tn6lSjKOUP+F1rf5P6R9l9jR7ZAIIrjkZforYdvYkt/1r5xtp4hI240xP334uyTWfNpPj9+lfkg8UJ+h9V38RmV1EUOyduhrikQsp4t3fL8A19c5icArGXdIctLGzlfMlrSbdxIBJ1hyPWFDv/qB+uWEDi57t4mJvi75+lpvP9R/vvX18ST7oc5K+jxmO93BFmv0uz6fuL5baR+nMUlOd8hjIxGJ6Htdzx61/RmxGILK6+tfnqDFN+bKfg7n+EtFBy57oO4/6Z6mc3T9bxLqN5mv5K9EqJWIznztMu0tRdonZSZZR5IyEES40BKULUsQwSWCKNm8/rEt3l9IUyJz/BknqLfe2J4Zad4XtKEvLqX1Q14Yc18LcmOK8VUv97VW3pfv0vGbQi+0vi2k9fZdTz7QE+ym+iH+tY2B+12PiSRZ6XNFiM7I9YtzLu5c27AxkCZN9MQjrSlPbnmr9qD0JVsX9d+5OcAlAvS+XL9I1xOtrvW5Aem2u45fOv+5cq6nr3Cn2eS1IY0B4lKFfeIASxVsZkGELq5yjSUaJndak/6lO7e/uZ62wnF0SfTn+Y5LTkuEZuk29eSlXj90/3Cp7zKPdC6cPzlflT3/XMYvWTd9TgGxzX9XG/VnDx+bdF+bBJ0hMcGtty62hvQteX6s4vlGYpctXmy/l/H8ETIOPX5pPNz+XoV/bGxNv0MQ4UsuTr12EESEvAjjkqecICLG107c8d69QRBRhn9Ms8F0xH06USdNTHHJM+nL8cQ+Lt64JF7Iy3TqK7S+bXUJaT8kHiSCCC6J6nofPff1uTSxZ2MXwz8+/CGIkHjGXkafw0mSJ81XKp7hkvoSIUXaSi4WXNrwTU7aSTUmqKVrbdK2vuam63P7qeupDdzX5qY2QkQnNB49YewiWsljHeo/3/rcGklJ9NX3rVa3zrmtbrI0FkPjmLOH67uV9nGCqPvHNW70GOfq62VcT+fg2BchiCj7OZzjL33m89mjk0kjfUbS1xTadzZtedRJyKKLiHqeTwxiGKldyTjKtM/VNsn+BUGEhJJDmbIEEWQSd0oEJQXvXvYf4mPXk6GZxBC2JE7ICz/qW1qfSxBIvgancZ124iD14d8+yHhRKohw+WqbEj9nnjykdqTXp5m+8pI/0vGbQjC0vi209fapvPQrN+7LYFOizjXZYbPb9rt+igF9VT3tik41feqEelWp+CP0S3D9Cz8yQNq3bZzJ79KkCZcYdfmynbtqwfTFOteXS6I0xmkWOj8ueSsVp5ju8pYmPF2OdOe+XKax5K2J0higdrj1tmj7pLGcLtfMggipEM80bu4LY25dcJlzpr44cY2Lv22+09t3ES9Jrj8I3T9c6vuOhfMncWuG9cFl/JyvQ+vb4odbk2yiAW4Nc3mec9kLXdbW2PxC+pY8P1bxfCOxSxIzeWXKeP7wFRRzz840FokgwuV5jdos4/kz8UMvFURMr43/lNo/t9T+eSw0bkPqt6MggnhIjmiml7hjTjyr9i7gwwxCqSDC5WtUStJ+9+SxmeO9qVNTsiDkZSq1G1rfFlMuLx+5xFVs/5js5Y64n3PbjT3JqeRPmiznEu0uiQMu3kwJwlD/hda3+T+kfZfY0e2QCCKojl6OEgW/emxtz1H7kj8uZl3mu62PEH6+8xuCCJtXZL/rXynTl/GXXHGJmjl1Zr0Bl6SlfoqCS6yaro1wSYr5JsQltEKT3LoIIf2FMTdHXb5q58Qoec8OvvsYtcntHbHWk1D/hdTXk6n0PPPQqofUqy+/2hMeLglaLlZof1z35EOiBC93og83D1ppHyeGun/o30lOtKJyXIxzCf3QUzO4EybyxE++McfFiMs8cn0O5/g3kyBCKug2rdXcyTd5e5frs1uZ9rnaJtm/IIiQUHIoU6YgwpSAIxHDhIkXqanTrhR92U0vBmddNqlBNEDDtr1ADn1xKa3Pvby0HelNfH580XmK6up/XJKTS4ba+kjapbpTvj+m4XQN+r0ZTthwCOFMUU4QQQnuVQ8/lRtblPw5f+yojDgkL4FRRkJFZ6ALisi+rS+/WC8m/cpaT8xTsm/Dk1utc4/i89orL1Eb1q9pcI8t2ePqT5ekCZcclQgVTKKqvDWE+wJ3+dpNVkEX96W1RCAl4ca1bRu/aezUHxdHXJJX+kU+rWeX/vDsBuGVqa9kzC4xUIV9Et/oZZpZEEG2cl/52mKJ6pniSSooozakoiou3l2TajbfcX6S2MftI1y90P3DpT6XaLfNXRrHFZf+C/t80Azrg8v4OV+H1rfFD/3u2gf3fEzPxpL9hYu7vBPYXNbW2PxC+pY8f1fxfCOxSxIztjJFP39wz1I2QTGJHWdfPoXd3zlBRBX+sXE1/d5LBRF71Hi8W/vn72v/bKj9U5kwoh0EEdxLUtvX3JRImnnRFT3CgYb/Drz4goa7vbmX6LY+knap7o++f7F6+423RX1RoSoSpi5z2OXlYxn+ybNdP+KeXvh2r3+kXkUizkgKc1/TSZOfXF2TGKPZ/R9in0vs6H6VCiI4+6R3onMv8X2vRzHFZQg/3/UBggiXFS6/LHc8fJIEpprSpBmV5RLtFG9zb/+pGjh4oNEQ074iFXglDfsmJ6U0OXHSvWuX5o6N2ubWy/Razc3T6bMvU5OnTbaaRvPvsh9ObxAo5vmOE59I1hSqd94Z38/s/64nZeQNKNR/IfX1hLu+t0r3RtOaRv9e0oZr4rVV9nEaPyeIkMQdJbsvGDspE+MmASfHQyq64E7cSOLVdNqKb8yV/RzO8Zeu7SF7vMszki4aI5slp7Jw65Jt73KxK4mBsuzzsc22UUAQYSPk+HuZgggyjXtxm5hML3BHnjxaffv0f1YDBw3JXKVBCYptr25R/7H6fvYlPbUh+TI69MWlS30uuUSChevm3t5wTQgl9G6/5Ya6yINYpE9uMI2N64MSMNffdAeb4KaX7osW3qRWLLubfYFp4+gyfi4UQ+vbwpsTRFAdEkVcc8PPFPHX/+jrtrtum5vhYUtEuCY7bHZLfjd9ZU91Xb5g5hKKxGfx/euM19fo8anbW6UgwrSmUJJ05tU3svPAJKqyCYq4r6YpVn502VU1QddVDW40iUgka5UkJqiMSWhGfXAis7xkJ7XHJTw58RWVzUusUp1b5lzDCmiSseWJeLjkz+2/WMPO4Srsk/onXc6UaDet11Q3JIHoWp+zj9rwmUt5IgWTgILWkQV3LmfXIfLxjIvPz4jAkrVPIuhy9Rd3olWefZzwx3RiVej+4VLfNDe49YF7PtCfRZphfXAZP+f30PqSWPLpgxN25e0vZAf3/GJbm0PXFJ+xJcxC+pY8P1bxfKPbZXueksQPV6bo5w9T/M3qnKfOnTg1YxK3v+trBSeIqMI/vrx7qSCCcF1T++cnKW6VCCPaQRBBDLmXbiRY6Jz7bw1fhdPL87tuuat+MgR9xfj5Z5/XXWFKKHF90Mv6zps62S8Y6YXjPQvvUSuXrWITL9RhqybEXV8+luEf0xrEJUuSsq6Jbi4pRm1RouGmO+exJxDQS/wrL55V/2pW0nfIy3RqP7S+bT0Pad81dtK2SAURPc9nU2ZkhC+7/1tmP0UnhNDaoP+Rb392461qzfLGD1KkySEbt+T3EH6+/oUgQuodeznT6QJJjD2x9XF7I6kSumgr+Yn2l7ETxmbilWLnt795VP3mV79p2FckiVLdMN/kpHSA3FfItOdOuWwyK16gedh1ZVfD3NX3Si45SjbliSKozq1zbm1oOz2WvIQnl/zNW1NMohVpUlXCONR/ofW5vT2x2+XrfW5NTNox7a/JM9bSO+/NoLKdLNEq+zgNihNE2PYyeuaZ3zW/YX0w7WPcMxLN0dt+cSu7VyZ70M9vur3huSbtiNiCCGq7zOdwjr907obs8S7PSKZ5Q6fp/Pjq6ex/m1Cd2Zdd3XA6XvoEHm7t4cR7NhFaWfa5MJOsq1QGgggpKWG5sgURZFaeKEJodkMxaYJR8kI1zwaX+qZjZHdvFgeoAw/afTxe+it/+t/JC/AFtWRi8mcaH/cCM2nj6KHHqv4DBtXb2Pz8Uw190Y/08vatN7Zb+6ICLuPnOIbWt8VHun0a118/eDcjdKB/961vn9HTzPvvvqM2v/A0e9KI7avokISAbQx5v+t30ydlXb6QNiXIqC1K+A0dfkLdhO2vb1Uvb36uQTyjx0yVgggy1jQP6DcSOSTz4JNPdqnf/fZh1ueSk0Ty+qI5PXTY8erAg7/Sw4/Ycae9mK7kCIkLUyI7EZklNtHY03Od69MkUuASGVRfHzcx3vzc7xv6IVv23KtPhn2eIIL7sj1trx5zZdvn6y+TaCtpT2cSkkCkNl3r582l9Ppg8jP1KZlLec8B6XWa2jPFrU245usjqpd3iorOwbSmmE6bCd0/XOtz4o6EDbHus/fe6pOPP26Ys/Tb0GP/Sa1avqSOshnWB9fx63EQWl8SV759mNYxfS2n55cnHtvIClttp5m4rgkx+YX0LXl+rOL5hjtZIc1M+t8nkrgyrc8xnj9MV/YldtG6R3/vv7ez4RmKYu69Wkym/3uGE0RU4R8JV65MLxZEpE+JSKMpVRjRLoKIvK/U6OX4AQcd0MM4/RUv/e8kMZO+89okUjAl1qmNwUMH1/4bqF/djy89v4V9UUwJq/RJEb1FEFGGf0xrkH7Efbqc5Es6vV3uy8ukDPn3mGOPUX367NXzr0xxQDGT95V0yMt06je0vm09D2k/5MW1iyDC9AUkjY3WhJHfHln30/bXd7CnxVBZnxgpkp+vfyGIsHnF7Xf9qoukti2pxPWSt6ZIrbKtKaZ2QhPiEvtMeyfNwyHDjq690zuwpxnTPDQJ1zjRUzK/0+1+8smn6qXnXmo4pYmY7bnXnpnEoC3haepTX/sf/+0T7KlQPvGRxzjUf6H1uesSEh+4CIPyBBHJ+EkYcczwIT3/8/1331dPPfb7hqS/dB60wj5O4zQJIrhnDorzJ2pxp18DJ9nHTMIWPa6J+5YXXm7oQ3+2pT6LEESU+RzO8betD4lfynxGyhP9pueMaR0kmyViOskc5Xxehn0hz5Wm9RWCCMnu7lCmCkEEmWf62tPB9J6i9JJ4zi2L1WljxomqSl6o5jXkWt/0ctvUR5Lg2fXR/yhKYiR/eS9UXftI2qQXqHcv+w+1cf0v1T13zq/3lfeVvOv49XGG1rc5Od0+vbztnLOw4SqMvDaIP/c1nF7HN9lhs9/2u8nXtmON9Xbzkp4SPn2/8tVMfBK3V978yGa++HefpEne0c22jinmf3b3A9ZrQ5J2fPlJEsU2W02/+4w/SYZKrl7JSxDbbKa5eM+Kh9WFE87IJEzyTpjgvoZN96MLS8q2zzZm0+95yWmqoyfRfeZCum+f+r7xTf26xLjttJI8xtTPzbf/u/W6Gl8/Ub2QmMoT1YXuH671fcaR+JFOlEo/H5gEET59JL5xXR9cx1/F/h1io00MlhfTkuS7z5qQ7jNkbCF9S58ffdev5PnP9fkmT/xM3FwEq5L1ynd8krXZR7CeCHB033KCCBqfr/2+/pEw5cr0YkEE4dBPiUgjKkUY0S6CCAJnSlSYYjN5cf7xRx8rOgI9+cs7cty1j6RNSvzcvuzn6pHaVQ3prxlN126EvEylPkPr2+azz8tHV3Y+/jHZrR9xn5RzuXM+3XZIAlOSsAn1X2h9m/9D2veJncQeF0HE7v++MF+NYxsj+anrli41ekyHrajz7yH8fOc3BBHObsqtYFrPfE8ToTXl0on/l01m2iyXXLFhaiM0IW6zLfk9LymW10Zeoi5P9GSzixKFd6+4S1004UcZ8aLti2efZ43EFsn1Dza79d9D/RdanzsBhGx0FX5wayK1wZ3YY3umy7tqppX2cbJV948rE2pDIuoLeaZJfK3baloLQ2PO9Vky8bnrczjHvxkFEWSn7/pKdSViiIShSQiY/G56pi7avpDnStN6AkGE625kKV+VICIxi16MLVvyc+tXy/ow6MXYhIkXsUfC5w1Z+kLV1IZPfXp5nHdFRdJXOsGjf/Fte8nt8gJdZ6f3ZTrmm+z0GX+aZWh9W/jrgog1G57tOZHkoon/zJ4KkG4vEVAcNfgYWzfO94NbGxQW4JLEvicOuCbQ6aX35bNvqB9nX6QvfZMmkmsa0qhJFHR11wKxoCpdl3zRNXsae+qKab26snOu0NN+xVyEZkmSRmedd2oDJT1/fNF57MkXnMXE99LLr6kft+2aSLMlTvSES9n2+XjJljjW13rfuZDY5lvfJb6pr2RfcY1xyTVOac6+/fj4Kqkj3cOpvGQfcZ0Huu0+9U3X93Bc0gIxva9mWB98xp8eZ2h9SSyF9kHPZbfddK1of5HGXeiakJ4PaZGMywlRvuuR6/Nn2c83ecJkFz6S2KIyLuuz65rp0nZ6v5IKIsj+sv0j5Zou18sFEaZTItKIChVGtJMggqDRS7G8KyoSsOkEkv4i3nYHO3dsrCn2Kal6zsTx6sJpF/YcXav3Rb9v2vJow7G2VSRMXeav78vHMvzDjYM74t4kRpFyMB3tnlc/74qVdL1m93+Ifb6xQ3xcBREJU/2aHJuPpX6ytWP6PYQftelTH4IIX2/x9bhEsOsVPHrLede2cFbo+4vPCEOTky59ErMbZ8/JPWY/aS8Z24zOGblduIqeKCn6o8t/pMZP3P2Rp+96RHvKvNpVd9zX+LrB1OesrlmFiKtC/Rdan8bKXfniKgwyrWmm6x90xr5rdjPv4zRGzj9777u3SDxFop+r58xWLgKRqy79V/ZkE24SUvv/98pL69dqSPfnGDFXxnO4iT935ZbOx2ePTtrwXZNc1lfqS7rGpsdmE87kCUaKtM+XWd7mAkGEy+4uKFu1ICIxkRJ5G9evUS88+2Tt6OZd7DUSR/QboPofOUgde/xJXglM6is0ietbn5IRK+9brDZ1r1d/3vF6/Zjj5Jjbb5/+z5kxuQoiaGwJQ70P+o2S5v0HHKWGHTey1s/ZDV/C61cxmL5u9R1/4ufQ+raQ5gQRSR1Krv5q1bIM/4TL9yZM6rlaQfoXmuyQ9sOVO25Q34y4I+8re1s/FJcb1q1Rj258SO3442uZdik2+319oBo24kQ1uiaG+PIhh2Wa0790tx3TbbMl/XtI0sQ2Fyg5cVDtWgt9zrnYly5LyYPVD/xCbd+2NbNuURKC1qxRHWeqc34wRXz6hK8d6Xq0fvxyxdLaEX9/yIjNaOy0hk6+ZGbdny6CiKQP05jp96QPbp3mBD2bnt/REFv6WJbefQt7dYvpZJQy7fPxVyIC4K6C0E/oCZ0LofVpX1l53xJFVy6l965kXznw4L7qlNFnsfuKC5u8tYjW6Vj9uNiULmuzj/ZX6T4Sun+E1Cd/LrljfsN6lVyPMe68H2ZO3XARRJS1PoSMn2wMrS+JoVh92PYXWs91n9nsC10TQsYW0rfr82PZzzfJMyZ3DV7ME7TKev7Ie46g5xr9udBFEEFjKNs/tnmh/97LBRGEI++UiDSuQoQR7SaI2B3zu9Tq+1ar33U/rt7Y8Ub9SOXkeO5Rp5+SSUy4CiKoD7obvHt9d0Mf9BslxfoN+Jr65nHDVMeYUxvEDvoXVtzXeyEvU8mG0Pq2eRzy8rEM/3D269xd7jfP45GM58VnN6s///HPmQRZcl3LtzpOUh1ndqi+h+y+xtX2F+q/0PpF2hcSO9KEi8l+SmJu+s2jasfrf8okfXz9ZONk+j3UPz71IYjw9Za5nn7MvOR0AYkVeWsK7S8HHHyAGjV6FLu/SNpPl4mRnHTtkxJjv3xgrdqxbUdGHEEJusP7Ha5ovRz3g3ENe2deP6Y2qQ4lbvsd2U8NO35YgyiBE7Z0P79RvFbnrSlHfP2IHj8l4gtXTpLyof4LrU826ldi+QiD8ta09DND+tqzxK8/vGSS2F8mps24j5Otef4hscimjZvUK5tfqT/nJs+fYyeMrQsVJHGULmOK6WR+0rUlp555aoPQQo8D2le5a1NixBzZW/RzuI1/HlefPTppL+QZKeFC/w1EV7al/xuIfouxfxD3W+fcyl6dItkDqX5s+0KZcb6EIMJ15bCUbxZBRORhoTkQAAEQAAEQAAEQAAEQAAEQAAEQcCIAQYSSnBKRZhpVGBEiiHByNAqDQMUE0oIIerG/+c0XK7YI3YMACIAACIBAaxPQE+GSpKg+4pAEcmvTy7c+lnignRlhbCBQBAEIIiJThSAiMlA0BwIgAAIgAAIgAAIgAAIgAAIg0JIEIIjocZv0lIi0j6MIIyCIaMlpA6MdCehXZrjeb+7YHYqDAAiAAAiAQK8goF+Z8ez2Z5xO9yBIEETwoQJBRK+YQhhkExKAICKyUyCIiAwUzYEACIAACIAACIAACIAACIAACLQkAQgietzmekpE2tdBwggIIlpy2sBoRwKTz5nSk3BJ/lzvN3fsDsVBAARAAARAoO0J6FeOjBg5Qi1Zudh53BBE8MggiHAOJVQAgSgEIIiIgvGLRiCIiAwUzfUKAvpdyTTopSs3quNHntIrxt9Kg9TvHSfb//TX/22lIcBWEAABEAABEAABEACBkghAEFEH7XNKRNpLXsIICCJKCnR0UxkBuq+4Y/joev8+95tLjNfvMKY6lBiiBBH+QAAEQAAEQKDdCMyYMkN1r3+kPqz5i+ar0WM6nIcJQQSPDIII51BCBRCIQgCCiCgYv2gEgojIQNFcryAAQUTruBmCiNbxFSwFARAAARAAARAAgaoJQBBR90DIKRFpNzoJIyCIqHoGoP+iCeinQ3TO61TjJ46L3i0EEdGRokEQAAEQAIEmJaCfDrHjAy0nAAAgAElEQVTf/vupJ7Y+7mUtBBE8NggivMIJlUAgmAAEEcEIsw1AEBEZKJrrFQQgiGgdN0MQ0Tq+gqUgAAIgAAIgAAIgUDUBCCIyHgg9JSLdmEgYAUFE1TMA/cciQCdB0F/fQ/r2/F9K1tw2d2HmqoyQhI3NTggibITwOwiAAAiAQCsSIMFCctrRro92qe51j6j5XfPV5599Xh9OiNgQggg+KiCIaMXZApvbgQAEEZG9CEFEZKBorlcQgCCiddwMQUTr+AqWggAIgAAIgAAIgEDVBCCIyHgg1ikR6UZzhREQRFQ9A9B/LAKrlq1WXbO6cpsLSdjY7IQgwkYIv4MACIAACLQigZGDTlIf/u1Do+mhYkMIIni0EES04myBze1AAIKIyF6EICIyUDQHAiAAAiAAAiAAAiAAAiAAAiDQkgQgiGhwW8xTItKNs8IICCJactrAaIYAl1BJF6OvW5esXAx2IAACIAACIAACDgTOPW2CevXlV401VnWvVAMHD3RoMVsUgggeHQQR3iGFiiAQRACCiCB8jZUhiIgMFM2BAAiAAAiAAAiAAAiAAAiAAAi0JAEIIhrcVsQpEelOMsIICCJactrAaIYAXZnRMXw0y+YbR39D3b3iLrXPvvuAHQiAAAiAAAiAgAOBGVNmqO71jzQ+sO65h5rZOVONnzjOobXGohBE8PggiAgKK1QGAW8CEER4o+MrQhARGSiaAwEQAAEQAAEQAAEQAAEQAAEQaEkCiSDi9stPakn7W9joHmFETRCxKT2GsUOntfCQYHpvJ0BJmy0vvFw/2puEEGeNPys4WdPbuWL8IAACIAACvZcACRZ+ftPt9VMi6IqMIcOOVtNnT1d9D+kbDAaCCB4hBBHBoYUGQMCLAAQRXtjMlSCIiAwUzYEACIAACIAACIAACIAACIAACLQkAQgiqnXb1475shpx1lHqq4MO6jEEgohq/YHeQQAEQAAEQAAEQAAEQAAEQAAEqiEAQURk7hBERAaK5kAABEAABEAABEAABEAABEAABFqSAAQR1boNgohq+aN3EAABEAABEAABEAABEAABEACB5iAAQURkP0AQERkomgMBEAABEAABEAABEAABEAABEGhJAhBEVOY2XJlRGXp0DAIgAAIgAAIgAAIgAAIgAAIg0GwEIIiI7BEIIiIDRXMgAAIgAAIgAAIgAAIgAAIgAAItSSARRCTG3375SX/XkgOJZ/Qetaberf3z9/GazLTUI4So/fMY/duuX0/5/9K/4sqMgqijWRAAARAAARAAARAAARAAARAAgaYmAEFEZPdAEBEZKJoDARAAARAAARAAARAAARAAARBoSQIQRDS47Zrav/lJAc7MCCGS9iGIKIA0mgQBEACBFiXw7BPPqsnnTGmw/tDDD1X9BnxNjTr9FDV6TEeLjg5mgwAIgAAIgAAIgEA+AQgiIkcIBBGRgaI5EAABEAABEAABEAABEAABEACBliQAQUTGbUWcDsEKIZJeIYhoyWkDo0EABECgEAK7PtqlRvQ/LrdtEkfMvf2nauDggYXYgEZBAASah8CMKTNU9/pHMgZ94+hvqAc3rGgeI2EJCOQQWLVsteqa1ZX9D64991Cbtjyq9tl3H7ADgQYCEEREDgoIIiIDRXMgAAIgAAIgAAIgAAIgAAIgAAItSQCCiIzbYp4OkSuESHqFIKIlpw2MBgEQAIHSCGxc163uW3SfevXlV+t97rf/fuqJrY+XZgM6AgEQKJ/Azr/sVB3DR2c6prm/7smHkEgu3x3o0ZPAyEEnqQ//9mGm9qrulRD1efLsDdUgiIjsZQgiIgNFcyAAAiAAAiAAAiAAAiAAAiAAAi1JAIKIuttinQ4hEkIkvUIQ0ZLTBkaDAAiAQKkEuJMjtv31tVJtQGcgAALlEljQtUAtvfNeJJLLxY7eIhLgroGaPvsyNXna5Ii9oKl2IwBBRGSPQhARGSiaAwEQAAEQAAEQAAEQAAEQAAEQaEkCEETU3RZ6OoSTECLpFYKIlpw2MBoEQAAESiNACaV77/53Rf83+es481S1YPGC0mxARyAAAuUSIBHUqCGnqM8/+7zecee8TjV+4rhyDUFvIBBA4NzTJmRON8LeFQCzF1WFICKysyGIiAwUzYEACIAACIAACIAACIAACIAACLQkAQgietwWcjqElxAiCRYIIlpy2sBoEAABECiFwJH/OLDeDx2Vf8TXj1CjRo9CUrQU+ugEBKojsGrZatU1q6tuABLJ1fkCPfsR0K98OfTwQ9UDD9+P6178cPaqWhBERHY3BBGRgaI5EAABEAABEAABEAABEAABEACBliQAQUSP23xOhwgSQiTBAkFES04bGA0CIAACpRBIBBHfOPob6sENK0rpE52AAAhUT2DkoJPUh3/7sMcQJJKr9wcscCcwY8oM1b3+kZ6Ke+y5h7p37VI1cPAXIj/3FlGjtxCAICKypyGIiAwUzYEACIAACIAACIAACIAACIAACLQkAQginE+HiCKESIIFgoiWnDYwGgRAAARAAARAAAQKIUDX40w+Z0pP25RI/tVja1XfQ/oW0hcaBYEiCOhXvsxfNF+NHtNRRFdosw0JQBAR2akQREQGiuZAAARAoAQCG9atVtOnTsj0tN/+B6gNT26tHbf1pRIsQBcgAAIgAAIgAAIg0H4EIIgQnw4RVQiRRBIEEe03pzCi3QTSXwYmTOgr14ef/jUQgQAItBEBPfGVDG3SxReoGZ0z2mikGEqzEaDYG3PiWfWTFBL7kHxtNk/BHhAAARCQE4AgQs5KVBKCCBEmFAKBtiFw9mkj1NaXX6yP58KLZ6orO+e2zfiafSAx+P/nX95UZ548RH3+2acNwz1+5Clq6cqNzY7B2T6dGzWwtvt5ddTgY5zbSld4+olH1aRzRmfaIH7EEX/NR+Br//h/vHxFc2bJHfPV9m1bM+vfHnvupY7oN0ANHX4C1sHmczcsAgEQAIFKCPRyQcQeNejv1v75+xz4hQghkv4giKgk7EvvdEHXArX0znvr/cY+/r7o9l2BUZJqRP/jMtXwlasbxfQXwknNbX99za0RlC6dQHLFRdLxkpWL1YiRI5ztuO6K69Wa5Wsy9agdaq8Z/7h43W///dQTWx9vRnNhUyAB3d+x9zSpeXSKAtmi/7X6fsON6+zzz1bX3XytFE29XLM9HzgPABXEBM49bYJ69eVX6+WrEqWZRHK++6EYAAq2DQEIIiK7EoKIyEDRHAhURODBZYvUC888oW5d/GCuBTES8hUNsS26jcFfb4OSumlxxIzZN6ip065qC17JIDhBxFcP76+6nw57CQZBRGuFiY8ggtbGeV2zWAFRMvrx509WP7n5rtaCAWubmgCJcG6Zc4363oRJEFg1tadgHAg0EujlgohrakR+YoiLQoUQSZ8QRPSOWVl0QqLo9l29pNtD9fHFrhtFCCLceDVL6RiCiI3rutXMqTPZIU2ffZmaPG1y6cNdtWy1evGZF9SCxQuMfXPzvnNepxo/cVzp9qLDYgk0gyBiycIl6tY5t9UHSiKIzz/7vP6/qziRiBLB9yy8R+29797e81QfV9qTPvtosz0fFBuZvbv1ZhFE6HYkXqE5umnLo7VTnvfxdpRkL/JuHBWbhgAEEZFdAUFEZKBoDgRKJkAJ3Ruu+bF6643tatDR31RrNjSqgdMmxUjIlzzEtuoulP9NXVepe+6cn/qPnL3U8rWb1NiO4RlOMU5PaCbwnCCC7As94QSCiGbyst0WV0HEH155qWFucL20o4jIThMliiCw66P/VosW3lRfp3HiTBGU0SYIFEugFwsiTKdDlCKESLwKQUSx8d0srRedkCi6fVeOQw/7ZiYx5ftlq2u/7VQegojW9GaoIIL7slZP9K7qXqkGDh5YCiCKwznX/FS9/cbbSnIKgP5lO06JKMVNpXdStSDitVdeUxeMnZTZZ0gscN+i+zJfyJe591Cidn7X/B6bfL/Mp3GN7zgn48/0/Pc5+aLZng9KD9Ze1GEzCCLyBD3kCsk+wrnMdS/qRW5vy6FCEBHZrRBERAaK5kCgRAKLFs5VC2pfoCZ/EESUCN+zqxBBBJe8v3XRCnXamHFKF0rst/8BasOTW2tK0y95Wtpc1UyCCLJy0/M71JcPOczLYAgivLBVVslVEEHXoZCPbX9IWtsI4XcpgcGH7Zs5jQSxJSWHciDQPAR6sSBCPx2iVCFEEgEQRDTPXCjSkqITEkW378KGkkJds7rqVar4StfF3mYtC0FEc3pGFzy4WClJBOkJLapz1vizMnOKRAbrnnwo6Ctbid16YktiPwk6xpx4lvrwbx/Wu8Ax6RLarVWmakHEGcd/p0ekk/wlsbnzLztVx/DsFbE+pyq4ekMXAvkIImjunHfG9zPjIkFHnz57Za7cct1Tm+n5wJUryrsRqFoQwQl6aP3/+U23B13l4bMXuZFD6WYjAEFEZI9AEBEZKJoDgRIJ6ElwCCJKhO/Zla8ggr46Pu3EQbX/kP6g3rPu7+MG9c38fvzIUxQl49rhL08QIYl7EwMIIlorOlwFEXpymq6XmdU5ryYiOrsuFqKrDfbZ9+/bRjzUWh5tP2tdY7T9CGBEIND6BHqpICJ9OkQlQogkciCIaP05JBlB0QmJotuXjDEpM3LQSfVkKH3Neu/apaV9ze5iZ7OXhSCiOT1UpCBCn8fpr8H1RNeIkSMUJZqK/PNdV/Sv9yVCiiLHgbbjE6hSEHHdFderNcvX1Aeln5qQN4/ik9jdYoxENDeu5HqB9L5K/bmcfOE7j4tihXaLIxAjDn2t48RwyT5lEkrQ75I/xLCEUnuVgSAisj8hiIgMFM2BQIkEIIgoEXbFXelfulNid/1jWzInI3DJ/Xa5CiBPEEGu8R0nBBEVB7Zj967JZr389fPuUOdOnOrYK4qDgJyAa4zKW0ZJEACBsgj0UkHE9BrfU2r/3FL757GyWHP9QBBRJf3y+i76ZW7R7UtJ6UmyznmdavzEcdLqKJciAEFEc4ZDUYIILmGU/sqc+/J9+uzL1ORpkwsDFbKu6CfFdD+/UfU9pG9htqLhcglUJYjYuK5bzZw6MzNY/TQGLjHreqqCK83QRDQ3rvTJFtx+UMbJF64cUL5aAqFxGGL9jCkzVPf6R+pNkFApEfTQv8wT/Nj6DdmLbG3j9+YkAEFEZL9AEBEZKJoDgRIJQBBRImx0VSkBmyCCE4hIDIYgQkKpecq4JptdyzfPSGFJqxJAzLWq52A3CHxBoJcKIpomBCCIaBpXFGpI0S9zi26/UDhonCUAQURrBoYumJBcFyFN4OrznAit6l5Z2AksWFdaMwbLsLoqQUQZY/PpIyQRTWKn7548tnYN5ef1rrlTVfRrOfSTMXzsRp32IhAShyEkdAEctaUL9mifGzXkFGucc3ZgLwrxTmvWhSAist8giIgMFM2BQIkEIIgoETa6qpSALoggAcTnn32ascnn6gwIIip1q3Pnrslm1/LOBqECCGgEEHMICRBofQIQRFTrQwgiquVfVu9Fv8wtuv2yOKGfLwhAENGa0eAjiGjWkWJdaVbPVG8XBBFZH1SViK4+EmBBMxFo1zjEXtRMUVaOLRBEROYMQURkoGgOBEokAEFEibDRVaUEdEHEhRfPVL/77cPqrTe2Z+xyvToDgohK3ercuWuy2bW8s0GoAAIaAcQcQgIEWp8ABBHV+hCCiGr5l9V70S9zi26/LE7o5wsCEES0ZjRAENGafoPVbgQgiMjyatdEtFtUoHTVBNo1DvGMW3Vkld8/BBGRmUMQERkomgOBggnYrg7Qu//TX/8386+4xPKVnXN7yuz66L/VyvsWq03d69Wfd7xe/wJ/v/0PUP2+PlCdMvosddqYs9U++37JOkou0azbktdIntgjdhL7D6+8pMZ2DM+Ys7b7eXXU4GOs40wXIH5D+/9Dps7SlRvV8SPpSubdf3n8JZ3951/erPloidr8/FMZH1FdOiGh/5GD1Ljzfuhku86TxAZJTFC79PsvVyxV21//Q0aA4NufZJx6GY7b6DO/1+A316szYsRSMm9eePZJteOPr6kP//ZB3fyvHt5f9R9wlPr26f9cmzvy+4JD549LfX2uJf6ncS1aeJNat/aB+phoPEOP/Sc1+ZKZ6suHHGZ0JcXpxvVrFDF5/92dDcIVWlMOPKivGjr8BEV+lM41W7LZdX2kAdjWpWQs+rpIdWP5N326yYPLFqllS35eZ0ashg47Xn1vwqTMWsLBL2J9MDl5w7rV6rmnH1fbt21VW19+sV4s2S+GjThRnfODKaL9Qu+jqPhJ95PuQ5+36TGMPvPs3Fjn5lreGqevrz7rIeqAAAgUSwCCiGL52lqHIMJGqD1+93mZS8cLn3fG99Xbb7ydgdBx5qlqweIFmX9na5+OM960cZP68x//XHvO/bCnLh23fXi/w9W3Ok5SHWd2qL6H9PWGTfefv/D0C2rHth3qjR1vZI5Epkbp+O8DDz5AffO4YapjzKm156V9ovT16suvpp7J9lNHfP0I9c0RQ9W4H4wL6iPPOD3hsO2vr9WLk89W37da/a778QyH/fbfbduo0aPE47cJIuj3tSvWqh2v/ykTI8S635H91PfOGxt0lcJrr7ymHqndB/7S81vUB+99UI+bZLCHHn6oOoB8WuPtEj+hgoHQ+j6BZ5o/g4cO7vHp+Ilf/HdvqH3k19/+5tGeuZSO75jz1SW+bbzS8Z+UdU2W6+tX+pqRvDk1ZNjRauyEsWrEyBGsmXQVAc1HiuE0S4rdY449Rv3wkklB614eG31Mky6+QM3onFF7B7lL3bPwHvXrtQ/X55TUHhpP9/pu9eKzm9UH737QsDfQOnPAQQeoY4YPUafW9omBgwfa3Of9e56PaYzd6x5RD616KLMO0jj7DfiaGnX6KWr0mA7vvqli0oe+r9FvPuutjzH6XM9rg7sCgytPe+kmmv/auh4y/23PBz5jT9cJbT8vic9dE6SvOaH9h9a38dPnSrIWpNfLWHt5HsuYzyfcmJM5+eIzL9TeiX6QWXPTz5z0fDLs+GHWNUAfi40ztxfZ6uD35iUAQURk30AQERkomgOBggm4JvykgohFC+equ26b23ANgT4cSjjPuWWxNbnrkpDlkJUpiKD+jxvUN5PIHn/+ZPWTm+9y8iYlMq+ddUm9DiXVntm6M9OGryCCkne3zLlGbaglmSV/lGDtnLNQlGg2CSKozxkXn59Jdpr6JtHHz+5+wCv5KRmPiZseJ9SWy9UZIYKIRDCwYtnd1nlDdlE8XN21wDp3qGzo/HGpzwkipk67Uo0/44QGIUPiK1oHXnnzowbXkbioa/Y0UcykK5PPFty5PDfxTOXLFES4zjny76WXX6POnTjVGtK6f5KYnT7l3Nw5bhJqudrqsj7ogyEhxI21l1dp4Y9pwBQnEyZelBFY5cEpOn6ob5q382+8Wq1avsTqp6TAaTVRxPU33cGubxBEiDGiIAi0DAEIIqp1FQQR1fIvq3fXF+4uYggag6l9ehE/+7KrG5LZ3Lj1l/QSNtTvymWrGgQQeXUpsTPlsslq8rTJki7qZShRNK9znmgs1Mc5E8f3JCBj/5kEEUsWLlGLb1tiZUG2dd3SZU0GmAQRlBS98uJZDckGbpyUKJ5/981O4hAXzuk+zz7/bPXjq6db+woVDITWd4kHKQtKwN6+7Oc9CWhf+8jfP7/pdpFfaQwkjOq8qdPK22W8VDZGEiqWIIL4d17eaZ1TXJxL56PPuidhygkiLpx2IStyS9qjtWHzm18I75N/T+KkG2fPEcdGUo+S8DfdOa8Q0YfJx9I9h+bMnNtuNIpZTIwTQYl030n2AmIfIsTj7IkpiCDR1V233CXa35L5P332dJFvXZ8/JPGdLhPafm8VRBSxl5tYStdD6fNJ2v80J7uu7KqJtR5xCh3bGhBjL3IyCIWbigAEEZHdAUFEZKBoDgQKJlCEIOL9d98RJ9qT4V0/747cxJ9LQpZDVrYgggQhC2qCg+SPEzPYXKv7hhNV+AgiKAE5+/IpoqS7bqPNT1SeE0TQV/vnjx3l1Cd9Lb/q4acKEUXkces4fqD31Rm+gghK3F5x6b8YBQN5sULJ1VsXP5gbTqHzx6W+Ptcobjc/9/vcsXFfueuCINt80X+n5PnytZtyRTxlCSJC5pxEHMQJIg46+Cu567BJ6BNiq2R9SPvJJtgw+VwS82XED4kh8oQ+eTFrik8IIlxnOsqDQPMTgCCiWh9BEFEt/7J6d00YzJgyo+HlMncyRGI/1/5Z489SXbO6nIaY10e6IZNgw6UzaV/UJsdD0pdLH5L2qAwniPCxr3NeZ+ZkAb1/ThCxqnulumDsJGuCON0WfZX9wMP3i5KBPuNw7ctXMJD0E1pf6ufrrrherVku+ziD2kwSSTOnzsx0kT7twNQ39xW0xE7q8961S6OeBBAjCRVDELHznXed1i8SRRBrn/WiCFGE7lMSDL303EsNpzqk/czZQYly13U83WYRMULtcz722XNs62B6LCQMuerSf81laJo3tA7Ovf2nUedKDEEE7aUzL7qih6frnzR57fr84WpHaPu9URBBJ7gUsZdzLN9/931nsYJ0XtKcdB2HHl+mvmLsRa6xjPLNQwCCiMi+gCAiMlA0BwIFE6Ck0c53dh8TStcm6EeVjxl7XsaC9NUH9IOeWKYkz+effZqpQ//uiH4Dev5d+uoMfWj6dRDp310SshyysgUR9IX1qOH9MqbkjU+3mau/6fkdDV+8uwoiKNk5feqEBkTko6OHHlu7jmFQz28katn8wtPsV9u2pKfuK0pePvHYxoa4oIQs/X3y8cfGZLkk8ekzRfK4cVeeEJ8nt7xlFWf4CCLI12eePIQVixAjugaih9Mnu4zCAhun0PnjUl+fa/qaQLYeWEvW03h+91s6yvIDpce2KU6TqweSOCUu21/fql7e/BzLj0Q13U9/ccyuHis2QUR6faS699w5P9NEMpb0v9TXyLzEPIkdkrGkeeh22sRBun905uk4IuZvvbFdcfO4jPUhGZtJDJFc6UExQn/6vpTUz4v5suJn0jmjewRg6T99LU1iVC9H/56Lz+SakqRNW8yNOOFk69UnPmsk6oAACMQjAEFEPJY+LUEQ4UOt9eq4JAxcxRBEQ2+fEiWff/Z5Ayj6Ypj+uCsQksKS5OAZx3+HTUol1zX06bNXT3OffPJpbhJw/qL51pMSTEl6+rqQjsw/8OADe/rSj8VPxhNbFKG/pKdEp544T46u///ZuxNwOaoCb9znBjeURVFUEARFdgRkVxASwCFAAn4ggtv4qUNQFpGA4qBGDeo3KpsSUIPLOCqDIoxABFQgAQFBFgEhJKwiERAUWd3J/ffJ/Pumu251d1V33a7qe9/7PPP4DLfqLO85VX1T59enYhvSXiFSb9vF11zU8hu+aYGItHGNC30rr7Jy7d+sT7ZcKMyyXXurAEB9m/u6czvr+Lvo8akvfrLlRdproKHX87PcPVoFFOK4Tv6XySHO77S5nTY+nQIRrdyT83vRwsXhputuGnVdF73gHRfgl9z3v7t+Jq+p2Kbp+09rIkzbhaXXQES8ZpPfNm68phpff9HYmLiwdvutt4+6HrNcI+2uxSxzJnlMp3ty7GO8puI8WvDTBct2Bki2Ie6QkQzYxHrqr4TYaJPlz/NazY94fOz/vCsv6KYbLc9JjnGre9OU2vUSf+Ki7A3X3pi6A0KWxdd2C6+xf/V6Yl3za57JV03F/170tRLHuP7T+AqU+N/iPTe+uqT+s9Y6a48KwLULFjbea2IZcXxbhSY6+eX5+6ObSdJr+RMtEBGv/Ssu/Xnqq8Wif7vP8k5/zyQt067L+utXYl3t/j7p9NkVd7jYb7f9Uz+T4uvYGud/u+s/tufcS88Z9bdQEZ9F3cxn51RDQCCi4HEQiCgYVHEE+ijQLjTQqhntdpiIi3BHfuTToxZr4sLQZz5+1KhF8Lg4GEMDaT95FmTTzs/at/oCaZ7wQlabTovWjeUkd5hotbCbJxDRauE9fjs/vtJg1ReuNqor0f3w9x0warG51Vb7sYB233COi4XH1rZi3WvfA5rqa7ftfFoQpNfLopPbJz78gVFb4Lebn/X2dBOISNuRItb1qf+Yk/rKhziOM965b65dLHq9fvKcn/bakegT5/AX5/znqB0bYn9eue56I0Ma58IuW7+6ac7FeTPnG2e3XfiNwYPPzz521Fw95WtntnytSKdARHKe5T0+hmvSdkaJu2Yc87HPtrzmjj3yvaPCSO3uH62uuVavJEqax3726/4Q60re3+J/q98b0l4R0moHlbT7dL/mT5r50cd9pnYv/Wjq7Sm266j3v2NUgKJTwCzvnOv13uh8AgSKFxCIKN40T4kCEXm0BvfYrAsG3YQhokq7b5jHhZUPzPzAqMWY+DB79kePH7XI0mrb9rp+Wl2dtu9vVVenhbq4zfMpn/tS08DH9h0z65jU3RVafYO404P9PDOr3bcW47fUj/zoB0d9C7nVNvLtFjfSAhH1drbaBr6+nfw3T//WqC7F3SXiKx3SftLqimPzle+e3jKw0a6uqxdd1XJHil4DDb2e32msWwVRWs25Tq8IaDf30ha8283v2Pa0ayJe4+dd/qNMu4B06n/j77Pet5Jl9hqIaCwvLix/7HPHNc3dVnMvufgXw13JVyXEe9EH3nnoqAXzTkGePG7t7smtdiqI7Vp73bVHqol93H3rNzUtNsb+fekbp7R9zURcRDxh9gmjFimzhM/y9LHd/Sn28bjP/HtqO9M+P1otiNbb0yo40O6VIK1eR5Bnx5w8Hu0W9VuVk/Z53+41AtHh5M+eMirw0yno0e11nLX/vZafxa5xvt32UPMXinqtv9fzOzl1+iyPny1T992j6f7daqxjXe3CW+3+PonXyxEfOXzUdRnb97mP/79R98TGXXfS+phW14eOO7Lt69Ba1dXp/htDjcUAACAASURBVDvWY9RpDP2+/wICEQWbC0QUDKo4An0UyBoaaGxSq0BEu4WheH5cHNprly1GLfrd8dA/U3ucZ0E2rYAsfYtt2najly47vYhARPKb4XHB76a7H8s0oslF8laenRb2241VllcK1McquS18u2/et1qc7fQt91hX2kJp2usUMiG2OaiTW6v52W5xPVaXNxCRFh7otEBa71byG/ZxPM+/9IbUEEWv10+e81sFItqFaBqHKm0OZD03bXePtFfN1OvLu9ic9/i0+2OW8W31KoZW96VW11yn+3AZ94e0wEKWe0PaNZl2H+rX/Elef1kDb8l7e6+7mPR6L3Q+AQJjLyAQMfbG7WoQiCjXv1+1Z3mY220YIvahVSCiU1AhnnvwQTNGhSLaLeJuu952TYttnR6aNxqn1dVq8TxtQTDLYlY8b99d3tz0TeROwYs886DVgkOnb+mmtSvWm1zcqbel1SJKp6BCPD9t0bzdzh/JccmzwJ5WV7vF114DDb2e32ms075h2+m1FO2+6d3qWup2fsf2p31bvtOCUqd+p/0+y30r7byiAhGdvg3daveYTgvEY32PaHdPbhdMarRMu66ynhvnx4FTD2oamqLnR7v7U6dX9KS9BiTPK6FixzrNjXrn0+ZIll2Q8l4vWRb1G8tsFULrZBfLSPNrtwtQt9dxVoNey89i1xgeGy+BiCx/z+T9LG/190mnoELev0/S7jGd6qjPp27uv73Osaxz2XHVERCIKHgsBCIKBlUcgT4KZAkNJJuTtuDXbgGy8fy0reTzLPi1Ck+kkWXpW+Oi4nWLHu74eoROQ9MYsKgf22lBPR6X9XUZ8dhOC/v1evN+mznZt7SF5lZ9Sasr6ysnYr07brF2U1Am7jRy9oX53/nXbnyyuHXTjzyBiLSF4Sy7UCz/Q3d0qKjVtZcn0JDmluf8tEBE1sXiWHdywTjPufH85GsM2s2fvAGHPMenmeUJ96TNj1Z9Sasrvnriqpv/dzvWTj/9vD+kzY+sgZe0dibP7df8Sd5Dsobo0l7n0e6zLM+c6zTOfk+AQDkCAhHluNdrFYgo179ftXd6mNtq14UT5y7fkrtdW9POzxoCiN+knbrDnk3Ft1owSvtGe56t5tMeordaME7rU9YFwbTFpqzndpoTaQsOWRfY0hayWvW/1U4FaVtLp7V58hZTmkIhrRbM4uLEGzbasamITuGOZH3JkEw7j14DDb2e32580+ZnVou0c2NdYzG/l5WbsntKu505Os3rtN93um+1KrOIQESW17y0Ms+yMJd2LbYKJxVhF8vIuogfj02+lijPufH8ZMgpi2eefvZ6f0q7v6d9lqQFh/L2JS3kdMkNPyt0R5Usi/qNvr22Kc0v670mr1+nedHtfaJebha7eh1pf9f0Wn+v53fyaXWtZJ2DWT/LYzvS/j7JGobK8/dJ8lVPMUS54Ob5nShGfp/2+dXu/jvWY5S54Q7sm4BARMHUAhEFgyqOQB8FsoQGks1JC0TkCRNkXezJsyCbRpalb/Vj8iwkdhqebr5FnPyGc7tF8iwL+7GNyXZ0+lZyWr+SZbRqV9pYZQ3JxHqTr6soKxCR1pb43/K+2qXVQmlaICjPtRPbknUXkl6vnzzn97LrRexTPH/Rwptr7/Z7PNy5eGHHV2Uk52qWa71+Ttb7TzfHp+3gcfkN9+QKWqVZpr1CJm188gRJ+nl/SAae8rQzjkPy/GTIpF/zJ3nvzbLzR+M8ive1lVdZNWy0yRbhoH89OHVnl3h83jna6TPJ7wkQ6L+AQET/zRtrFIgo179ftbd7mJv327JpbU5bHMmzRXqWBYlYb3yw/9Mf/ywsvm3xsvdcr7zKyuG/LzwzF2PWBe3kIkDeBcHk+VlDC506k7bgkHUhOi18kCcQkXVhI/Yh6wJCDMT84L9+EK6/5oZlXb/lxlta7lrRyibr/InnZx3/VnX1en678e11kSft2+itxjc5P/OMbb0PyTKyBAE6ze/G32edQ8kyiwhEZL1/JedDp1f+1NuatkiZ9TrOYph2T84arqlfv4sWLg5PPfFUuGvxXR1flZFsU7djl6Vv9c+CGLpo/Mlzj00LOqTN3zyLtK3anjbWecYii0mee2CeEGKrutP8Wn1GjvVc6LX8LHb1Y9L62Gv9vZ7faX6kzb889/vk51K7QEsvf5/k+XyO1+Uvr7o2PLDkwfDg7x4M0/efFo6edXQnipHfp5kIRGTmmxAHCkQUPMwCEQWDKo5AHwXyLCTWm5VcFMq7eJ38Nm+rb1DnWZBNI+vUt8ZvY+dZvO80PMlvA2d5bUbSpN1CW9ZAxJbrvbC29epTI83Ns5V+/aSsfcmzS0I3Y9XJPMvvs7rlfXVGnr4ndzLIsztEvY9pu5Ckfdu+1+snz/m97ACQZew6HdPpWm88P+9ic57jk9dcN/eVtPFNu3Z73eGhX/eHtN1vsuya0zhmMTB12U/nhTVfsXbYdoedw2ZbbBX22vetnaZF5t9nnT/J6zfrK4gyN+T/PzDPnMtbtuMJEOiPgEBEf5xb1SIQUa5/v2pv9cC9iDBE7EPa4luebzvneeDeq1mWBe20BaOsC6T19sU+LfjpgrDGK9YI2+ywddhki03DnvtO7bX5o76Bmffbtln6HxuZtmDQ7lUmyY6l7eaRZ07kgcqyoFUvL2v/W9Xf6/nt+pX8Vn6eRatYbtYdUNKO62YHk+R1m+f1NVnGt9uFwiICEVnnanLu5TEYy7nUyw43Wcam0zHdjl2ncuu/T7s/5dktKJaTDBCl3UuTO11k3fko2Y/ktZ1nnmQxyXMPLGp3l+T13yoMNNZzodfyO9k1zrW0vwN6rb/X8zvNj14/y/O0L2mZ9++T5HWSJ+TUyaHx9wIRebQm5rECEQWPu0BEwaCKI9BHgawLQY1Nyrqw3KobWc/PsyCbVle7vsVFxwOn7RzuuWtRyPNqh6xDk1xsbLcAmHw1Raf2ZPFLe91F1u3dG/uYtphZ9uJ71jFIHpfFrX5Onldn5AlEJOdFntcpNPYn+Y35rAvmeV45k+f6SwtE5Kmr2zGtn5fnPpZ3sTnr8WnXSjfXXOxTcq6mBWfyzLukbz/vD3lfF9HrXOjm/KzzJ22Hl1hfHJ837fnmWkjjgFy7gbRqa9Y5101fnUOAQH8EBCL649yqFoGIcv37VXvaA+03H/jmMPvY2U1NyPvwun5yngfmaX3u9fw8jlkWIfu5mJ+n7fHYTos3ncrLen7eBYNkvb2e36kfjb/P2qd4Tpbxb1d3r+ePddlZ2pd3u/BWbU4GqrLujpB1bLu9L/QaiMiz6J1n7iX7nWWsslolj+s1pNZtvUV9JnSqPznGecasXnaW15YUtdNPcjyKvlbyzMMsQZBO/vH3WV8N1e11nKUN8Zhey29nF8Nj79n/vbUvz/05tPr7qNf6ez2/k1Ovn8V5zs8zD9Pa3ev5nSzqv8/TpyLmWNZ2Oa46AgIRBY+FQETBoIoj0EeBrAtBjU3Ks7Cc1pWs5+dZkE2rJ61vJ57+nXDWf50Rzvz2V5ftnjBW3/BNvgKi3RbxeY6N/czi1+oVFiuvvGru2fX1009oOidtkbfXser1/CydyuLWWE5yXOLvel2YTi50xvLi9vl5f84753u199c+OHJaWrCiV9M855cRiIiL+rfefEO49qoFYcGlFzXthtJu15q8i81Zj0/zyvs6lPqAZnmFTC+BiH7eH5Jzo8jXE+W9bhqP73b+JMNIyTbEVxNt+/o3hj323m/Z/aKbn6xzrpuynUOAQH8EBCL649yqFoGIcv37VXvaYkx8wJ/20803xXt9oN/r+e0c49bet910W/jFFb8I82s7Ntx7171Nh6ftepBsT973U4/luPa6YJD1/LwLBsk+93p+J8NY/m233BZ+efV1yxbmGn/afau010XoXs9v1a8ivvEey06Ob5b5HRdnD3r3gZ3IR/3+gSUPhIvP/0nTf8+6s0KWyrq9L/QaiMgTDMt6PaX1d6zmUqyrjEBEXDy+7eaFy7ayv+LSny9bRK7/5DHNMjeSY9zNjgtZrrnkGOXdKajel7EO2eWZh8lj8+5EU+9T1lcwdXsdZ5kHaXM971xLs9tjnz3Ct07/1sj9LQZuvjfvu7UvdIx+Rtxr/3o9v5NTr5/Fec7PMw/T2t3r+e0s4s5ft958W7j2ymuX7d71yO8fyfzZNdZj1GkM/b7/AgIRBZsLRBQMqjgCfRSYSIGIJGtcuPrinP8Mr91ym8LF03Z9uOnux1LrSS6wddpOPsvCftoCdVGdLHvxvdt+ZHFrLLvVqzOSgZCsC9Npx3Xbl+R5aQGAPIGGtHbkOb+b+0iWvsddF377m3tqDwZvCI8/9lhYtPDm2jv17l+2s0u7nzICEUXuhJD0THvtTp7xSVr18/4wVnOjrPkT7+3v2n/3pgBOu7Z0s3uEQESW0XUMgWoLCESUOz4CEeX696v2tMWxVnXnXUyI5fT6sLjX82Mb4kP7xx9/IiysPfB+8smnwuLbFoe7Ft/VtCiX1ucsC8bdmIzV2Pa6YJD1/DyLIGl97fX8WGZcYH3isSeWhVniz/XX3LDsfeHJhYxk/eMlENFNuCBLICLtPe9Fzdc8r1XpVGe39wWBiN7vya3GJi4qxv+LYaR4bS5auDg8uOTBUUGz5PlF30OTY9zN1vppr0ZqnL9ZF/w7zeP651N8/UbjTzfhw1Z1Zb2vx/OLfC1BMjDyoeOODAd/8OCmZnZ7HWdxLeLvj073wxi2OeGrX0wNQxRR/1j79PpZnOf8PPMwbXx7Pb8egL3/viVhyX33156HPlD7vwfDLTfe0nE6tfu8Hesx6tg4B/RdQCCiYHKBiIJBFUegjwLdLFblXVhOdifr+b0s+MU60xb94reTN9x4s/CWt72n0HfQpw1ZlqBDMjiR5dvTWfz6ueAZ+97rWPV6fpZLJotbspy0Re44RhdefvPI1vgCEaOvtXaBhE5jFT1/eOY3R+360Om8xt+XEYgocpeMLGX1cs308/7QzWdMnrFOHjvW8yfWF4M6Rx/6rnDzjb/M1dS4U9DM4z4TXrnuem3PE4jIxepgApUUEIgod1gEIsr171ft7QIR8dvhyd0i0hY12rW114fF3ZwfH3z/4L9+EM77wfkdF+PatV0g4j3h6FlHjyLKswiS5tvt+XEb+0suumTUrg95rpWJHIhIboefNr87LQDmsU4eKxCRfj2lmfZzh4heAgnxWj7nzHNG7fqQZ570Un+W+0s3gYhYbrsxSLuHdTu/iywrzSPPQnKyz93apfmlldXN53ueudVr+Wn3w7gjxIabbBDec+h7wmZbbta2Ob3W3+v5nay6/Syul5vn/DzzsNd5XD8/Bpu+cVrtmWjKrg+dbBp/LxCRR2v8HysQUfAYC0QUDKo4An0U6GaxqpuF5cYuZT2/lwW/WF83fSuS/mtf/o9w4uc+PlJk2mszklvjH/iug8PxX/xK22Zk8evngmdsbK9j1ev5WcYti1taOe89aM9l/Wv8aRwngYhirrW4I8dR73/HKOtOYxsDKvFVMI27RghEtFfr5/2hX/fhfs2fRtkYjDjjtBPCZT+d1/QKm3b6cbePOd84u+3rNAQiOl31fk+g+gICEeWOkUBEuf79qr1VIKK+DfS+u7y56Vv3MSRx7qXnhLXXXTtTE3t9oJ/3/Lj9+KyZszru/pBsfPymZ/L1CgIR1QhExN0gPnr4v+cOt8Q5/FRtR5DGXSMmciAieS0JRITQaTE+7/2n8b7SywJg1QMRMXR2zPs/nDucFF8xtNLKKzVdy53GINMHTcNBRewQEYsTiAhBIOLtTTsI5PXo5f4R52Cv53e6dvIEGtLKynN+L/fDWHfe8/PsflbvW/z79jUbvmbUrhECEZ1m0sT6vUBEweMtEFEwqOII9FGgm8WqbheW693Ken6vi+Td9K1I+rhYtvsOG44UmbbtfXIXiXMuvqbjKzyy+GX5hnmRfe11rHo9P0tfsrillRMXWnfZ+tWjtsivvzqjl0BE8vUbWfqR9ZheTfOc3+u1Fo0PnLZzx1dhxNfcrLzKKmHbHXYOm22xVe3/tl72bfs89eddbM56/Fi+MiP2++Irb20a+jzjk5wz/bw/5BmbrHM7eVw/50+rNsbdfq6+4pJw7dWXhxuv+0XbV2rEz4LzL72h5U4RWedct17OI0Bg7AUEIsbeuF0NAhHl+ver9rSHxo3vxE574J3nney9PtDPc37cQWD2sbPb0tUfeK+51hpho802CptuvmmI/Yk/WRYh87SnX2NYryfvgkGyfVnPz7MIkmaQ5/wYhnjP/u/tGHCJi6orrbJS2GiTDcPrd3592HTLTZdtY561T1nHv92YZpk/3cyJPF7tyo/b8jeGfrIEIoperO6m/2nndHsdemVG74usMQzxjmnv7BhQip8jK6+ycthmh63DJltsWnvmsOmyIF23Y5d17hQRiIj3nQOnHtRUZT9fmXH1oqtavoYhq0M3nwtj+cqME752Qthz36lNzR/rudBr+Xk+P4q8T9XL6rX9neZKr58tec7v1TLP+cndkNIcYjhrjVfUdr7edMOw8WYbh0232GTZjh95+hTLHesx6jSGft9/AYGIgs0FIgoGVRyBPgp0s1jV7cJyvVtZz+9lwS/W1U3fiqZP9vWUr5058qqO5Osy0hY909qTxa/IxdksJr2OVa/nZ2ljFrdW5bR7dcavb7ohxF0kGn/Sgg5x0XbbjV7a8bgsfclyTK+mec7v9VpLjk3sX1w0nr7f28Lrd5oyEnxo1e889eddbM56fJrXdYseHnm1SpYxqx+T3DkmbceLPOOTrLuf94fk2GR5LVAeq3hsP+dP1rbF8fnJj89tuXtE2o5B9bKzzrmsbXEcAQL9FxCI6L95Y40CEeX696v25MPc+JD4vMt/1LQYk/ZwOW1xI63NvT4sznp+2kPs2J64oLvr1ClNwYdWtlkWtNO8Ftw8v1/D1baePAsGaQVlPT/vgkGyrqznx4XX3bd+06gwRJyj0/ef1hR8aAWTtU/x/Czj324Aej2/VdlpXt+/+KyO27Uny0tapAUiPvXhT4ezv3P2yKkCESeGb57+ra488sy95FiN1VyK9WS9p2a9puJxMWi29357h+132n4k+NDq/F7r73SzTV4veQJ89bKz3KOSY5T1MzHZ/rir0TGHHNP0n9t9I71T/ztd9+12OUjO2QPedUD41Bc/mbfKEO/db9hox6bzythxqde51ss1XMS11mv7Ow1clnnerow85/dqmfX8VjtDTN1nj7DdjtuPBB/yfN7aIaLTTJpYvxeIKHi8BSIKBlUcgT4K5FlIrDerl4XlWEbW83tZ8Iv1ZFlUHGvq//7218Injz1spJrGRbAPzXhbuPD85f9oP7r2bvlDPvjRjk3K4pd114KOlWU8oNex6vX8LM3M4taunFavzthj7/0yBSJi2cmFzn879JjwkVn/kaX5uY/p1TT5ypfYgDse+mdqO7q5j9QLSmtnDAd9f94VmcMEeerPu9ic9fjkjjCxf40BqDwDOHWnzZp2y0hbPO9lfPt5f0jeA9vNo1ZGMTz2rv13D+tvuEnt2zqr1r5Bt8XIddPv+ZNnHBvn+OHvO2DUrhGtrqesc66btjiHAIH+CAhE9Me5VS0CEeX696v2LA/c0xam4wLYJTf8rOO3WLOU366vWc9Pe9f3rM/PCge++62ZKbMsQqbtQpF38aq+60Hcmrm+q8HRs47O3M5WB2ZdMOj1/DyLIGl1ZT0/bWEjLmqcOPfEzFZ5TLKMf6uKO32jPHODWxxYxOLr5C2mNL0+JMsCZWxO3vnda1+znJ/1vpAsyw4RvQUi0q7dxh2FxnLsspQdj8k7xmnlnvHlM8Ipn/vSyK9iCCsZfEteT92GB5IhpLS6svY97bg898Bk+DGO7bwrL8hdfVrI4+JrLhr1qq1ur+OsDeq1/F53zOi1/uSuPkUH1LJ+FrfyznN+nnnY7Txu9bfqt875ZuYAYZ4+xXb2OsZZ57LjqiMgEFHwWAhEFAyqOAJ9FMizkFhvVq8Ly1nPT1vouuSaxS23GU+yJetJ+5b1WFMndwVofG3Gluu9sGmBLGvfsvolF9UOfNfB4fgvfiVXl+u7WES7+kLkQf968Kgx6GVxNjao1/OzdCqrW6uyWr06I4Yavn76CU2ntXoVRrINWXcFSbYpzp2Xr7HWyOsj3rDzbmGnyW9qOiy5A0n8ZZZXstQLSQaK4n8fi0BEWj15d1ZIhlXaXet5F5vzHJ98BU4311zaTiJpYaler5l+3R/S5mHeV8UkQxWNu0z0a/7Eflx0/g/DooU3hweW3L/s2jv7wquz3HqWHZMWDGl1z88z5zI3wIEECPRVQCCir9yjKhOIKNe/X7VnfZibXCCK7cuyOJ21/Fb9zXJ+2rdR8y5OZV3Qznpcu/FLhiqKWgDrx4JD7FfeBYOkRdbzk4tR3SzObbvedk07TLT7dnTy2A8dd2Q4+IMHZ7oU0xYA0wIHmQpLOShpkeXaayzm/t/cH6bu0LwbY1r70samm2++x/vF3C+dsex97PH1NGuutWYoIvRT71OW+0Kadd7F8m7riXX3cj32Es7pNMd66VNy8X7Z/SDn6x2qvsgb+5RsY9ouE0WFB5LXdjc7WrQb8zzzMC3wl3d8Y1uS8yQGKK+7+5ejmtnLXOw0z+Pve93RKXkdtvv8SGtP8u+mVg6t+pKcGwIRt4xQpY1F2udw3s+vtL917RCR5WqbOMcIRBQ81gIRBYMqjkAfBaociOh1IS0ZOCgjEBGHMrkTRPzW+CqrvqhpV4G4mB0XCbP8ZF3YTy4SxzDG5Tfck/lb92ltj/8tbbG618XZXs8v0q1dWWmvGkg7vtWCb9quC70uDsf6W+1E0MvCanJxP9YzFoGIXoNLaUGVsgIRyWu9m2sueU+O7mlBll6vmX7eH5Jzqd3rItKup2RbG8/v1/xJBhoaw21Z7j9p49UqoNTLdZulLY4hQGDsBQQixt64XQ0CEeX696v2PAsSabswdFr0zVN+Wp+znJ+2iNupXcm60nYjaFVG8pvBeRenk4ttec9vNTfyLHyllZH1/KyBhlbtzHp+r4tRafXk2S4+z+JX2mtl8s7Bdtd8cn5m3aGlXmae+Z0MhnSzCJe8RroJs+TxyNpGgYjevtGcvEdkda+PZdo3uPOW0emzMe26z7NbUFp4KO38tPBA3ms+ra15glidLOLvs97X47Fpfc9zH4xlpI1xq5BHls/3LH1sdUzexe3GctLCj3ktsn7WpbU/bSz6ca3k2REoT//yzMNu/z5J+5zL05+06yX+N4GIXq7C8XeuQETBYyoQUTCo4gj0UaDKgYjIkFwY+vTnTwtve/chHYXSFq7LCkQk2xK/NR5/vv+dM0b6kbVf8YSsgYi0byTneUVDWiCl1UJmr4uzvZ7fcULkcOtUVtqrM5LntAo5pL1WIc+8jIv/e+2yRW3L0AdHqmz8tnyyHcnrJ+tCdFpwI5bdj0BE3l0z0nYIyGPSKZCSZ3E6bR7n2SUiLdzRyqPXa6af94e0kEfWHXE6vYqk111Xss6ftJ078ty30z6TvDKj093W7wkMroBARLljJxBRrn+/as+zIJG2QBB3Nzjv8h+1fHVGnvLT+pzl/F6/1R4XHvbbbf+mnQRiW1otoqU9dE/bDjytP2mLHHm/wdhqbvRjwSHWnWcRJK2tWc9PBiLy7vqR/HZtbEu78EnSL+vOHWnXRawr7+Jou2u+l4XKtAXKdu3rNdyRtgiZZ0E6y70vy30hy9zrtMDYbT2x7l6ux6ruEJHsU96gS9oOE1mvsyzzotX9qdPnVGPZycBaq/BR2nWV1yMtZNjNjgztbPLOw+Txsf/nXnrOqNddtKoz7fOx1WdcL9dXlvmQ9lmT9bM6ba4WEYjIei9MzsPY3073qywmjcdk/SxuVW6e8/POw2SdWc5Pm3t5rqe0HSZiO9rNmbGew3nH1PFjLyAQUbCxQETBoIoj0EeBqgciutnlIW3ROJLmWXguegga+xEXa+NPfVE777fIswYiYh1p3/LPsogXDQ+ctnO4565FTRStFo97XZzt9fws45XHrV15cYF2n922bnrdSfL4dovsyV0E4rlZgwpp57YLuST7HOvq9NqMuHB73MwZqf0bi0BEWp86tbHu3Sq4EX9f1GJznkBErDfNvJdrrtXuH0VcM/26P7QKenx/3hVtd6xJuw8lwy79nD9pu2p855xLwmu33KbtLSitH+12Bco757Lc/xxDgEB/BQQi+uudrE0golz/ftWe92Fu2gPndosEectP9jvL+WmLxVm3HY/nfuCdh4Z777p3FHmrfrVaCPvevO+2DIbEwuN575j2zqa6ilwMzLJg0G5eZT0/zyJIWn1Zz0/uMpB1UTM6z/7I7HDx+T8ZVX27BaW0ud3p29oxDPHRw/89df4UGYiIHUkLKnRaXEubc3WUVu1Lu57iomiW97BHj/fs/96mcFHe3Syy3Puy3BeyzL1OC4zd1hPrzno9pbWzqoGItDn4/YvPCpttuVnHYUsLytRPyvst7naVpd1f4vFZduJJ2/Uhz+db1npaXc95Q18d0buYh2l+MejR6fMttiXNr11IpJfrK0vfu93loVXILW8gIrYxeS1n+RxL+yyKZXW6X2UxaTwm62dxq3LznN/L/TDr/TRt/nX6DK/3LfblyPd9aFQwNv6+3Wf5WM/hvGPq+LEXEIgo2FggomBQxRHoo0DaN3fT3lff2KReF5bznJ/2bfx2i4utFvJj+8sMRKR9C7lumnUxvH58Hr+0RdNYTvzW+jEf+2zqYmQ859gj39u0C0H9nOO/+JXU2dnr4myv52e5ZPK4dSqv3UJ8PLddICJtcbg+P088/TvhleuuN6r6GMI4+tB3hZtvbH5/YafdFNJ2AYgBnGNnfX7UTiuxjpM+9/Fw4flnj9Qfj/3z00+N/P9j2OxVXgAAIABJREFUEYho1cY53zg7xEXjtJ84X770hU+O8mg8tqxARNxZ5V377z4qUNLNNddu0byIa6Zf94c4LmnXTAw3fP5L30wd5zgfZ7xz346hrH7OnzSveI20m6utrt1294hkICJe53O/e17qvaHTvcrvCRAoR0Agohz3eq0CEeX696v2vA9z4wLrvru8ufZvnEeamthqUSxv+cl+Zz0/uXgey4kLYLO+MCs1pBD78fUvfz2c9e3vpz4Aj+e3W/xIW9yLCx2f+9JnQwxjJH9aBS+KXDTvx4JD7FeeRZC0eZz1/LTF17i49pXvnt7y28pxQeQrJ31l1Pyst6PdglJaEKA+D/7tg//WNI/S5k9c+P/z038e6XKRYxsLbbXTQ5ynyfbF49uFNeLv8yzyxONj/2YceXA4+IP/u1Nn8ideE3O/dMao66moHVAa6+smvJI2dzstMGa9/6R59HI9VjUQkbbgGOfFl75xSup9r25+6hfmhFtuvCV13sT/2I9ARKwn3ptn/ccnRt0/4rV18mdPCWd/Z/kznHh8pyBAq8BRnFdfOP3zqfepeJ/5yKHHjvLIslDeErDNL9J2fGg3XrGotHtvu8+3Vn6xrHaBmV6ur6wWyVcAdQp3pYW66nV1E4ho9Tl23Gf+fdQ1Ez8bG6+V5GdKp/tVVpP6cVk/i1uVm+f8Xu6Hsf4s57f6DG8XiojnnPK5U1IDlPV+5/2szBrCyDtejq+GgEBEweMgEFEwqOII9FGg1YJYYxOSC4u9LiznOT9tsSu2LS4uvvUd7xv5Zm5chLzo/B+GM7/91ZGFyLiI1LjDQZmBiLTXT9SNW30DvNU0yOMXy2hlGH8XTbbdYedlVT355OPhul/8fNQCZPxdtGz3be5eF2d7PT/LJZPXrVOZaTsB1M/p9BqGVovmdettX//GsPLKqy4r7rprrkhd+I8LsZ2+nd5qt5R6O+P4x58Hfnf/qABMDOr8bsl9TXWPRSAi1p+2U0GaxQO19lx37ZWj2pq81uO5ZQUiOl1zMeSw0SZbjFxzl/103qj+9OOaq8+Bftwf6nWl7eaQNs7RJLk7TTyu1etH+jl/WoXbYrhj2+13Cmuutc7I2C667ebUa7dTCK7dvSUWnufVR53uY35PgMDYCAhEjI1r1lIFIrJKDfZx3SxIpG0r3OpboN2U3yia9fy0hbpYTlxQ2HLbLWt/N244Uuz119yQujgX+9C4U0SnxY+0hY5YSSxnm9dvU/t3yErL6pz/0wWpOwgU/W3gLAsG7WZr1vPzLIKk1Zf1/FaLG7HMuDC0zQ5bjxS/aOHicNN1N41ajE+OaacFpbRtyuuVxLJWXmXl8OQTT44az/qYNy6oFh2IiO1o9e33OM933u2Ntb+h12w55+KCZmOQqVP7Ws3v5DX1wJIHwg3X3pgaQsnyrfxu7qCtHBrLSltkT57XaT5kvf+k9SHr9ZR2blUDEbGtaeGztPteq3mRvCbjuWMZiIhjnAxjxGBE/TOh1b2j08J5fdzaLaDHvk75l8kjQ9zqsyBrXd1cK612G6iXlXYNtNtZJt5HJtf6VP98i37xukr76bSDTS/XV1aLtPtYPdw1dZ+pI6GV2IdzzjynaWE8798EaW1qtdtEPDa24zUbvmbZaXctviv1tV2zj509Umyn+1VWk/pxWT+LW5Wb5/xe7oex/qznt/rcivN26+23GvmMfPLJp8L1v7h+1Gd5HJMXrPSCzJ+V3X4W5R0rx1dHQCCi4LEQiCgYVHEE+iyQfC1FsvrrFj3ctJNArwvLec9vtdjVjqm+WLz/1B1GDiszEBEbkdaP2M6b7n4s14jn9YuFt1v07FR5pzBEPL/XQEOv53fqQ/x9N27tym336oxOgYhYbrtQRKf+ZAlD1Mvopp76gm3SbKwCEd20sd6/+iJ58lv1rV67kfd1BHmPr7er3atHOo1vDE2c/NXvtX2dRJHXzFjfHxr72yoU0cmkXYign/MntrPbPsRzO4Uh4jGddqBpFQzpZOj3BAj0T0Agon/WaTUJRJTr36/au12QSFs4TgsQdFt+vf95zm/1ILyTZXxQPufbp4af1F6x8M3TvzVyeJbXbnRb51gsFGddMGjlkfX8PIsgaXXlOb9V0KXTmMZFjWNmHRPWXmetEOdq/Sf+9+vubt4tsLGsdguBreqsf4s87jjSOH86BQ469aHV72MgadbMWS13Nkk7Ly5M/uj7P2paGM7Svm7nd2zDWMzxxr4lv/md7Hfau+MFIkLIc09Nm0vtAgCd5nQ9BJYMfGR97Uan8uPvk2McP5fWWmft0Liw3Kmc+mdClleBxLI67cbSrr54//iPOf8v02tHOrW71XgdOPWglqe2CjPGe+Ex7/9wy7BDu7bE++zsk2aHPfed2rbJvc7FLB7tgnWdxuWwDx8WjjnkmJHDOoUkW5XXzedYPUzSeK0IRCzfZabdK82SrybLMk/iMdH3q2d+Jbz/7R9o+qzstONDN59FWdvkuOoJCEQUPCYCEQWDKo5AnwU6LSYlF3d7XVjOe36n9qVx1V+r0biYWXYgIm2Rq5uFrbx+dZ/oOPu4D7Z9zUCjZVx0f/u73x8+Mus/Os7IXhdnez2/YwNrB3Tr1q7sVguXWQIRsdy4g8MnP3JY02sqOvUlLqh++guntV0sT5aRZ+wbv33er0BEbG9s44cP/7+pOwOkmcTr+ciPfHrkdQtZxzdvwCHv8Y1tTXsNSbvxjbsMfGz2iWGvfd/aaRr0HELqZY7Ec/PcH5J1xbDIZ2cdnbozRvLYrCb9mj/19sXXTTXuSNRpwGI/Dp/58VGvqml1XrvQRdmfZZ366vcECIQgEFHuLBCIKNe/X7V3uyARFxn2223/pkXZuAhy7qXnNG0T3m359f7nPb/Tt2Gb/532/HDQuw8ced1AciEt9ueSG36W+sqNxnLiAvXna6/SS75GJG0M40LbsbOP7bhQ1M34Zw00tCo76/l5Ag1pdeU9P28AIC7Ef+i4D43Mw7zfto8LgbM/MrvtFtr1fsXQzAlf/eKyOZKce1kCB92Mczyn1bb7yfIaFyaT45u1fXnmd6x/LOd4Y/86Lcyn9U8govdARByDvAGAuNB4xEcOH3lFQNZ7TTfXR1og4ujav5njovQJs0/oGCRq96qldu3J8hqmtM+f2Lax/um0IN9uh45OryFKtj2PX97P926dOvU/7b75rXO+GZ547ImmQF23gYhYftb7aDJMIhDxv6OT556RN8wTP7M+MPMD4cB3/+/zw7zzspvPom7nsvPKFxCIKHgMBCIKBlUcgRIE6gt3advRH33cZ8IhH/zoSKuyLjy26kY352dd0I2LTl/99v+MvEqjSoGIaLz7Dsu3PI0+rb7F3m4KdOPXWF5sx1n/dcayVzHcuXjhyCtG4jFxN4g111o7vGnPN9cWZQ/IvOjea6Ch1/OzXDK9umWdz/G4rIGIepkxGHHWf80N1159eVh8+61NC8VxTq/5irXD7lP3CXvWwhCvXHe9LN1NPSY6//DMb4ZFC3896nUyaeX3MxBRb3BcLP/pj/9nVBvjAvz6G26y7BUve+7zlpFrvH5eMpwS3a66+f5RDnkDDnmPT4OP19xF558dLrn4/FHXXFzcfkXtNQv/svf/yRSEqJc/VtfMWNwfWk3YVmMdx27DjTdbdh9627sPyTXfx3r+NDYmXrcXnnd2uPaqBaNeLxOP63Zs63XEnTvO/f63R4XYutlZKBeigwkQ6FlAIKJnwp4KEIjoiW9gTs774LexY2d8+Yzau5e/1NTX5DcYeyk/FtzN+XGx+OLzLw6XXTx/1DbU8duwG26yQdhux+3D1H33GBV2SH7Tr9OW342djwsel/z4Z2HxwjuatmGOD9vX33j9sPueu488cB+LCZJnwSCt/qzn5w00JOvq5vy4wHHxeT8Jl1x0Sbjz9jubwid13+3esG1tV4LlW6DX603uZpJ154I4j75x2jfD4tsWN31btP56jLe8Y/+mb3X3MxBR71t9m/fknIvX4a5Tp4S3/utbR+Z4t4GIxrp+Gud3wiP+Pta35lprhN33ftOYhH1aXS/197+nvbIj7Vu9AhHd3VNb+be659VfBRBfa7NHLaCU3Gkh+dkRr+EFN88v5LbYKhARC6+HFpKvTYrzd8NNNwzvO+y9TYG+bhrU7l4V7x1rxOuk9lmQ9vnTTX1Zz4ku3/rqf6a+WijLDh3tPt/WeMUay+43afffdu3r5vM9a3+Tx2UNJNR3CYght3Zzqdt2xHBG8nOs/hqitHkhEPG/0ln/PmkclxhU+OH3zmn5mRWv+e132n7UZ1baa04uvuaitveGvJ9F3c4f55UvIBBR8BgIRBQMqjgCBFoK1Bd0G4MbcXFoq21f39XiGWoCBAgQIECAAAECRQoIRBSpmb8sgYj8Zs4gQIAAAQIECBCopkA9kHDTdTeN7BYSAzlbb79V2P/t+4/sYlLN1msVAQJlCwhEFDwCAhEFgyqOAAECBAgQIECAAAECBAZSQCCi3GETiCjXX+0ECBAgQIAAAQIECBAgUA0BgYiCx0EgomBQxREgQIAAAQIECBAgQIDAQAoIRJQ7bAIR5fqrnQABAgQIECBAgAABAgSqISAQUfA4CEQUDKo4AgQI9EHggL3eMOrd9Hc89M8+1KwKAgQIECBAgMD4FRCIKHdsBSLK9Vc7AQIECBAgMLgCb9vr7eGWG29p6sAZZ831WobBHVItJ0BgggsIRBQ8AQQiCgZVHAECBPogIBDRB2RVECBAgAABAhNOQCCi3CEXiCjXX+0ECBAgQIDA4AoIRAzu2Gk5AQIE0gQEIgqeFwIRBYMqjgABAn0QEIjoA7IqCBAgQIAAgQknIBBR7pALRJTrr3YCBAgQIEBgcAUEIgZ37LScAAECAhF9mAMCEX1AVgUBAgQKFhCIKBhUcQQIECBAgACBmoBARLnTQCCiXH+1EyBAgAABAoMrIBAxuGOn5QQIEEgTsENEwfNC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K0fVibAAAgAElEQVQ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0EgomBQxREgQIAAAQIECBAgQIDAQAoIRJQ7bAIR5fqrnQABAgQIECBAgAABAgSqISAQUfA4CEQUDKo4AgQIECBAgAABAgQIEBhIAYGIcodNIKJcf7UTIECAAAECBAgQIECAQDUEBCIKHgeBiIJBFUeAAAECBAgQIECAAAECAykgEFHusAlElOuvdgIECBAgQIAAAQIECBCohoBARMHjIBBRMKjiCBAgQIAAAQIECBAgQGAgBQQiyh02gYhy/dVOgAABAgQIECBAgAABAtUQEIgoeBwEIgoGVRwBAgQIECBAgAABAgQIDKSAQES5wyYQUa6/2gkQIECAAAECBAgQIECgGgICEQWPg0BEwaCKI0CAAAECBAgQIECAAIGBFBCIKHfYBCLK9Vc7AQIECBAgQIAAAQIECFRDQCCi4HEQiCgYVHEECBAgQIAAAQIECBAgMJACAhHlDptARLn+aidAgAABAgQIECBAgACBaggIRBQ8DgIRBYMqjgABAgQIECBAgAABAgQGUkAgotxhE4go11/tBAgQIECAAAECBAgQIFANAYGIgsdBIKJgUMURIECAAAECBAgQIECAwEAKCESUO2wCEeX6q50AAQIECBAgQIAAAQIEqiEgEFHwOAhEFAyqOAIECBAgQIAAAQIECBAYSAGBiHKHTSCiXH+1EyBAgAABAgQIECBAgEA1BAQiCh4HgYiCQRVHgAABAgQIECBAgAABAgMpIBBR7rAJRJTrr3YCBAgQIECAAAECBAgQqIaAQETB4yAQUTCo4ggQIECAAAECBAgQIEBgIAUEIsodNoGIcv3VToAAAQIECBAgQIAAAQLVEBCIKHgcBCIKBlUcAQIECBAgQIAAAQIECAykgEBEucMmEFGuv9oJECBAgAABAgQIECBAoBoCAhEFj4NARMGgiiNAgAABAgQIECBAgACBgRQQiCh32AQiyvVXOwECBAgQIECAAAECBAhUQ0AgouBxEIgoGFRxBAgQIECAAAECBAgQIDCQAgIR5Q6bQES5/monQIAAAQIECBAgQIAAgWoICEQUPA4CEQWDKo4AAQIECBAgQIAAAQIEBlJAIKLcYROIKNdf7QQIECBAgAABAgQIECBQDQGBiILHQSCiYFDFESBAgAABAgQIECBAgMBACghElDtsAhHl+qudAAECBAgQIECAAAECBKohIBBR8DgIRBQMqjgCBAgQIECAAAECBAgQGEgBgYhyh00golx/tRMgQIAAAQIECBAgQIBANQQEIgoeB4GIgkEVR4AAAQIECBAgQIAAAQIDKSAQUe6wCUSU6692AgQIECBAgAABAgQIEKiGgEBEweMgEFEwqOIIECBAgAABAgQIECBAYCAFBCLKHTaBiHL91U6AAAECBAgQIECAAAEC1RAQiCh4HAQiCgZVHAECBAgQIECAAAECBAgMpIBARLnDJhBRrr/aCRAgQIAAAQIECBAgQKAaAgIRBY+DQETBoIojQIAAAQIECBAgQIAAgYEUEIgod9gEIsr1VzsBAgQIECBAgAABAgQIVENAIKLgcRCIKBhUcQQIECBAgAABAgQIECAwkAICEeUOm0BEuf5qJ0CAAAECBAgQIECAAIFqCAhEFDwOAhEFgyqOAAECBAgQIECAAAECBAZSQCCi3GETiCjXX+0ECBAgQIAAAQIECBAgUA0BgYiCx+HwkxY8E8LwpHqxR7xtpzA0NFRwLYojQIAAAQIECBAgQIAAAQLVFRgeHg6n/veVDQ0cWjpn5uQVqtvi8deyWiCi9nwijDyf2G+bIzyfGH/DrEcECBAgQIAAAQIECBAg0EYgPp849/pTG49YOmv63Eo/n6h8sqC2Q8RjNdFV66qHvOX14bnPeZaJSIAAAQIECBAgQIAAAQIEJozA3/7+z/C1H/6iob/DT8yZuevIv5UnDESJHT1+3ozHas99Rsynv+794TnPek6JLVI1AQIECBAgQIAAAQIECBDor8Df//n3cMGvvtpY6RO1QESln09UPhBx2EmXLRkKQ6+oq77vzduHFzzfA4f+Tm21ESBAgAABAgQIECBAgECZAk//+e/hGz+6dqQJw2H4d6fN3HWtMts00equ7RCxpNbnkecTe23xvrDic14w0Rj0lwABAgQIECBAgAABAgQmsMBf/v50uPDmbzQK/K4WiKj084nKByJqO0TcXhPdqK76rmlbhxet8vwJPM10nQABAgQIECBAgAABAgQmmsCfnvhz+M68Gxq7vWjOzCkbTzSHMvv76Qtm3F57iDLyfGKP174rrPS8F5XZJHUTIECAAAECBAgQIECAAIG+Cjz11z+Fn/z6OyN1Doew6JPT51b6+UTlAxGHnTj/l0NDYdu66kFTXxdeutpKfR1YlREgQIAAAQIECBAgQIAAgTIFHn70qXDWxb9a/sBhOFx32tFTtiuzTROt7toOEb+s9Xnk+cSumxwYXvSCl000Bv0lQIAAAQIECBAgQIAAgQks8Kenfx8uW/j9RoHrajtEVPr5ROUDEYefdNmlIQztWlfdb7fNw1ovq/RrSCbwJaDrBAgQIECAAAECBAgQIDAWAkt+/3g499JbGooeumzOzMm7jUVdykwXmH3BIbXnE8Mjzyd23mi/sPrKld4V1FASIECAAAECBAgQIECAAIFCBR554v5wxeL/aXo+MWv61yr9fKLygYgjTpr/o9pWG/vWVaftvEl49VovLnTgFEaAAAECBAgQIECAAAECBKoscPeSP4YfX7FwpIm1f8yfd+rMKW+ucpvHW9tmzzv4R2F4aOT5xOvXnxbWfOGrx1s39YcAAQIECBAgQIAAAQIECLQUeOCxe8Iv7py3/PdDw+fNmnZGpZ9PVD4QcfhJ8+NLSN5ZV/2X128YNnrVS01DAgQIECBAgAABAgQIECAwYQQW3ftw+OkvFjf297tzZk5514QBqEBHZ8+b8Z0wvPz5xLav3iO88sUbVqBlmkCAAAECBAgQIECAAAECBPoj8Ns/Lg7X3fOT5ZUNhe/Omja30s8nKh+IOOLkBacPDw9/oK46eZvXhM03WKM/I6oWAgQIECBAgAABAgQIECBQAYFb7ngwLLj+rpGWDA0NfeXUoyYfWoGmTZgmHD9vRu35RBh5PrHlOlPCei997YTpv44SIECAAAECBAgQIECAAIG7H/51uOm++Q3PJ8JXPjFtbqWfT1Q/EHHSguOGw/Bn66qv2+gV4Y1b2ZLS5UaAAAECBAgQIECAAAECE0fg5zfeE3616HfLHziEoY+dOnPy5yaOQPk9re0QcVxth4iR5xPrv3zLsPnaO5ffMC0gQIAAAQIECBAgQIAAAQJ9Erjl/ivCnQ/dtLy2ofCx2g4RlX4+UflAxKEnz3/LpOFwdl11nTVeFPadslmfhlQ1BAgQIECAAAECBAgQIECgfIHz5t8a7nvwTyMNWToUDjj9qCk/LL9lE6cFx19wyFtqX9gYeT7x8lXXDTtusM/EAdBTAgQIECBAgAABAgQIEJjwAlfdcX546PHfjDgMhaEDPjH9a5V+PlH5QMThJ11e239y6S111VVXXjG8e/o2E36yASBAgAABAgQIECBAgACBiSPw7QuuD48/+ZeGDk/afM7MXX49cQTK7+nsH894bVgaRp5PvOB5q4apr313+Q3TAgIECBAgQIAAAQIECBAg0CeBi3/97fD0Xx9fXtuksPmsvedW+vlE5QMRR3z5wucO/3PFvzaO4WEH7RhWmDSpT8OqGgIECBAgQIAAAQIECBAgUJ7AM0uXhtPOuqqpAUPP+svzTv3gXn8rr1UTr+YjLjziuas/87em5xNv3uawsMLQChMPQ48JECBAgAABAgQIECBAYMIJPDP8TPjR9ac19fuRFZ77vFP3OrXSzycqH4iIooefPP+u2ns616vrvmOvrcOLX/j8CTfJdJgAAQIECBAgQIAAAQIEJp7AHx/7c/jehTcs7/hQuHvOUVNeM/Ekyu/x7Hkzmp5P7L7ZO8KqK764/IZpAQECBAgQIECAAAECBAgQGGOBx//yx3DJrd9rrOWeWdPnjqzhj3H1XRc/GIGIk+ZfWOvhnvVe7vnGjcP6a7+k6047kQABAgQIECBAgAABAgQIDIrAnff/IVz089sbm3vRnJlT9hqU9o+nds6+YEbT84kdXrNneMWL1h9PXdQXAgQIECBAgAABAgQIECCQKvC7P90ZrrnroqbnE7VAROWfTwxEIOKIk+efPDwcPlTXfcMW64RtNn2lqUiAAAECBAgQIECAAAECBMa9wPW3/TZcffN9I/0cGgqnnHrUlKPGfccr2MHZ5884OQwtfz6x6VpvCButsU0FW6pJBAgQIECAAAECBAgQIECgWIFFD14fblty9fJCa88nZk2bW/nnEwMRiDjsxEs/MDQ06fS67saveml40+s3LHYElUaAAAECBAgQIECAAAECBCoo8LNfLA633/vwSMuGh5ceetrRu32lgk0d90369HkzPjA0KYw8n1jnJRuFbV71L+O+3zpIgAABAgQIECBAgAABAgSuv/en4b4/LFr+fGIoHPrJaXMr/3xiIAIRh54wf6dJk8LP67orP/+54T1v3s6sI0CAAAECBAgQIECAAAEC417gWz/6ZXjyz38b6efSpeGNpx8z5cpx3/EKdvAzF8zYaWlY/nxixWevFPba8r0VbKkmESBAgAABAgQIECBAgACBYgUuvOmb4S//eGqk0EkhvPHj0+dW/vnEQAQiourhJ82Pui+oC79z763CaquO/L/FjqbSCBAgQIAAAQIECBAgQIBABQQeffzp8N0f39jYkqfnzJyyUgWaNmGbMPuCg2vPJ4ZGHki8abN3hlVWXG3Ceug4AQIECBAgQIAAAQIECIx/gSf+8mj42a3fHelo7XWeT39i2tyBeD4xSIGIeTXhvevKk7ddL2y+/prjf3bpIQECBAgQIECAAAECBAhMWIFf3/lgmH/dXY39/3EtEDFtwoJUoOOzL5jR9Hxiy3Umh/VeunkFWqYJBAgQIECAAAECBAgQIEBgbATuefjX4Vf3zW8ofPjCWdPPGFm7H5taiyl1YAIRh5102YeHwtAX6t3e4JWrh6k7bVSMglIIECBAgAABAgQIECBAgEAFBS6+clG447ePLG/ZUPjwnKOmnFDBpk6YJn36ghm15xNh5PnEWqutH7Zfb88J038dJUCAAAECBAgQIECAAIGJJ3Dt3ReFJY/eOdLx2r+LP/KJ6XO/OAgSAxOIOPSEBdtOmjT8yzrqis99djh4/x0GwVgbCRAgQIAAAQIECBAgQIBAVwJfP/fa8Oe//n3k3KVLh7Y7/ZjJ13VVmJMKEZh9/sHbhqGhkecTz33WimHa6w4upGyFECBAgAABAgQIECBAgACBKgr8+Kavh7/+48/LmzY8vN2sfc4YiOcTAxOIiLqHn3TZH2vv6Rx5Mefbpm4VVl9t5LWdVZwb2kSAAAECBAgQIECAAAECBLoSeOTRp8N/X3xjw7nDj86ZueuLuyrMSYUK1F6bUXs+EUaeT+y26dvCC5+/eqF1KIwAAQIECBAgQIAAAQIECFRB4LGnHwmXLvzvxqY8Omv63IF5PjFggYgF54QwvF9d+41bvSq8bqO1qjAPtIEAAQIECBAgQIAAAQIECBQq8KtFS8LPb7y3ocyhc+fMnLx/oZUorCuB2fNmnBOGw8jzic3XfmNY/+Wv66osJxEgQIAAAQIECBAgQIAAgSoL3PnQr8It9/98eROHwrmzps0dmOcTgxWIOHnBEWF4+Mt17Veu8aLw5imbVXl+aBsBAgQIECBAgAABAgQIEOhK4Efzbw2/ffBPDQ8chj4456jJp3ZVmJMKFTh+3iFHDDc8n3jZqq8MO23w5kLrUBgBAgQIECBAgAABAgQIEKiCwJV3/Cj8/vHfNjblyNoOESNr9lVoY7s2DFQg4tCTL9940vDShY0devf0bcKqK69YdWftI0CAAAECBAgQIECAAAECmQUef/Iv4dsXXN90/NKhSZucftQut2cuxIFjJnD8vEM3Hh7+Z9PziamvfXd4wfNWHbM6FUyAAAECBAgQIECAAAECBPot8PRfHw8X//rbTdUODT1rk09MO31gnk8MVCAiSh9+8oLLa7tE7FxXf8MW64ZtNl2732OvPgIECBAgQIAAAQIECBAgMGYC1992f7j65t80lv/zOTOnjPxbeMwqVnBmgePnzbh8eDiMjMmma70hbLTGNpnPdyABAgQIECBAgAABAgQIEKi6wKIHrw+3Lbm6oZnDP581/YyBej4xeIGIky47NISh0+rqL37h88M79tq66nNF+wgQIECAAAECBAgQIECAQGaB7114Q/jjY39ufOBw2JyZu56euQAHjrnA7PMPPjQMLX8+seqKLw67b/aOMa9XBQQIECBAgAABAgQIECBAoF8Cl9z6vfD4X/64vLrh4cNm7XPGQD2fGLhAxFEnXbzaP8JzG9RDOOBNW4Y1Vl+5X+OuHgIECBAgQIAAAQIECBAgMGYCDz7yZDj7Zzc1lf/s8LcXnzxz6qNjVqmCcwt86uL3rTbpHys0PZ+YsvEBYbWV1shdlhMIECBAgAABAgQIECBAgEDVBB596sEw//azm5q19NnPvPhTU78xUM8nBi4QEcUPP3n+D8JwOKCuv8UGa4ZdtlmvanNEewgQIECAAAECBAgQIECAQG6By6+/O9x8xwPLzxsKZ885aspbcxfkhDEXOP6CGT8Yrn1Po17Rei/dImy5zi5jXq8KCBAgQIAAAQIECBAgQIDAWAvcdN/l4e6Hbx6pphYsOPsT0+cO3POJgQxEHHHyZfsNDw+dU9df8bnPDgfvv8NYj7nyCRAgQIAAAQIECBAgQIDAmAuccc414S9/+8fyBw5Dk/Y/9ahdzh3zilWQW+D4eYfUnk8MjzyfeO6znhemvW5G7nKcQIAAAQIECBAgQIAAAQIEqiYw71dzw9/++deG5xND+39i2tcG7vnEQAYiovrhJ81/uPY/q9dHYM+dNgrrv3Lk/63afNEeAgQIECBAgAABAgQIECDQUeDO3z4SLrpyUeNxj8yZOeWlHU90QGkCsy+Y0fR8Yvv19gxrrbZ+ae1RMQECBAgQIECAAAECBAgQ6FVgyaN3hmvvvqjp+cSs6XMH8vnE4AYiTlzw5TA0fER9FNZ4ycrhgH/ZstexdT4BAgQIECBAgAABAgQIEChN4Oyf3hQe/MOTy+sfGjp1zlGTP1hag1TcUaC2S8SXa7tEjDyfePFKLw+TNx64HUQ79tMBBAgQIECAAAECBAgQIDBxBBbc/oPwx6ceGunwUO35RG13iIF8PjGwgYgPnHLJ5issXWH5S0tqw7H3zpuE9dZ68cSZiXpKgAABAgQIECBAgAABAuNG4J4lfwzzrljY1J9nJj2zxVc+tPst46aT47Ajnzrv3zafNGlS0/OJ179mWljzRa8eh73VJQIECBAgQIAAAQIECBAY7wIPPHZP+MWd85q6uXTp0i0+te/XB/L5xMAGIuIIHH7Sgu+FMPz2+mis9bJVw367bT7e56D+ESBAgAABAgQIECBAgMA4FDj30lvCkt8/3tCzoTPnzJz8jnHY1XHXpdprM2rPJ8LI84nVV14r7LzRfuOunzpEgAABAgQIECBAgAABAuNf4IpF54ZHnlzS2NEza6/LGNjnEwMdiDjipCu2Gw7PXNs4GvtO3iyss+aLxv9M1EMCBAgQIECAAAECBAgQGDcC9z3wp3Deglub+jMUVtj+1Jk7/3LcdHIcd+QzF7x/u6VhadPziZ022De8bNV1xnGvdY0AAQIECBAgQIAAAQIExpvA7x+/L1x5x3lN3ZoUJm3/8elfHdjnEwMdiIgjUdsl4pzaLhEjX7tYd83Vwj6TNx1vc09/CBAgQIAAAQIECBAgQGAcC5y/4Lbwmwcebejh0Lm13SH2H8ddHnddmz1vxjlhOIw8n3j5qq8KO24wfdz1U4cIECBAgAABAgQIECBAYPwKXH3HBeHBx+9d3sGhcO6saXMH+vnEwAciDjvl8p2Hli69vHHa7f+mLcIrVl9l/M5EPSNAgAABAgQIECBAgACBcSPwu0eeCOf87Oam/gxPmrTLaR/a5Ypx08kJ0JHP/PiQnZcuHW56PrHLxvuHl6z0ignQe10kQIAAAQIECBAgQIAAgUEX+MNTvwuX317bi6DhZ9KkoV0+vvfXBvr5xMAHIuJ4HH7S/Atr/7NnfWxevdaLw7SdNxn0Oaf9BAgQIECAAAECBAgQIDABBOZdsTDcs+SPDT0durC2O8TeE6Dr466Ls8+fcWEYWv58Ys0Xvjq8fv1p466fOkSAAAECBAgQIECAAAEC40/gF3fOCw88dk/T84lZ07828M8nxkcg4oTL9giThi5unHZ7vGHDsOG6Lx1/M1GPCBAgQIAAAQIECBAgQGDcCCz+zcPhJ1cvbu7P0uGpc47Z9SfjppMTqCOfnnfwHkPDzc8ntnv1HmHtF284gRR0lQABAgQIECBAgAABAgQGTeD+Py4Ov7yn+VHE8NDw1E9OO2Pgn0+Mi0BEnFC1XSIuqP3PyNcuVn7B88L/nb5NGJo0bro4aNeN9hIgQIAAAQIECBAgQIBAG4HhpcPhPy+4Pjz59F8bj5o3Z+aU6eAGV2D2BYfUnk8MjzyfeMFzVgl7bP7uMDTk+cTgjqqWEyBAgAABAgQIECBAYPwKDA8Ph5/c8u3w9N+faOjk0Lza7hDj4vnEuPnX+BEnXrbF8NDQTY1TceuN1w47vm7d8Ts79YwAAQIECBAgQIAAAQIEBlbgql/9Jtxw+/1N7V9h0gpbfOlDO98ysJ3S8FALRGxRC0Q0PZ/Y8OVbh83W3pEOAQIECBAgQIAAAQIECBConMCt918VFj90Q/PziWetsMXH9vzKuHg+MW4CEXGEDj95/mfCcPhY42gdtOdW4aUvekHlJpYGESBAgAABAgQIECBAgMDEFXj40afCWRf/qhlgKHx2zlFTPj5xVcZPzz89b8ZnhhLPJ3bd9G3hRc9fffx0Uk8IECBAgAABAgQIECBAYOAF/vT0w2Bm9CQAACAASURBVOGyhWc19WO49nzik9PmjpvnE+MqEBFHqvbqjDtq/7N+fdTWWfNFYd/Jmw38ZNQBAgQIECBAgAABAgQIEBg/AuctuDXc98CfGjt0Z+1VGRuMnx7qyewLZjQ9n3jZquuEnTbYFwwBAgQIECBAgAABAgQIEKiMwJV3nBd+//h9Tc8nZk2fO66eT4y/QMSJCw4IQ8M/aBy13bZfP2y63ssrM7E0hAABAgQIECBAgAABAgQmrsBtdz8ULr32zmaA4aG3zjl68tkTV2X89by2S8QBtV0imp5PbLXubuFVq286/jqrRwQIECBAgAABAgQIECAwcAL3PnJbuPE3lza1u7Y7xFtru0OMq+cT4y4QEUfssJPmn13r2Fvqo/ecZz8rHLTHFuGFqzx/4CaiBhMgQIAAAQIECBAgQIDA+BF47Ik/h7N+cnP4+z/+OdKp4RB+eNrMKQeMn17qSV1g9gUH1x4iDY08n3j2Cs8JUzY5MKz8vBdBIkCAAAECBAgQIECAAAECpQk8+dc/hfkLvx/+8czfG9ow/MNZ088Yd88nxmcg4sRLNhgaWmFx4wxa66Wrhv1237y0SaViAgQIECBAgAABAgQIECBw7iW3hCUPP94EMTz8zIanHb17fL2Cn3Em8KkfH7zBpKVDTc8nXrLyK8IuG+0/znqqOwQIECBAgAABAgQIECAwSAKXLzon/OHJ3zU1eemk4Q0/tfcZ4+75xLgMRMSRO/ykBUeFMHxS4yhutclaYactXzVIc1FbCRAgQIAAAQIECBAgQGCcCFx5073hxoVLEr0Zmjln5uSTx0kXdSNF4PjzZxxV23K06fnEBmtsFV671k68CBAgQIAAAQIECBAgQIBA3wV+veTKcMeDNzbVW3vl48xP7DN3XD6fGLeBiDiCh5902fdqW1O+vXE0p+64UdhgndX7PrFUSIAAAQIECBAgQIAAAQITV+CO+x4JF1+1KAEwfOacmbu+Y+KqTJyez75gRu35RGh6PrHdelPD2qttMHEQ9JQAAQIECBAgQIAAAQIEShe4/9E7wi/vvjjZjjNnTZ87bp9PjOtAxKGfmr/SCquE62vvY92wPqrPefYK4aCprwsvXHnF0iecBhAgQIAAAQIECBAgQIDA+Bd47Mm/hLMu/lX4+z+eGels7R/ji5/7zGpbn/DhLZ4e/wJ6+KkfHLrSpBX/eX1NYuT5xLNXeE7YdZODwkrPeyEgAgQIECBAgAABAgQIECAw5gJP/fWxcNnCs8I/nvl7Y12LV3zOKlt/eI8Txu3ziXEdiIgjecRJl+0yHIYWNI7qWi97Ydhvt9eO+aRSAQECBAgQIECAAAECBAgQOPfSX4clv3+sCWIoDE8+deaul9OZOAKzzz94lzDU/Hxi9VXWDjtv+H8mDoKeEiBAgAABAgQIECBAgEBpAlcs/p/wyBP3N9c/PDx51j5njOvnE+M+EBFH9IiT5h9d2yXihMbR3ew1a4Rdt3tNaRNOxQQIECBAgAABAgQIECAw/gUu++Vd4da7HmzqaO0f4secOnPKieO/93qYFPj0vBlH197L2vR84lWrvzZste4UWAQIECBAgAABAgQIECBAYMwEbvzN/HDvI79uKn94KBzzyWlzx/3ziQkRiIgje/jJC84Mw8NvaxzlbTZZO7xhy3XHbGIpmAABAgQIECBAgAABAgQmrsDVN/0mXL8w8c2LoaH/nnPU5LdPXBU9P37eIWcOJ55PbPjybcJma78BDgECBAgQIECAAAECBAgQKFzg1vuvDosfim9xXP4zVHs+8YlpX5sQzycmTCDiI5+/cuU/P/vv14QwtEnjYO9YC0RsXQtG+CFAgAABAgQIECBAgAABAkUJ3Hj7knDlr+5NFDe88Pn/eM4OXzh2pyeLqkc5gyfw+fPeu/Lfhp51TRgKTc8nNlt7x7Dhy7cevA5pMQECBAgQIECAAAECBAhUVuCOh24Mv77/yub2DYeFzx3+5w7H7vvNCfF8YsIEIuIoH3ry5RuvMDx86XAYXqNx1Hfffv2wyXovr+xE1TACBAgQIECAAAECBAgQGByBhXc/FC659s6mBg+FoQefGRra7fSjdrl9cHqipWMlcPy8f9t4OEy6NAyHpucTW71qt/Cql2w6VtUqlwABAgQIECBAgAABAgQmkMC9j9wWbvzNpc09HgoPDoWlu31i2tcnzPOJCRWIiKN9+MmX7RiGh+LIP7dx9PfaaePwmle+ZAJdArpKgAABAgQIECBAgAABAkUL3PXbP4QLrxz1TOFvYWh4tzlH7XpV0fUpb3AFZp/3vh3DpBVGPZ/YYb29witWe83gdkzLCRAgQIAAAQIECBAgQKB0gd89ele45u4Lk+3426Sh4V0/Pu2Mq0tvYB8bMOECEdH2sBPnTxsaChcknffbbfOw1stW7SO/qggQIECAAAECBAgQIEBgvAgs+f3j4dxLbxnVneHhMP20o6fMGy/91I/iBI4//+Bpw0NDo55P7Lzh/wmrr+L1nsVJK4kAAQIECBAgQIAAAQITR+CRJ+4PVyz+n1EdHhoenv6Jfc6YcM8nJmQgIo7+B09e8K6lw8P/lZwJdoqYODcDPSVAgAABAgQIECBAgEBRAi12hgiThob+9ctHTf5OUfUoZ/wJfObHB79r6dKhUc8n7BQx/sZajwgQIECAAAECBAgQIDDWAi12hgjDw8P/+sl9zpiQzycmbCAiTrbDT5p/ZO1/TklOvN23Xz9sst7Lx3o+Kp8AAQIECBAgQIAAAQIExoHAwrsfCpdce2daTz40Z+aUL42DLurCGAt8+oKDjxwKQ6OeT2y17m7hVatvOsa1K54AAQIECBAgQIAAAQIExoPAvX+4Ldx4b3wzY+JnUjhy1t5zvzwe+thNHyZ0ICKCHX7i/E+FofDJJN5Or3tV2GrjtboxdQ4BAgQIECBAgAABAgQITBCBGxbeH6666TejezscPj3n/2PvTsCjKs/+j99nAmFJAiEQ9lUgIQFRKeIuSN0IaH3VBPWt/GvL4k5d6ttWbW3dWlu1qFVZqtZWhERpVQgurSLugKgICQk7hDUEQjYgkDn/5wQmmZlMkklmPed8c125gsk553nuz3PSq3PnN8+556KHbMJAmUEQ+N070x9STZoG/YlT+50vKT1HBWEELoEAAggggAACCCCAAAIIIGBVgYI9X8vaHZ81KE8X+d1vr5hj6/6E7QMRxl3R2E4Ro9P7ybmnD7Tq7wV1IYAAAggggAACCCCAAAIIBCDwuQpCrFKBCB8f7AwRgKudT21sp4jUnqNlRL9z7UxD7QgggAACCCCAAAIIIIAAAo0IrC36XAp2r2rwU130n//2irm237mSQMTJW+POp5fd6NT1Bs/sHDGkl4wfM4RfMAQQQAABBBBAAAEEEEAAAQTqBD5csVHWbtzdQMShaVOeuWucLZ/Jye0RHIFHlky70enUGvQnBiWfKqMGXhScQbgKAggggAACCCCAAAIIIICAJQRWb/tItuz7vkEtuq5P+e2Vc+lPKBkCEW63x21PfjRJ0+QN9a127ndN3x6JtaGIxIQOlvjFoAgEEEAAAQQQQAABBBBAAIHWCZSWHxYjDFG0t9T7Akd1Xa796z0XLW7dlTkLgXqBh9+eNknXtAb9ieRO/WTUgIskvn0iXAgggAACCCCAAAIIIIAAAjYWqDhSKt+oMMS+sgY7Vx7VdP3aB6+cS3/i5P1BIMLrF+X2pz88T9MdOWoLkV7uP4ptG6NCEUMlZUCyjX+1KB0BBBBAAAEEEEAAAQQQsK9A4bZiFYbYINXHajwQNNF265oz87m7xjd8WKd9uag8QIHfv/Wz8yQmJkd08ehPtI2JlTMGjpd+SSkBjsDpCCCAAAIIIIAAAggggAACZhTYcaBQvtn6oRyrqfacvia7HaJf+8CkuZ+bsa5QzZlAhA/ZW5/+OM2h16h3Ymjp3j8eld5Xzj99UKjWg+sigAACCCCAAAIIIIAAAghEocCn326R1XlFPmam5zm1mGufv2tsfhROmymZXODhxVPTdKfjDbW/Z4P+REqvUXJq3/NNXiHTRwABBBBAAAEEEEAAAQQQaInAmh2fyoY9qxueokue5nBe++CkefQnvHQIRDRyh933x08TqmKPzxZdv977kL7dO594hEanji25PzkWAQQQQAABBBBAAAEEEEDAZAKlZVUnHpGx71DDmWva6x2r28x44v/OLzdZWUzXRAJ/fOunCdUxbWer57826E90S+gjo9RuEQntu5ioIqaKAAIIIIAAAggggAACCCDQUoHyIwdltdoVYn/5zganaqo/EVtzbMb//egl+hM+YAlENHO33fHUR/foIn/2Piy2bRu5YNQgGT64Z0vvV45HAAEEEEAAAQQQQAABBBAwgcC6TXvkk9Vb1CMyjjdsNojc++zdFz1pgjKYokUEfrd4+j2a3rA/YTxC49R+F8ig5OEWqZQyEEAAAQQQQAABBBBAAAEE3AW2FK+TNduXy3HnsYb9CU3ufXDSHPoTTdwyBCL8+H2646kPx6rHZ8xWwYhU78MH9O4i54wcKN2T4v24EocggAACCCCAAAIIIIAAAghEu8C+g5XyxXdbZNuugw0bDSIFIvqMZ+8e/3G018H8rCfw+7enjRVNm60qa9Cf6NF5gAzvc450ietuvcKpCAEEEEAAAQQQQAABBBCwocDBqmJZV/S57D20zUf1WoHEOGf8JmMu/Ylm7g0CEX7+8tz7p+/ijsSUzFHBiBt8nfKDtH5y7mkDRHNA6icphyGAAAIIIIAAAggggAACUSWgO3X5/Ltt8nX+jkbmpc93lmkznn/oooqomjiTsZXAn967N+5wdZnqT4jP/kRqzx/I8L7nqtwE/Qlb3RgUiwACCCCAAAIIIIAAApYRUI9MrA1CFOz5urGa5jsPt5nxUNbz9Cf8WHVeHfuB5H7I7U8tu0u9G+gpX6clxLWvDUWkDuTdGC1k5XAEEEAAAQQQQAABBBBAIKICBVv31YYhyiuPNDIP7e7n7h73dEQnyeAIuAk8/Pb0u3RNfPYn4mI7qVDEOdKva4ONJDBEAAEEEEAAAQQQQAABBBCIYoEdJQUqDPGFVFaX+Zyl5pC7H5w4h/5EC9aQQEQLsFyH3vbkf1JEi3lU4V3r6/RT+naVM9L6Sp/kTq24OqcggAACCCCAAAIIIIAAAgiES2BncZl8k18km4tKfA6pHp34hug19//1nosLwzUnxkHAX4GHlkxLcTjlUbWbpc/+RO/EU2RorzOkW3wffy/JcQgggAACCCCAAAIIIIAAAhEQ2F+xUzbs/kZ2lW5uZHT9jTYOuf/XE+fSn2jh+hCIaCGY++G3P7ksUzRdNR5kqK/LDOydJKel9JYBvbsEMAqnIoAAAggggAACCCCAAAIIBFtg266D8l3hLtm660Bjl94gunb/c/eMywn22FwPgWAL/G7x9ExNN4IRvvsTvToPksE9RkqPzgOCPTTXQwABBBBAAAEEEEAAAQQQCEBg76FtsnHvGtlzaEuj/Qm1O+D9v500h/5EK50JRLQSzv2025/+6BHR5f7GLtW3R2c5PbWPGDtH8IEAAggggAACCCCAAAIIIBA5gU1qJ4jvCnZK0d5DjU9Ck0efu+uiByI3S0ZGoHUCKhjxiApGNNqfSE7oK0N6ni7GzhF8IIAAAggggAACCCCAAAIIRE5g18HNKgjxrRSXFzU6CRWEeFQFIehPBLhMBCICBHSdPvMvy0fWOGuMd2NMauySvbolyOnD+sjQ/slBGpXLIIAAAggggAACCCCAAAII+COwYXuxfLt+p+zeX97U4Ys1XX/g2XvGf+fPNTkGgWgUeHTpLSNrjjtVf0JvtD/RNb6nDOlxhvRN8rnhZTSWxZwQQAABBBBAAAEEEEAAAUsIFB3YoIIQ30hJxZ4m6tEWqx8+8JsrZtOfCMKqE4gIAqL7JW7/84eXicNxp2o8ZDR26Q7t2krKgGT12V16JScEeQZcDgEEEEAAAQQQQAABBBBAwBDYXVwuhdv2qc9iOXz0WFMoS8Wpz3ru3vHvIYeAVQR+t3jaZZredH+iXZv2KhSRKv27pkhSfC+rlE4dCCCAAAIIIIAAAggggEBUCRyo2C3bSwql6ECBHD1+pPG56bJUd+izfjtpLv2JIK4ggYggYrpf6ra/fHyh5tRnqmDE1U0N0TWxo6SqYMTQ/t2kc0KHEM2GyyKAAAIIIIAAAggggAAC9hA4VH5YNmzfLwUqCFFSWtVM0doi3aHN+uvPxy63hw5V2lHgkSUzLnTqqj+hS5P9ic4dukrfrqnSr8tQiWvf2Y5U1IwAAggggAACCCCAAAIIBE2g8sgh2XFwgxSVFMihwyVNX1eTRQ5Nm/XAxNn0J4K2AvUXIhARAlT3S97x1PIxujiNYMQNzQ3Vv1cXGdArUfp27yLJSXHNHc7PEUAAAQQQQAABBBBAAAEElEDxgUop2ndQtu0ule27D/phos3XxDHr2bsvXOHHwRyCgCUEHnnn5jHO2v6ENNuf6NG5v/ToNECSE/pKYhyP/bTEDUARCCCAAAIIIIAAAgggEHKB0qpiKS4rkr1l22Tvoe3+jDffofoTD1zxIv0Jf7RaeQyBiFbCtfS0W/7yn5ExepupouvXqXOb7SZ0bB+rghGdpU8P9dm9kyR1JiDRUnOORwABBBBAAAEEEEAAAWsKHDhkBCAOya69ZbJjb2lzj8NwIRSLri2oiTk+74WfX7zGmjJUhUDzAg+9NXVkTEzMVN3P/kT7th2lW0Kf2nCE8bVTh6TmB+EIBBBAAAEEEEAAAQQQQMAGAmWHD0hxeZHsL99ZG4Q4evywP1UXa5rqT9TUzHvoR/PoT/gjFuAxBCICBGzN6Xc8/fHVateI69R2lZn+np/QsZ30VeGILp06SOdOHSUpoaMkdmovMQ6Hv5fgOAQQQAABBBBAAAEEEEDAVAI1TqeUlh2RA+VVcqisSg6WHZaivYekvOqo/3VokqOJvuDZu8Yv8v8kjkTAHgIPL55xtfHGDV387090aBsv3Tv3lfj2SZKgHq1hfI1vnygxWow90KgSAQQQQAABBBBAAAEEbCdQo9dIxZFS9XlAytWjMIyv+w4VyeFjFX5bqD/K54gKQjw4aTb9Cb/VgnMggYjgOLbqKnc99W7SMYlVO0Zoxq4RF7TmIp0TOkhifHu1g0RH6RzfQWLbxkhb9dmubZsT/27jkNg2baSN8VX9t0octWYYzkEAAQQQQAABBBBAAAEEAhZQ70iX6mM1cvy4U6qPH5djxlf139XHjp/8WiOHKg7LgUNVUlpxRA6V+/XOiobz0rTlojsXtpXqBU/fffmBgCfOBRCwuMBD7/4syVHtuE40MXoUrepPxKlwREK7LpLQIVHi1Ne2MbHSJqattHW0VV9ja/87xmF8qu+p79OfsPhNRXkIIIAAAggggAACCESxgNGfOFZzTGqcxme1+ne1HFf/rv2qvm98rTx6UMoPl0q5+lqpQhCt+VB/ll2uO/WFzljngocu/xv9idYgBuEc/joeBMRgXOLWpz9Oc4h+sdo1YpyIU31q7EEZDFiugQACCCCAAAIIIIAAAjYQ0FVTwbFM/TF3mVO0/zx/19h8GxRNiQiERODhxbemidRcrJp249TvlOpPCP2JkEhzUQQQQAABfwR+c8Ucn4f9/p3p/pzOMQgggAACCIRb4IDRm9BEWyYS858HJz1PfyLcK+BjPAIRUbAIvqZw65+XnemI0ceeCEjUfsZF6VSZFgIIIIAAAggggAACCCAQboFKNeAyXfSPdadj2fP3jlsZ7gkwHgJ2Efj929POFIdD9SdUQEKMT43+hF0WnzoRQACBKBAgEBEFi8AUEEAAAQSaENBVf0JT/Qn5WNP1Zb+5ci79iSi8XwhEROGi+JrSrX/+6HxNc57qcDhS1C4uqSpdlKLCEoNNMn2miQACCCBgAYGiDatrq+g7dJQFqqEEBBBAAAHTCGiySb32KVTbTBY4nc5CXXd8//y9F31qmvkzUQQsJvDIO9PPr3HKqep3MkX1JuhPWGx9KQcBBBCINgECEdG2IswHAQQQsLHAyf6E6lEUqL/VFsY45PsHrphDf8IEtwSBCBMsUmNTvOOZ3Hb68bgUp+ZMjdE1oxHRVz3zJkEtaoIuWkLtvzXj3ye+p7aQjVfv5nCYuGSmjgACCCAQQYF35v6ydvQrpv0hgrNgaAQQQAABcwtoTvWapFy9RqlQ20eWqwZCuabp5bX/FuPfWrlqLBTVaHqhQ3cUaG0qC5+9M+OouWtm9ghYX+CO3DvaJetHUzSnlqpreorqQfRVv9OqD6EnqDZE7Vfjv0/0Jmo/VX9C6E9Y/9agQgQQQCBgAQIRARNyAQQQQAAB3wJO9TdUoy9RUduPUJ9qp4dy0Zy1X43/Vt8v0nStUHfoBcVau8JnM56lP2HSu4lAhEkXjmkjgAACCCAQZoEfqvH+c3LMi9XX/4Z5fIZDAAEEEEAAAQQQQAABBBBAAAH7Cai/R3l88DcN+90DVIwAAggggEBAAvyfh4D4OBkBBBBAAAHbCCxRlWacrDZXfZ1om8opFAEEEEAAAQQQQAABBBBAAAEEIiVAICJS8oyLAAIIIICARQQIRFhkISkDAQQQQACBEAq47w7hGoZdIkIIzqURQAABBBBAAAEEEEAAAQQQQKBWgEAENwICCCCAAAIIBCRAICIgPk5GAAEEEEDAFgLuu0O4CmaXCFssPUUigAACCCCAAAIIIIAAAgggEFEBAhER5WdwBBBAAAEEzC9AIML8a0gFCCCAAAIIhFLA1+4QrvHYJSKU8lwbAQQQQAABBBBAAAEEEEAAAQQIRHAPIIAAAggggEBAAgQiAuLjZAQQQAABBCwv4Gt3CFfR7BJh+eWnQAQQQAABBBBAAAEEEEAAAQQiKkAgIqL8DI4AAggggID5BQhEmH8NqQABBBBAAIFQCTS1O4RrTHaJCJU+10UAAQQQQAABBBBAAAEEEEAAAQIR3AMIIIAAAgggEJAAgYiA+DgZAQQQQAABSws0tTuEq3B2ibD0LUBxCCCAAAIIIIAAAggggAACCERUgEBERPkZHAEEEEAAAfMLEIgw/xpSAQIIIIAAAqEQ8Gd3CNe47BIRihXgmggggAACCCCAAAIIIIAAAgggQCCCewABBBBAAAEEAhIgEBEQHycjgAACCCBgWQF/dodwFc8uEZa9DSgMAQQQQAABBBBAAAEEEEAAgYgKEIiIKD+DI4AAAgggYH4BAhHmX0MqQAABBBBAINgCLdkdwjU2u0QEexW4HgIIIIAAAggggAACCCCAAAIIEIjgHkAAAQQQQACBgAQIRATEx8kIIIAAAghYUqAlu0O4ANglwpK3AkUhgAACCCCAAAIIIIAAAgggEFEBAhER5WdwBBBAAAEEzC9AIML8a0gFCCCAAAIIBFOgNbtDuMZnl4hgrgTXQgABBBBAAAEEEEAAAQQQQAABAhHcAwgggAACCCAQkACBiID4OBkBBBBAAAHLCbRmdwgXArtEWO52oCAEEEAAAQQQQAABBBBAAAEEIipAICKi/AyOAAIIIICA+QUIRJh/DakAAQQQQACBYAkEsjuEaw7sEhGs1eA6CCCAAAIIIIAAAggggAACCCBAIIJ7AAEEEEAAAQQCEiAQERAfJyOAAAIIIGApgUB2h3BBsEuEpW4JikEAAQQQQAABBBBAAAEEEEAgogIEIiLKz+AIIIAAAgiYX4BAhPnXkAoQQAABBBAIhkAwdodwzYNdIoKxIlwDAQQQQAABBBBAAAEEEEAAAQQIRHAPIIAAAggggEBAAgQiAuLjZAQQQAABBCwjEIzdIVwY7BJhmduCQhBAAAEEEEAAAQQQQAABBBCIqACBiIjyMzgCCCCAAALmFyAQYf41pAIEEEAAAQQCFQjm7hCuubBLRKCrwvkIIIAAAggggAACCCCAAAIIIEAggnsAAQQQQAABBAISIBAREB8nI4AAAgggYAmBYO4O4QJhlwhL3BoUgQACCCCAAAIIIIAAAggggEBEBQhERJSfwRFAAAEEEDC/AIEI868hFSCAAAIIIBCIQCh2h3DNh10iAlkZzkUAAQQQQAABBBBAAAEEEEAAAQIR3AMIIIAAAgggEJAAgYiA+DgZAQQQQAAB0wuEYncIFwq7RJj+9qAABBBAAAEEEEAAAQQQQAABBCIqQCAiovwMjgACCCCAgPkFCESYfw2pAAEEEEAAgdYKhHJ3CNec2CWitavDeQgggAACCCCAAAIIIIAAAgggQCCCewABBBBAAAEEAhIgEBEQHycjgAACCCBgaoFQ7g7hgmGXCFPfIkweAQQQQAABBBBAAAEEEEAAgYgKEIiIKD+DI4AAAgggYH4BAhHmX0MqQAABBBBAoDUC4dgdwjUvdolozQpxDgIIIIAAAggggAACCCCAAAIIEIjgHkAAAQQQQACBgAQIRATEx8kIIIAAAgiYViAcu0O4cNglwrS3CRNHAAEEEEAAAQQQQAABBBBAIKICBCIiys/gCCCAAAIImF+AQIT515AKEEAAAQQQaKlAS3eHOKgG6OI1iK/vNTUPdolo6SpxPAIIIIAAAggggAACCCCAAAIIEIjgHkAAAQQQQACBgAQIRATEx8kIIIAAAgiYUsDf3SGM0MNTJz8rvSqNU/9998lP77CELxR2iTDlrcKkEUAAAQQQQAABBBBAAAEEEIioAIGIiPIzOAIIIIAAAuYXIBBh/jWkAgQQQAABBFoi4M/uEO5BiKqTF2+sAdFR/dzfYAS7RLRkpTgWAQQQQAABBBBAAAEEEEAAAQQIRHAPIIAAAggggEBAAgQiAuLjZAQQQAABBEwn0NTuEL6CEK4Cm2tA+BOMYJcI090uTBgBBBBAAAEEEEAAAQQQQACBiAo014+I6OQYHAEEEEAAAQSiX4BARPSvETNEAAEEEEAgWAKN7Q7RVBDCo93tagAAIABJREFUNba/DYjmghHsEhGs1eQ6CCCAAAIIIIAAAggggAACCFhfwN9+hPUlqBABBBBAAAEEWiVAIKJVbJyEAAIIIICAKQW8d4fwJwjhKrSlDYjGghHsEmHKW4dJI4AAAggggAACCCCAAAIIIBARgZb2IyIySQZFAAEEEEAAgegVIBARvWvDzBBAAAEEEAimgPvuEC0JQrjm0NoGhK9gBLtEBHNluRYCCCCAAAIIIIAAAggggAAC1hVobT/CuiJUhgACCCCAAAItEiAQ0SIuDkYAAQQQQMC0AsbuEOeoz6dOfla1sJJAGxDuwYgv1NgTWzg+hyOAAAIIIIAAAggggAACCCCAgP0EAu1H2E+MihFAAAEEEEDAQ4BABDcEAggggAAC9hD4uSpzjvpsaRDCpROsBoQRjJiuPv9iD3aqRAABBBBAAAEEEEAAAQQQQACBAASC1Y8IYAqcigACCCCAAAJmFiAQYebVY+4IIIAAAgiET4AGRPisGQkBBBBAAAEEEEAAAQQQQAABBE4I0I/gTkAAAQQQQACBgAQIRATEx8kIIIAAAgjYRoAGhG2WmkIRQAABBBBAAAEEEEAAAQQQiBoB+hFRsxRMBAEEEEAAAXMKEIgw57oxawQQQAABBMItQAMi3OKMhwACCCCAAAIIIIAAAggggAAC9CO4BxBAAAEEEEAgIAECEQHxcTICCCCAAAK2EaABYZulplAEEEAAAQQQQAABBBBAAAEEokaAfkTULAUTQQABBBBAwJwCBCLMuW7MGgEEEEAAgXAL0IAItzjjIYAAAggggAACCCCAAAIIIIAA/QjuAQQQQAABBBAISIBAREB8nIwAAggggIBtBGhA2GapKRQBBBBAAAEEEEAAAQQQQACBqBGgHxE1S8FEEEAAAQQQMKcAgQhzrhuzRgABBBBAINwCNCDCLc54CCCAAAIIIIAAAggggAACCJhf4OeqhDnqs6qVpQSrH9FRjT9dff6llfPgNAQQQAABBBAwqQCBCJMuHNNGAAEEEEAgzALBakCEedoMhwACCCCAAAIIIIAAAggggAACERRYosY+R30+dfKzpcGIQPsRRhDi7pOfX6ivEyNowdAIIIAAAgggEAEBAhERQGdIBBBAAAEETCgQaAPChCUzZQQQQAABBBBAAAEEEEAAAQQQCFDgh+r8/5y8xkH1taXBiNb2I9yDEF1Ojn+x+vrfAOvhdAQQQAABBBAwmQCBCJMtGNNFAAEEEEAgQgKtbUBEaLoMiwACCCCAAAIIIIAAAggggAACUSKQq+YxwW0uLQlGtLQf4SsIYQxtzIHdIaLkhmAaCCCAAAIIhFOAQEQ4tRkLAQQQQAAB8wq0tAFh3kqZOQIIIIAAAggggAACCCCAAAIIBFPAfZcI9+v6E4zwtx/RWBDCNR67QwRzRbkWAggggAACJhIgEGGixWKqCCCAAAIIRFDA3wZEBKfI0AgggAACCCCAAAIIIIAAAgggEKUC3rtEuE+zqWBEc/2I5oIQxjjsDhGlNwXTQgABBBBAIBwCBCLCocwYCCCAAAIImF+guQaE+SukAgQQQAABBBBAAAEEEEAAAQQQCJVAY7tEuI/nKxjRWD/CnyCE69rsDhGqVeW6CCCAAAIImECAQIQJFokpIoAAAgggEAUCBCKiYBGYAgIIIIAAAggggAACCCCAAAImFmhqlwj3styDEZVe9cap/7775GcXPyzYHcIPJA5BAAEEEEDAygIEIqy8utSGAAIIIIBA8AQIRATPkishgAACCCCAAAIIIIAAAgggYEcBf3aJcHcxghHeoQdf32vKkt0h7HinUTMCCCCAAAJuAgQiuB0QQAABBBBAwB8BAhH+KHEMAggggAACCCCAAAIIIIAAAgg0JbBE/TAjTETsDhEmaIZBAAEEEEAgmgUIRETz6jA3BBBAAAEEokeAQET0rAUzQQABBBBAAAEEEEAAAQQQQMCsAi3dJSKQOtkdIhA9zkUAAQQQQMAiAgQiLLKQlIEAAggggECIBQhEhBiYyyOAAAIIIIAAAggggAACCCBgE4Fw7BLB7hA2uZkoEwEEEEAAgeYECEQ0J8TPEUAAAQQQQMAQIBDBfYAAAggggAACCCCAAAIIIIAAAsEQCMcuEewOEYyV4hoIIIAAAghYQIBAhAUWkRIQQAABBBAIgwCBiDAgMwQCCCCAAAIIIIAAAggggAACNhEI5S4R7A5hk5uIMhFAAAEEEPBHgECEP0ocgwACCCCAAAIEIrgHEEAAAQQQQAABBBBAAAEEEEAgWAKh3CWC3SGCtUpcBwEEEEAAAQsIEIiwwCJSAgIIIIAAAmEQIBARBmSGQAABBBBAAAEEEEAAAQQQQMBGAqHYJYLdIWx0A1EqAggggAAC/ggQiPBHiWMQQAABBBBAgEAE9wACCCCAAAIIIIAAAggggAACCARTIBS7RLA7RDBXiGshgAACCCBgAQECERZYREpAAAEEEEAgDAIEIsKAzBAIIIAAAggggAACCCCAAAII2EwgmLtEsDuEzW4eykUAAQQQQMAfAQIR/ihxDAIIIIAAAggQiOAeQAABBBBAAAEEEEAAAQQQQACBYAsEc5cIdocI9upwPQQQQAABBCwgQCDCAotICQgggAACCIRBgEBEGJAZAgEEEEAAAQQQQAABBBBAAAEbCgRjlwh2h7DhjUPJCCCAAAII+CNAIMIfJY5BAAEEEEAAAQIR3AMIIIAAAggggAACCCCAAAIIIBAKgWDsEsHuEKFYGa6JAAIIIICABQQIRFhgESkBAQQQQACBMAgQiAgDMkMggAACCCCAAAIIIIAAAgggYFOBQHaJYHcIm940lI0AAggggIA/AgQi/FHiGAQQQAABBBAgEME9gAACCCCAAAIIIIAAAggggAACoRIIZJcIdocI1apwXQQQQAABBCwgQCDCAotICQgggAACCIRBgEBEGJAZAgEEEEAAAQQQQAABBBBAAAEbC7Rmlwh2h7DxDUPpCCCAAAII+CNAIMIfJY5BAAEEEEAAAQIR3AMIIIAAAggggAACCCCAAAIIIBBKgdbsEsHuEKFcEa6NAAIIIICABQQIRFhgESkBAQQQQACBMAgQiAgDMkMggAACCCCAAAIIIIAAAgggYHOBluwSwe4QNr9ZKB8BBBBAAAF/BAhE+KPEMQgggAACCCBAIIJ7AAEEEEAAAQQQQAABBBBAAAEEQi3Qkl0i2B0i1KvB9RFAAAEEELCAAIEICywiJSCAAAIIIBAGAQIRYUBmCAQQQAABBBBAAAEEEEAAAQQQEH92iWB3CG4UBBBAAAEEEPBLgECEX0wchAACCCCAgO0FCETY/hYAAAEEEEAAAQQQQAABBBBAAIGwCPizSwS7Q4RlKRgEAQQQQAAB8wsQiDD/GlIBAggggAAC4RAgEBEOZcZAAAEEEEAAAQQQQAABBBBAAAFDoKldItgdgnsEAQQQQAABBPwWIBDhNxUHIoAAAgggYGsBAhG2Xn6KRwABBBBAAAEEEEAAAQQQQCCsAk3tEsHuEGFdCgZDAAEEEEDA3AIEIsy9fsweAQQQQACBcAkQiAiXNOMggAACCCCAAAIIIIAAAggggIAh4GuXCHaH4N5AAAEEEEAAgRYJEIhoERcHI4AAAgggYFsBAhG2XXoKRwABBBBAAAEEEEAAAQQQQCAiAr52iWB3iIgsBYMigAACCCBgXgECEeZdO2aOAAIIIIBAOAUIRIRTm7EQQAABBBBAAAEEEEAAAQQQQMAQcN8lgt0huCcQQAABBBBAoMUCBCJaTMYJCCCAAAII2FKAQIQtl52iEUAAAQQQQAABBBBAAAEEEIiogPsuEewOEdGlYHAEEEAAAQTMKUAgwpzrVjvrDbkT2h3X41OcmqQ6REvRResrup4gDj1B07UEp0iC8d+aaAmaQ+JFlwT11yyHiUtm6ggggAACERJIz8j2GDkvNytCM2FYBBBAAAEzC6gXoE71mqRCvTYp10UvF00rVy9QynVN/dup1f63JnqRU/RChy4FbbSKwqEZS4+auWbmjoAVBTY8I+2Ot5MU1WtIVb/TKep3u6+qs7YPof6dYPzb6EEYXzVN9SPUV/oRVrwTqAkBBBAIj8CMZ06MM/vO8IzHKAgggAAC1hOo7Ufoqh+hehCiqU/jq9GPUJ9GX+Lkv4vUcYW6U/Ujjkrh0DuFfoRFbgUCESZZyHVLM8/XdDlVaoMPeqoKOaSoqQ82yfSZJgIIIICAyQUIRJh8AZk+AgggYG6BTeo1UKF6DVQg6quuyffDJ+R8au6SmD0C5hEomC3n1zjkVNUkTFGJplSHJqovQT/CPCvITBFAAAHzC3yZf6KGs9PMXwsVIIAAAgiYR0D9EX2Teg1UqF4DFajwd2GMU75PnSH0I8yzhHUzJRARpYu2dunkMx1O5zhxaGPVuyrGqWnGRelUmRYCCCCAAAIIIIAAAgggEFYB9cfYShUYX6beeb6sRtM+HjFh4cqwToDBELCwQMEcObNGk3Hq92usegfVONU4oh9h4fWmNAQQQAABBBBAAAEEEPBfwNWPUPvxL3M45ePU6UI/wn++iB1JICJi9J4DFy6enKbecXGxrqkQhK6NUz9NipKpMQ0EEEAAAQQQQAABBBBAINoFDoimL9N0xzL1jo3/pExaePJ9hNE+beaHQOQFCudKbT9CnLVvxqAfEfklYQYIIIAAAggggAACCCBgHoEDaqrLjIBEbT9imtCPiMK1IxARwUVZ925mknbccZ049MlqGhe2Ziqx7ROlbYcu0q5DV4lVXx1tYsUR005iHG3Vv9upfxv/3VY0h/E1Vj2SlyVvjTPnIIAAAggggAACCCCAQOACunq7ubOmWnRntfp6rPbfzuNHpcb4t/Oo+ne1VB8+qD5LTnw9UtqqQdU4n6hwxAK9jXPB8MtzjOYEHwgg4Cawbp4kaU65TnPIZLUrZev6EXF9pW3H/tIufqC0jesvMW06qj5EnOo9nPza1vjaUfUjTn5Vg/GBAAIIIIAAAggggAACCERCQNedqudQpfoRVbVfnceMr5WqL3Hia4363rHK7XK0Yqscq9ou1ZVFrZqm2kHiE/Uaa4HukAXDpwr9iFYpBv8k/joefNNmr5i/dPLVTl2/TuFnNnvwyQPatEuQuM79VeghqfazXe3XLqqx0MbfS3AcAggggAACCCCAAAIIIGAqAd15vDYYcfTwAfX1xGfloe1y/Gi533Wo1105Khm+IG3CwkV+n8SBCFhUIH+uXK1Ku059+t+PaN9D4rr+QGJrgw8DpJ36jI3vX/vGCz4QQAABBBBAAAEEEEAAASsKGG/kqK4wghHbTnyqoERlyddy/MjelpSbow5ekDZN6Ee0RC0ExxKICAGqr0uuX3r9SF2vmaqSQUbjIbm5YWPUOyniEvtLx4R+0jGxn7Tr2K25U/g5AggggAACCCCAAAIIIGALgaNV+6XqUJFUlW1XX1VAorrKn7qL1QvgBZoWM2/YhNfX+HMCxyBgBYH1c2Wk6kVMVbX414+ITZK4bj+QDl1GSUf1tV38KVZgoAYEEEAAAQQQQAABBBBAIGCBoxWb5XDJaqk88LX6qgISR/3aBKJYDbxA9STmDZsm9CMCXoWWX4BARMvNWnRGwbuZY447HTM10W9o7sS4xIES1+WU2p0g2sd3b+5wfo4AAggggAACCCCAAAIIIKAEjlTsq905ovLgZqks3dqsiS7afHE4Z6nHaaxo9mAOQMCkAgXzZIxTl5lq+s33I7qdJXHJ59UGINp3SjVpxUwbAQQQQAABBBBAAAEEEAivwJGyAqna/7VUFn8mlfu/8mfw+Q5NZqVOFfoR/mgF6RgCEUGC9L5M3ntZF4pTnym6ZmxH2ehHu7hk6dxtmCQkp0ls+8QQzYbLIoAAAggggAACCCCAAAL2EKg+UirlxflyaP96OVppvAmjiQ9NXyRObVb6xOzl9tChSjsIFM6TC2tOBCGa7kd0GiKdel0qCeozNq6vHWioEQEEEEAAAQQQQAABBBAImUB1ZZGU735fytTn0bKNzY2zKEYFI1KmCv2I5qSC8HMCEUFAdL/E2sVZl2kOXe0IoU1o7NLG4zA6qRBE5+7p0iGhd5BnwOUQQAABBBBAAAEEEEAAAQQMgcPlu+TQvjwpU+GImmNNPlYj1+mUZ0ZMyn4POQTMKpA/Ry5Tj8aYqWnSeD8itot06n2p+rxMPRJjpFlLZd4IIIAAAggggAACCCCAQFQLHD64Rsp2vac+35ea6oONzlX9oT73uK76EdOFfkQIV5RARJBw174z+TRHjPMREW1SY5fskNBHknqPkk5qNwg+EEAAAQQQQAABBBBAAAEEwidQpnaNOLBrtQpJ7GxiUH2xQ2tz/7AJr/NMz/AtDSMFKLD2RTktJkZUP0Ia70ckjpSkU66r3Q2CDwQQQAABBBBAAAEEEEAAgfAJGLtGHNi8QA6XNtlqWFxTIw+MuFm+C9/M7DMSgYggrHVe7mTVeNDvb+xSHTv3V0GI0ZLQdUgQRuMSCCCAAAIIIIAAAggggAACrRUoL9moghGrpOrQ9iYuoT2anrHwgdaOwXkIhEsgb648oho7jfcjuo6WpEHXS3yPseGaEuMggAACCCCAAAIIIIAAAgj4EKjY+7Ec2PK6VJWsatRH7fr3aPo0oR8R5DuIQEQAoOuWTs7UnM5HRdOG+rpMfJdTpEvvH0h8l0EBjMKpCCCAAAIIIIAAAggggAACwRaoOLhFDu7+WioObPZ9aV3foDsc9w+fsDAn2GNzPQQCFVg/TzJ1p6h+hPjuR3Q/TxIHXifxyecEOhTnI4AAAggggAACCCCAAAIIBFGgsvgLObh1gVTs+6yRfoRs0Bxy/7CpQj8iSO4EIloBmb9kcopT0x9VeNf6Oj0+aYh07XOmdOzcrxVX5xQEEEAAAQQQQAABBBBAAIFwCVQd2iElO1eqYMRGn0Oqd2e84dC1+9MmLiwM15wYB4HGBPLnSIoKQTyqfu67H6F2gkg65X+lY9IoEBFAAAEEEEAAAQQQQAABBKJYoOrAavUojdfE2DmikY83RJf706YL/YgA15FARAsB85Zm3aVuvqd8nda2XWfpPvAC6ZSc3sKrcjgCCCCAAAIIIIAAAggggEAkBcqK82Tf1k/k2NFDvqehyd3pE7KfjuQcGdveAnnz5C6tsX5Eh96SPOxW6dT7cnsjUT0CCCCAAAIIIIAAAgggYDKBsl3vSvH65+XY4V0+Z+5Q/YjUqUI/IoB1JRDhJ9667Mx4iXPM1jT9Bl+ndO07RroPuFBE7WHCBwIIIIAAAggggAACCCCAgAkFdF32bftYSopW+Jy8rmvzu7aJnd7zsn9UmrA6pmxSgXV/lXhHrMxW0/fdjzhligpD3Kb6ETEmrZBpI4AAAggggAACCCCAAAI2F9BrVCjir1Ky+dXGIOY7q2XG8NukwuZSrSqfQIQfbPm5mWN10YzmQ6r34fGJgyR50AXSPq6nH1fiEAQQQAABBBBAAAEEEEAAgWgXOFyxW/Zv+1QqDm7xNdUCTfQZaRk5je5pGe31MT/zCKhHZIxVj8jw2Y+ISz5HklNvlfad08xTEDNFAAEEEEAAAQQQQAABBBBoVOBwaZ7sL3xBKou/8NmPUE8xmKEeoUE/ooX3EIGIZsDW5Wbdo5D+7H2YIyZWegwaL4k9R7aQnMMRQAABBBBAAAEEEEAAAQTMIFC6Z43s3fKhOGuqG0xXF7l3eEb2k2aogzmaUyB/rtyjZt6wH9Gmo3RPv0cS+/3InIUxawQQQAABBBBAAAEEEEAAgSYFSne8JfvynhTn8Spfx92bNk3oR7TgHiIQ0QjW+reuTNBj289WO6Ze731Ix879pNeQyyW2Q5cWUHMoAggggAACCCCAAAIIIICA2QSqDx+U3RvflapDOxpMXdPkda36yIxhP3q73Gx1Md/oFVj/N0nQnbW7QjTsR3T9gfQ89X6JjesfvQUwMwQQQAABBBBAAAEEEEAAgYAFqiu3y57vH5Wqkq99Xet1zSEzhv1M6Ef4IU0gwgfS94snp8U49DfUj9K9f9y1zxjpPmicH7QcggACCCCAAAIIIIAAAgggYBWBfVuWScnOFb7KyWvj1K5NmbQw3yq1UkfkBArnSlqNLm+ox2Q07EcMvlGSh82M3OQYGQEEEEAAAQQQQAABBBBAIOwC+9bPkgOb/tFwXF3yYjS5NmWa0I9oZlUIRHgBrc3NOs8hkqO+3cv9R8YjMoxdITolDwv7jc6ACCCAAAIIIIAAAggggAACkRcoK15fu1uEj0do7HaKZI7IyP4s8rNkBmYVWDtPzovRffQj2sTV7grRqfelZi2NeSOAAAIIIIAAAggggAACCAQgULbr/drdIpzHK72vsrtGU/2IqUI/oglfAhFuOPlLJk/StdqdIdq5m8UlDpCeQy6V2PY8IiOA31VORQABBBBAAAEEEEAAAQRML1B95KDs2fi+VJZu867lqKZr16ZNXLjY9EVSQNgF8ufIJLUrRMN+RLczVRji19K2Y7+wz4kBEUAAAQQQQAABBBBAAAEEokfAeITG3rWPS+X+lQ36EaLLtWnThX5EI8tFIOIkTN67mTeKU3vV2ymx52lqZ4jLouduZyYIIIAAAggggAACCCCAAAIRF9i98T0p3fNdw3k4HFPSL1/gYy/LiE+ZCUSpQME8udGpS8N+RP+ra8MQfCCAAAIIIIAAAggggAACCCDgEtjz/WNSun1RAxCHJlNSpwr9CB+3CoEIhZK3JHOmaNpfvH269j1Lug8cy28YAggggAACCCCAAAIIIIAAAg0E9m39WEqKvmooo+s/T5+YMwsyBJoTyJsjMzVNGvYjBv9Ekofd3tzp/BwBBBBAAAEEEEAAAQQQQMCGAsXrn5OSTa80qFzX5efp04V+hJeM7QMR+UuzHlI3x2+975juA8dJ175jbPgrRMkIIIAAAggggAACCCCAAAL+ChzYuUL2blnW4HD1R+7fpU3Ifsjf63Cc/QTy54pxfzToRyQPu1O6Dp5iPxAqRgABBBBAAAEEEEAAAQQQ8FugZPOrUpz/jK/jf5c2rfb1Jh8nBWwdiGhsZ4heQy+XxB4juUkQQAABBBBAAAEEEEAAAQQQaFagdO8a2b3h3YbHsVNEs3Z2PaCxnSF6jXxAOve7yq4s1I0AAggggAACCCCAAAIIINACgdLt/5I93z/a4Ax2ivAksW0gIu/d624Up7PBMzr7DrtKErqltOBW41AEEEAAAQQQQAABBBBAAAG7C5TvL5Si9f9uyODQp6RfnsMzPO1+g7jVXzBPbnTq0qAf0ecHT0hCz/FIIYAAAggggAACCCCAAAIIIOC3QPmeD2Xn1/c1ON6hyZTUqUI/QsnYMhCRv2TyJF3T3/G+MwaMmCwdEwf4fYNxIAIIIIAAAggggAACCCCAAAIugarSbbJt7cIGIJquXZE2ceFipBDInyOTVCemQT+i/1kvSMduZwKEAAIIIIAAAggggAACCCCAQIsFqvavlO1f3dLwPF2uSJsutu9H2C4QsTY36zyHyH/VHdHO/a5gZ4gW/25xAgIIIIAAAggggAACCCCAgJdAIztFHHWK/HBERvZngNlXYO08OS9Gb9iPYGcI+94TVI4AAggggAACCCCAAAIIBEugkZ0ijtZoqh8xVWzdj7BVIKJw8eS04w7dCEP0cr+5eg29XBJ7jAzW/cZ1EEAAAQQQQAABBBBAAAEEbCxQuneN7N7wrrfA7hqn9sNTJy3MtzGNbUsvnCtpNSfenOHZjxj5gHTud5VtXSgcAQQQQAABBBBAAAEEEEAgeAKHdvxbdq95pEE/Ika9SSNlmti2H2GbQMT6t65McLZt/6W6A9Ld74Ieg8ZJUp8xwbvTuBICCCCAAAIIIIAAAggggIDtBUqKVsi+rcu8HfIcx46cPexHb5fbHshGAOv/Jgl6jXypHpXh0Y/oPuxOSRo8xUYSlIoAAggggAACCCCAAAIIIBBqgZJNr0rx+mc8h9ElT4uRs4f9TGzZj7BNICJ/adZ8XZfr3Ve/a9+zpPvAsaG+77g+AggggAACCCCAAAIIIICADQX2bf1YSoq+8qhc0+T1tAnZN9iQw7Yl58+V+ap4j35E0uCfSPdht9vWhMIRQAABBBBAAAEEEEAAAQRCJ1C8/jkp2fSK9wCvp00TW/YjbBGIWJebdY8q9M/uq57Y8zTpNeSy0N1pXBkBBBBAAAEEEEAAAQQQQMD2Ars3viele77zcNBF7h2ekf2k7XFsAKDCEPeoMj37Ef2vlp6n/toG1VMiAggggAACCCCAAAIIIIBApAT2fP+YlG5f5D38vSoUYbt+hOUDEfm5mWN10Za5r3Zc4gDpP2JypO4/xkUAAQQQQAABBBBAAAEEELCRwPa1C6WydJtHxZro49Iycj62EYPtSs2fI2PVYzI8+xHdzpR+Z71gOwsKRgABBBBAAAEEEEAAAQQQCL/Ajq9ukcr9Kz0HjpFxaT8VW/UjLB2IWJedGa/Fa6vUKqe6VtoREyuDzvh/Etu+S/jvOkZEAAEEEEAAAQQQQAABBBCwnUD1kYOy5Zu/i7Om2r32Ar1CHz08K6fCdiA2KHjdXyXeESue/Yg2cTLogn9K2479bCBAiQgggAACCCCAAAIIIIAAApEWOFa1Q7Z88mNxHq/06Ec4q2X08NvENv0Iawcicie/pt514/EslD6pV0qn5GGRvv8YHwEEEEAAAQQQQAABBBBAwEYCZcXrZWfB2x4Vq90M5w/PWPi/NmKwTanqURmvqWI9+hG9z3hMOvW+1DYGFIoAAggggAACCCCAAAIIIBB5gbJd78uubxo8tnG+enSGbfoRlg1E5C3Nukt0ecr9NuvaZ4x0HzQu8nceM0AAAQQQQAABBBBAAAEEELCdwL4ty6Rk5wrPujW5O31C9tO2w7BwwQXz5C6nVz8iafCN0n3YTAtXTWkHNtqsAAAgAElEQVQIIIAAAggggAACCCCAAALRKlC8fpaUbPqHx/Qcqh+ROlVs0Y+wZCAif8nkFF3TC9xXtWPnfjLg1Ouj9T5kXggggAACCCCAAAIIIIAAAjYQ2Pb961J1aIdHpZqupaZNXFhog/ItX2L+HEkRTTz7EV1/IP3Pnm352ikQAQQQQAABBBBAAAEEEEAgegW2fzlDqkq+9pygLqlp08Xy/QhLBiLW5WblqMKuda2oIyZWBp3+/yS2Q5fovQuZGQIIIIAAAggggAACCCCAgOUFqg8flC3f/l2cNdV1teoibwzPyM60fPE2KFA9KiNHlVnfj2jTUQae/0+Jjetvg+opEQEEEEAAAQQQQAABBBBAIFoFqiu3y9ZPfyzO41XuU3xDPTrD8v0IywUi1i+dnOnU9Wz3lew15HJJ7DkyWu8/5oUAAggggAACCCCAAAIIIGAjgdI9a2T3xnc9KtY1LWv4hIXGH9P5MKnA+nmSqevi0Y/oOfJBSez3I5NWxLQRQAABBBBAAAEEEEAAAQSsJFC64y3Zs+Zhj5I0TbKGTa0N91v2w3KBiLwlmYWiaUNdKxbfZZD0G275YItlb1AKQwABBBBAAAEEEEAAAQSsKLBjbY5UlG6pL03XN6RPzEmxYq12qUk9LkP1I6SuHxGXfI70G/OsXcqnTgQQQAABBBBAAAEEEEAAARMI7Fhxh1QWf+HWj5AN6rEZlu5HWCoQkZc7+RER/X73e23g6TdKh/heJrj9mCICCCCAAAIIIIAAAggggIBdBI5U7pEt37zqVa72aHrGwgfsYmClOvPmyiOqweLRjxhw3qvSITHdSmVSCwIIIIAAAggggAACCCCAgMkFjhzKV4/OuNGjCvUoz0fTp4ll+xGWCUSsfWfyaY4Y/Vv31evad4x0HzjO5Lcl00cAAQQQQAABBBBAAAEEELCiwL6ty6SkaIVHac4a7fQRVyz8zor1WrWmtS/KaTEx4tmPOGWKJKfdadWSqQsBBBBAAAEEEEAAAQQQQMDEAsX5z0jJZs83adTUyOkjbhZL9iMsE4jIy818R0Sb5Lr32rbrLENGT1ffskyJJv61YuoIIIAAAggggAACCCCAAAINBHSnbFw1V44dPeT2I31xekbOFWiZRyB/rqh+hNT3Izr0lsEX/Uv1I2LMUwQzRQABBBBAAAEEEEAAAQQQsI+AXiObPvofOXZ4l3vNi9OmiSX7EZZIC6xdnHWZwyHvuq9Yn9RJ0imZrSnt85tLpQgggAACCCCAAAIIIICA+QTKivNkZ8Fij4k7nXL5iEnZ75mvGvvNeO0cuSxG8+xH9D7jEenU+3L7YVAxAggggAACCCCAAAIIIICAaQTKdr0ru77xekqGLpenTRfL9SMsEYjIy81aou6uDNcdFp80RPqlX22aG46JIoAAAggggAACCCCAAAII2FdgR94iqTiwsQ5AF33p8Iycute49pWJ/srXz5Ul6lmr9f2IHmOl7+gno3/izBABBBBAAAEEEEAAAQQQQMD2AkWr7pGKvR/X9yN0WZo+vf41rlWATB+IyFuSdaFoUr9SamUGnHq9dOzczyprRB0IIIAAAggggAACCCCAAAIWFqg6tEO2ff+6Z4UxMjb9suzlFi7b9KUVzpMLa3TPfkT/c+ZIx6RRpq+NAhBAAAEEEEAAAQQQQAABBKwvUHVgtWz/YrpHoWoXxLEpU8VS/QjzByKWZr4pula3HUR80ilqd4hrrX+HUiECCCCAAAIIIIAAAggggIBlBHase0MqDm6ur0fTF6VPyLnGMgVasJD8ufKmKqu+H9H9POl75iwLVkpJCCCAAAIIIIAAAggggAACVhUoWjlTKvZ95l7eorRpYql+hKkDEevezRyjObWv3Feo3/BMie8yyKr3JHUhgAACCCCAAAIIIIAAAghYUKDi4BbZsS7Ho7IYh35W6uU5KyxYrulLKpgnY5y6ePYjxjwrccnnmL42CkAAAQQQQAABBBBAAAEEELCPQEXxF1K04g6Pgh2anJU6VSzTjzB3ICJ38mua6De4Vqhj5/7qcRnX2ecOpVIEEEAAAQQQQAABBBBAAAHLCGz7foFUHdpeV48u2vzhGQv/1zIFWqgQtTvEa6qc+n5E19HS/+wXLVQhpSCAAAIIIIAAAggggAACCNhFYPuXN0tVySr3cuerXSIs048wbSBi/dLrRzr1mu/cV6Zv2tWS0HWIXe5N6kQAAQQQQAABBBBAAAEEELCQQHnJRinKX+RRkUOLOW3YhNfXWKhM05eyfq6M1EU8+xGjn5T4HmNNXxsFIIAAAggggAACCCCAAAII2E+gYu/HUrTqHo/CVYjgtGHTxBL9CNMGIvJzs55RDYi6/Ts6JPSRgadZJqhiv980KkYAAQQQQAABBBBAAAEEEJCt370mh8t31kmoF+3PpmVk3wlN9Aio3SGeUbOp70ckjpQB570UPRNkJggggAACCCCAAAIIIIAAAgi0UGDbZz+Vw6Ue+Ydn1S4RluhHmDYQkZebtU+tY7JrLfukXiGdktNauLQcjgACCCCAAAIIIIAAAggggED0CJQV58vOgnfcJ1ScnpHdPXpmyExUIMKzHzHqMUnodSkwCCCAAAIIIIAAAggggAACCJhWoHz3+7Jz9a89+hEqEGGJfoQpAxH5Sydfrev6m64ViWnbUVLOut20NxgTRwABBBBAAAEEEEAAAQQQQMAlUPjVc1JzrKoORNO0a9ImLPR8lgZcERFQYYir1cD1/YjYLjL0kg8iMhcGRQABBBBAAAEEEEAAAQQQQCCYAhs+uERqqg+6X/IaFYowfT/CnIGI3Kxs9biMTNdqdOk1SnoOvjiY6821EEAAAQQQQAABBBBAAAEEEIiIwJ5N/5GDu1fXja1e/+YMz8jOishkGNRDQAUistU36vsRAydLj+G/QAkBBBBAAAEEEEAAAQQQQAAB0wvsXfcnObh1oXsdOSoQYfp+hOkCEevezUzSnFqJ+0oMPO3H0iGht+lvMgpAAAEEEEAAAQQQQAABBBBA4HD5Ltn63T89IHSH3nX45TkH0ImcwLp5kuTQxaMfMeDcl6RDl5GRmxQjI4AAAggggAACCCCAAAIIIBAkgcMH18i2z3/qcTWnJl2HTxVT9yNMF4jIWzz5VnHof3WtRLu4ZDnljJuCtMxcBgEEEEAAAQQQQAABBBBAAIHIC2z+5mU5WllcPxGndlv6pIXPR35m9p1B3hy5VdOkvh/RaYgMumCBfUGoHAEEEEAAAQQQQAABBBBAwHICWz65To6WbayrS9fltvTpYup+hOkCEeuWZC5Xz0+9wLUK3QdcIF37nWO5m42CEEAAAQQQQAABBBBAAAEE7CtQsuML2bftE3eA5ekZ2WPtKxL5yvPmynLVRKnrRySn3ipdh3i+cybys2QGCCCAAAIIIIAAAggggAACCLReoGTjS1Jc4JZ/0GR52lQxdT/CVIGIwsWT04479Dz3JRw8errEtk9s/apyJgIIIIAAAggggAACCCCAAAJRJlB9pFQ2rZrjMas2Ti09ZdLC/Cibqi2mUzhX0mpEPPoRp4z7t8TG9bVF/RSJAAIIIIAAAggggAACCCBgD4HqyiLZvOwqj2JjRNJTpolp+xGmCkTk506+Qxf9GdcKxCUOlP4jsuxx91ElAggggAACCCCAAAIIIICArQS2r82WytKtdTVrot2ZlrHwWVshREmx+X+TO8Qp9f2IbmdJv7Pqnp4RJbNkGggggAACCCCAAAIIIIAAAggELrDjq9ukcv9X9RdyyJ1pPxPT9iNMFYjIW5r5puja1S797oPGS9c+owNfVa6AAAIIIIAAAggggAACCCCAQJQJlOxcJfu2fFg/K01flD4h55oom6YtppM/V95Uhdb3I9LulqRTbrBF7RSJAAIIIIAAAggggAACCCBgL4EDm+fLvvyn3ItelDZNTNuPMFcgIjerRMknufQHnf4TaR/f3V53INUigAACCCCAAAIIIIAAAgjYQuBIxT7Z8u0r7rUeSM/I7mqL4qOsSBWI8OhHDLzgNWnfKTXKZsl0EEAAAQQQQAABBBBAAAEEEAhc4EhZgWz95H89+hEqEGHafoRpAhFrl04+06HrK1zybWI7ytAxtwe+olwBAQQQQAABBBBAAAEEEEAAgSgVKPzqOak5VlU3O6emjRkxYeHKKJ2uJadVMEfOdGpS349olyRDLn7fkrVSFAIIIIAAAggggAACCCCAAAKGwIYPLpWa6gN1GA5dxqROF1P2I0wTiMjPzbpXF/mTS71T8jDpk3oldyQCCCCAAAIIIIAAAggggAAClhXYWfC2lBWvr69P1+9Ln5hT99rYsoVHUWH58+Re0ev7EQm9L5E+ZzweRTNkKggggAACCCCAAAIIIIAAAggEV2DXN7+Ssl0f1F1U/Z3+vvRp9a+NgztaaK9mmkBE3pKsxaLJRBdHz8GXSpdep4dWh6sjgAACCCCAAAIIIIAAAgggEEGBg7u+kT2b6xsQ6nXxkvQJ2ZMiOCXbDZ0/Rzz7ESN+KYkDrrWdAwUjgAACCCCAAAIIIIAAAgjYR+Dg1hzZu+6PdQWrQESuCkTU/a3eTBKmCUSsy82qUJONc+GeMuqn0q5jNzNZM1cEEEAAAQQQQAABBBBAAAEEWiRwtGq/bF79kvs5lekZ2fEtuggHBySQN1c8+hGDxmZLu/hTAromJyOAAAIIIIAAAggggAACCCAQzQJHKzbLlo+z6qeoSWXaVDFlP8IUgYh1SzPP13TtE5d4m3YJMvTMW6L5HmFuCCCAAAIIIIAAAggggAACCARFYMPKF+T40fK6a+mafsHwCTmfBuXiXKRJgYLZcr7TIfX9iPY9ZMgPl6CGAAIIIIAAAggggAACCCCAgOUFNv53ohw/sreuTodDLkj9mZiuH2GKQERebqZKP2jPu7Q7dx8uvVNMuSOH5X8xKBABBBBAAAEEEEAAAQQQQCC4ArsKl8ihfevcLqrfmp6R80JwR+FqvgTU7hC3qMZJfT+iT4b0Ov33YCGAAAIIIIAAAggggAACCCBgeYHd3/5GDu3MratTvT6+ddg0MV0/wiSBiKynlfTPXdrJAy6Qbv3OsfxNRoEIIIAAAggggAACCCCAAAII7N/xhRRvq9ukwAD5i3psxl3IhF5g/Vx5Wj0ntb4fkXqrdB3y09APzAgIIIAAAggggAACCCCAAAIIRFigZONLUlxQ9x4B0XWZlT69/jVyhKfn9/CmCESsy83M1USb4Kqqz7AfSaduqX4XyYEIIIAAAggggAACCCCAAAIImFWgbH+B7Fz/Vt30ddGXDs/IyTBrPWaad94cydU0qe9HjPqjJPT6oZlKYK4IIIAAAggggAACCCCAAAIItEqgbPd/Zdfq/6s7V70+XjpsqpiuH2GKQERebtZGJT3YpX3KGTdJu7jkVi0cJyGAAAIIIIAAAggggAACCCBgJoGjlcWy+ZuX3ae8Se0QMcRMNZh1rmqHiI1qh4i6fsSgCxZIu07Qm3U9mTcCCCCAAAIIIIAAAggggID/AkfLNsqWT65zP2Fz2rT618j+XymyR0Z9IGJD7oR2xyThiDvTsHPvFs3RJrJyjI4AAggggAACCCCAAAIIIIBAGAR053FZ//lTHiO1lfL2QzOWHg3D8LYdYsMz0u54B/HoR6RO+Fz1I2Jta0LhCCCAAAIIIIAAAggggAAC9hHQndVSsPRcj4LbHJb2Q+8UU/Ujoj4Qkb8k81Rd09a4pGPbJ8rg0dPtc6dRKQIIIIAAAggggAACCCCAgO0FNq2aI9VHSuscNF0fmTYx53vbw4QQIH+2nCoOqe9HxPWVU8b9O4QjcmkEEEAAAQQQQAABBBBAAAEEoktg87KrpLqyqH5SbWRk2k1iqn5E1Aci1uVmXquJluNSju8ySPoNz4yuO4HZIIAAAggggAACCCCAAAIIIBBCge3rcqTy4Ja6EXTRM4dn5LwRwiFtf2n1uIxr1eMy6voRccnnSr8xz9jeBQAEEEAAAQQQQAABBBBAAAH7COxYcadUFn9eV7AKF2QOmyam6kdEfSAiPzfr16oB8ahLOan3aOlxynj73GVUigACCCCAAAIIIIAAAgggYHuBvZs/lAO7Vrk3IO5Py8h+zPYwIQTInyu/Vpev70cMukG6p98dwhG5NAIIIIAAAggggAACCCCAAALRJbAv7yk5sGW++6TuT5smpupHRH0gIi938vMi+i0u5Z6DL5Euvc6IrjuB2SCAAAIIIIAAAggggAACCCAQQoGDu7+RPZs+cBtBeyE9Y+GtIRzS9pdWO0Q8r96gUdeP6DHil9JlwLW2dwEAAQQQQAABBBBAAAEEEEDAPgIHt70he9f+oa5gFS54Qe0QYap+RPQHIpZk/UM0+bFLuXfqROmcPNw+dxmVSu+Uy2X3nv0eEtNvulpmzzLerMMHAggggAACCCCAAAIIIGB9gUPF62RXwZL6QnX5Z/rE7ButX3nkKlSBiH+oQER9P+L030unPhmRmxAjh12g9xmqH7HXqx/xY9WPeIJ+RNgXgwERQAABBBBAAAEEEEAgIgJlO3Nl17e/qRtbhQv+qQIRpupHRH8gYmnmv0XXfuRS7pt2tSR0HRKRBQ/2oFqn0a2+ZK+e3aR/355y4XmjJPN/LpYzR6W3+lrRfOLCN9+X627ybDQMSxko+atM9WiakBHPmPmYzHl5Ud313/v3c3Lp+LNDNh4XRgABBBBAAAEEEEAAgcgIlB/YKEV59f/fXzT9rfQJOVdFZjb2GDVvrvxbNU3q+xGjn5T4HmMtUbymHkfa2o9ePVQ/oo/qR5yt+hGTVD/idIv2I95W/YibvfoRQ1Q/Yrk9+hEHSssk++0P5F9LP5Lv12/0CIacNWqEnJaeIlNvuMqy69/a3w/OQwABBBBAAAEEEEDAagIVez+WolX31JWl3jjwVvo0MVU/IuoDEfm5Wf9VsONdygNGTJaOiQMscS8FEojwBjhr9Aj5/QM3W+6P4WeP/4l8tWptXbnxcR3l28/ny+BBfS1xDwRSxPsffimXXXW7xyUIRAQiyrkIIIAAAggggAACCESvQFXpNtm2dmHdBNWL+Q/TMrJ/GL0zNv/M8ufKf1UVdf2I/me9IB27nWn+wlQFgQQiGvQj1B/Hf/8L1Y8Ya61w/tmTVD9itVc/4gPVjxho/X7EQhUGmXrPI1JRWdXs/W6EI1577hFbuDSLwQEIIIAAAggggAACCFhQoGr/Stn+Vd3TJI0KP0ybJqbqR0R9IGJdbtYKNcm6jsOg06dI+/ielridghmIcIG88PSv5OafXWMJn5Wr82TMuCketSx4+TGZfM2llqgvkCIOHCyTEWdlNXiUCIGIQFQ5FwEEEEAAAQQQQACB6BU4UrFHtnz7at0E1RsHVg7PyB4TvTM2/8xUIGKFqqKuHzHwvFelfaI1dkMIZiCirh/xB9WPmGKRfsS3qh+R4dWPeFH1I660fj9i8s2/qt0ZoiUfxptX/vTgTMusf0tq51gEEEAAAQQQQAABBKwucKQ0T7Z+5vH6aKUKRJiqHxH9gYglmfmapg1z3UyDfzBVYjskWeLeCkUgwoCxSmhg8k/Ui/BF9S/Cp9+kntM5i+d0Gmvs/agM1y8EgQhL/E8DRSCAAAIIIIAAAggg0ECg+vAB2fT1vLrv67q+fvjEnDSoQiegAhH56up1/YhTxr0hsXEDQzdgGK8cikBEbT/CIqEB71DA9B+rfsQT1u9HNBaGGKYeFXLFpRfW3qGHyirknQ+WezxCw3XrWmX9w/iryFAIIIAAAggggAACCES9QHXlVtm87Nr6eeqyPm26mKofEfWBiLwlWUWiSR+X8tAxt0ib2ISovzn8maB3IOIXM6fIEw/f2eypm7YUifH59Tf58uzshQ12CTCS+dvyFktSl07NXitaDzDqG3Ja/eNnhqUMlM8+eMnUNQXL2tejMlzXJhARLGWugwACCCCAAAIIIIBAdAkcry6XDStecG9A7EyfmG39vfsjuAz5c8SjHzHk4lxp0657BGcUvKG9AxG/uFX1Ix7wox+xVfUjtql+xBrVj3hJ9SP27veYVG0/YqXqRySauB+hahxyrls/QoUBPntb9SNMXJM/d47xmIzrbvYMfRhBiFkP3+vzcSi+HqthhfX3x4pjEEAAAQQQQAABBBCwk8Dxo/tk438yPPoRKhBhqn5E9AcicrMOKeG6V9IpZ8+UmDbtLHGftTYQ4V688eiEW+563GMnBePn/oYrohXyvgefkT/NOrEdrPGC+sMlL8qZo6yxNWkg5o09KsN1TQIRgehyLgIIIIAAAggggAAC0StQc/yoFH45q26CmiaH0iZkJ0bvjM0/MxWIOKTeoFHXjxh66TKJaRtv/sJUBa0NRHj0I0pVP+KXqh/h9XgFf8MV0Qp53yOqH/G8Wz8iR/UjTrd+P6L3GZd7BFx69egmaz/KbjIIstLHo0XMvv7Rel8yLwQQQAABBBBAAAEEIiVQc6xCNrw/rr4foTaOGzZNTNWPiPpARH5uVo16NqrDpTzsvF+IeoRGpNY8qOMGIxBhTMjXH8l79ewmuwrfDep8uVjkBS676nYxdoho7INAROTXiBkggAACCCCAAAIIIBAKAfWIDFn/2Z/cGxDOtIzsmFCMxTVPCKyfKx79iNSMFaofUdeeMDVTMAIRtf0IFYoYcVFWgz+k7/qGfoSZbhBfu0O89/pzPneG8K5rxn2PyZx/Lqr7thGkYP3NtPrMFQEEEEAAAQQQQACBpgV03SkFuWM8+hEqEGGqfkTUJwvycrNUHqL+I+38+yxzXwYrEGGAzJipXoC+XP8C1PjeimWvsquCZe4WkYVvqu0rb6rfvvLS8Wc3CEcQiLDQglMKAggggAACCCCAAAJeAvmfPuHxnfSM7Kh/TW/mRcyfKx79iGETV5m5HI+5BysQUduP8PqDeG0/Ilf1I2ywq4JVbojJN//KY6cP41EZ+cvf8Ks8X7tEsP5+0XEQAggggAACCCCAAAKmEVi/ZLTHXNOmqf0UTfQR9ZMlEOHf3WTsGmDsHuD+wR/H/bMzw1HGLiAD0idJRWVV7XRrn8uZt1i6DhjPmpthAZkjAggggAACCCCAAAJBECAQEQTEFlyCQIR/WO9/rPoR13v1I/zcXcC/ETgq1AIJQy+s6zcYYz32q9vkV3fc5Pew3gEbf3eX8HsADkQAAQQQQAABBBBAAIGIChCICDE/gQj/gFsaiPB1vF7m/7td7ntQPVNz1olnahofZ40eIV9++Ertv1s6F/cKV67Ok3l//7d8932hrMvf7PGC3BjjtFNT5JofjRdjd4TGPs4e/xP5atVan3NrStMIHWQv+kA++mSVrFm7QdYXbq07fFjKQBk5YqhcdMFoufln1/i3KEE8yvtRGQtefkwmX3OpeO8yQggmiOhcCgEEEEAAAQQQQACBKBMgEBHeBSEQ4Z93SwMRvo7Xd7WgH/GI6kc879aPGKX6EYtP9iMCCGcYOx3Mm6/6EXmqH1Hg1Y9QY5yWrvoRE1U/YmwT/YhJqh+x2q0f4Ta3JvsR6tEj2W+rfsTnqh+Rp/oRG936EWq3hpHpqh9xrupHTAlNP8J4ZMbXa9bL8i9Xy/ade+SVvzzk1+MyXDURiPDvd4WjEEAAAQQQQAABBBAwqwCBiBCvHIEI/4B9hRCaemRGtAUijCDEHfc+4RFkaKryXj27ySsvqhfoPoIRrQlEGAGPF+a94RHAaGx8Y+ynH7+7NpAQjg9fj8owgg/GRyCBCO9Qi3G9X8ycIk88fGc4ymIMBBBAAAEEEEAAAQQQaKEAgYgWggV4OIEI/wB9BRyaemRCtAUijCDEHQ+ofoRbkKHJfkQP1Y9oJDBwdisCEfepgMcLf/ezH6HGfvp3qh9xZXj6Ef7cAZu2FsmQc6/yOLS5HSKMmt1DLbX9iFtVP+IB+hH+mHMMAggggAACCCCAAALhFiAQEWJxAhH+AT/+5Mvy69/9te5g45EK5buXN3pyNAUivOfuX8Unjpp+09Uye9avPU5pSSDC2BXivEt+6rEbhL/jv/D0r0K+W8SmLUVy+rk3NHhURlKXTrXTJBDh72pxHAIIIIAAAggggAAC5hcgEBHeNSQQ4Z/348+qfsTjXv2IDU30I3zs4hCpHSK85+5fxSf7ET9W/YgnvPoRLQhEHFC7Qpx3pepHuO0G4e/4L/xB9SNCtFuEv3NwHecr3NDcehKIaKkyxyOAAAIIIIAAAgggEFkBAhEh9icQ0Tyw8Uf9EWdlye49++sO9hUUcL9StAQiZsx8TOa8vKj5Ips4IuvqS2ThK4/XHeFvIKKpMITxiIwLzxslnTvFy6GyCln+2WqfoYlQhyK8a3E9KsNVLIGIgG4dTkYAAQQQQAABBBBAwFQCBCLCu1wEIpr3Nv6oP+Ii1Y/Y69aP8BEU8OhHREkgYsZ9qh/xzwD7EVeqfsSLbv0IPwMRTYUhhqlHZFx4tls/Qj3GwldoIhpCEcbuEKdfUv8mDmOds7xMfN1FBCKa/93iCAQQQAABBBBAAAEEokmAQESIV4NARNPAxh/1b7nrccle9EHdgcbuENvyFotrFwFfVwhlIMJ9PNcf7I1HPHg/3sL7URCu84xHUvzm/6bJJePPksGD+tZ+29gp4YMPv5Lf/3GuR/DDdY6vRz24Hglx1mj1PNEPX2nAcNlVt4vh4P5hBCFmPXGvz0dxGPOdevsjHo/V8Me6tb8i3jtnGH6uR2W4rkkgorW6nIcAAggggAACCCCAgPkECESEd80IRDTTj1BhiFt+qfoRb3v1I1aqfkTiiV0NffYjQhiI8OhH9B5d+5++Ht+w8O335bqbPXd3MI7tpR5J8Zu7VD/iQtWPGHiyH6H+6P/BctWPeFr1I9yCH66xfD3qwfUH/7NGqX7E4lcaMFx2vepHKAf3DyMIMeth1Y8Ye3aD4435Tr3HRz+iGetQ/sYY8//JzwJ3FPwAACAASURBVB/yMDF6JN9+ML/OrrHxCUSEcmW4NgIIIIAAAggggAACwRcgEBF8U48rEohoCGyEIFZ9kydff5Mvz85e2CAg4L2LgM8GhAoCGIEA9w+9bJXfq+kKG7hO8BU6MObZdcD42kO8AxHGzwakT/IIFxjH+Qo2eE/Ke2zXzzd+9++6AIXxPVfgwVeQwFcgxHunCV8YK1fnyZhxUzx+1NxuHH6juh3Y3KMyXIcSiGiNLucggAACCCCAAAIIIGBOAQIR4V03AhENvY2dDVZ9p/oRa1Q/4iXVj/AKCCx48TGZfOWlTS6U8Yd0IxDg/tHcIxbcj/X+Y7qv0IExz67pJ/sRr6s3aLiFDIyfDTjTRz/i1inyxAN3Njl3X3/IN07Y+LnqR5wMUNT2I04GHoxxjUCG+4ev+v3ZVWHlt6ofkeHVj2hmN45g/8YYO0IY4ZBXst+Rr1avbXB5f3etIBAR7JXheggggAACCCCAAAIIhFaAQERofcVOgYhAKY0k/rznHpDJ1zTdfDDGCccOEe5jlGz70GPHCu/dD4w5+ROGcBn5CkV4Bxp6p1xeGxbxdV3vR1EYu1Ks/Sq7yV01GhvbcC/f3fjzUVuzrs09KsN1zUACEa2ZF+cggAACCCCAAAIIIIBA5AQIRITX3k6BiEBla/sRT6p+RDNhiNp+RBgCEe5jlOSpfoTbjhWPP/uy/Prxv3qU7GuXh8ZMfP0x3zvQ0PsM1Y9QYRFf1z3b67Eaxq4Uaz9S/YgmdtWo60c88oz86flX66ZW24/YENx+hK+6vefsfYwxjzfnPeFzd4tA7y3ORwABBBBAAAEEEEAAgcgLEIgI8RoQiPAP2PiD/ifvzfPYIaGpM8MRiHCFFoy57Sp812M6rrCC65u+jmmu8rTR18r6wq2ejYCTwQT3+lYse1XOHJVed5yx+8KQ067yuPwLT/9Kbv7ZNc0NWftzX+f7eiSIXxfzcZA/j8pwnUYgorXKnIcAAggggAACCCCAgPkECESEd80IRPjnbfxB/5N/qX6E2w4JTfYjwhCIcIUWjLnt+sarH3EyrFDXj/BxTHOVp12o+hEbvfoRJ4MJ7mGMFbmqH3G6Wz9C7bAw5FyvfsQfVD9iip/9CB/n+3okSHPzb+nPXQEPX+cZYYg/PTjT7xpaOjbHI4AAAggggAACCCCAQOQFCESEeA0IRPgPbLwIvSHrcnn8odub3ekg1IEI90dieD9SItBAgktk4ZvqmZ83eT7z0wgmdFHvqhg/8ebax3H4epTHi397U26563EPWO8dLJpTN8IYxkf/vj3ltFNTJPN/LvYIXTR3fmM/934kh7Gm2/LU81e7+H7+KoGI1kpzHgIIIIAAAggggAAC5hMgEBHeNSMQ4b93bT/if1Q/4teqH9HMTgeh3iHC/ZEY070eKWE88iGQQEJdP+Jt1Y+42asfoR6N0aWz6kdknuxHjBohXy5+xQPxxVdVP+KXXv0Irx0smlM3whi1/Yg+qh8xXPUjJql+hFvoornzW/NzrffoZk8jGNEsEQcggAACCCCAAAIIIGBaAQIRIV46AhEtBzZ2W3hrwVNN/oE+lIEIIwxx3iU/rd29wdcf9H0FGVoaSHCpeAcCLh1/tnz+1ZraMERjj8GYMfMxmfPyojpYX6GJlqsH5wzvXS+a23mCQERw3LkKAggggAACCCCAAAJmECAQEd5VIhDRcm9jR4a3Xlb9iCb+QB/KQIQRhjjvStWPULs31PYjVqo3GLgFNBb6CDJ4P1LD36q9QwKXjlX9iFUn+xGNPAZjxn2qH/FPt36Ej9CEv+OH6ziX6cj0oTKgb6/aYb9bV1hXq/c8vB8fEq55Mg4CCCCAAAIIIIAAAgiEToBAROhsa69sp0DEL2ZOkScevtMvUWMngc3q0Q8fLl8l87PfrQ0AuH8YL/w/XPJio6GIUAQiXvvbIzL7pUXywrw3aufT2Bxcj9JwzXdYykDJX/WGX3V7H3T2+J/IV6vWNjjXuOZnH7zkc2cF73Oyrr5EFr7i+Q6NVk0mwJO8Xbx31vB1eQIRAaJzOgIIIIAAAggggAACJhIgEBHexbJTIOIXt6p+xAN+9iO+Vf2I7aof8anqR/yrkX5EjupHNBKKCEUg4rXnVD9CBQ1e+LtbP8LHHFyP0qjrRwxR/YjlrexHTFL9iNU++hHqmp+9rfoRPnbKONvrHLOHBx5/9mV57JmXG/SkWnI/hfe3mtEQ+P/snX/UVlWZ9/f8O5Nmzqx31By1RFLEX4Ti0lcMJrD8gSYqYcaAOvJYqFnK68MiI2OBL5qmoqKjwjCagkKKaCkOFL6yIAmzDB2jRhwTW6ufZv3be64bz805+97nnL3POXs/5zzP517Lteq598/Pde19bvb1PdeGAAQgAAEIQAACEIBAGQIIIspQc6iDIKIYlmRkmBpdHSEih+QnL/NB3YIIfZQiSFh+7w1GQYYe+K+SoWHK9H61cvW6VPdFwhJdEFFUvtgC1UvoV2VkZbfQe0IQUZ09LUAAAhCAAAQgAAEIQKAtBBBEhLUUgohi3pI9YOrl0XnED7TziJzMB3ULInrOIyJBwvLbo/MIgyBDF0SMqZChYUpfdB6xRjuPKBCW6IKIwSAceDESyMTXhCRtsWPT4+rQQw4sdiJKQAACEIAABCAAAQhAAAKNJ4AgwrOJEETYA9avW5CajyxdoKZMntjTiA9BhATxjxoxTF38+UnGPuNB1CmIKNNWEwURrldlxCwRRNivD0pCAAIQgAAEIAABCECg7QQQRIS1IIIIe95HjD2vc01F8vPIkug8YpLhPCIST5w2dVaq7F/f3mrdmS5qkIpyVcdRh0fnEVOj8whDn93ziPm3q5vuWt7tq4ogooy4YjAKIgSm6SqSyy46V92zaI61XSkIAQhAAAIQgAAEIAABCDSXAIIIz7ZBEGEP2CRyyLoOom5BhEuWhzIihiwKZdpqmiBi5lXRHaJL99whanNVRswDQYT9+qAkBCAAAQhAAAIQgAAE2k4AQURYCyKIsOdtyvqQdR1E3RkiXEQNZUQMmecRJcQVg1UQIYwOOO5Tatevf9PFdXiF60jsPY+SEIAABCAAAQhAAAIQgEAIAggiPFNGEOEGeK/9x6bubpSsDW+//r2eRgaLIOK0c2alrgrJEoAkATRNEKGLGtwsXlz6r+/av2lT3BolIAABCEAAAhCAAAQgAIGBIoAgIix5BBFuvPc6TDuPiLI2vP2S4Tyi5gwRAyWIkCwXyatCsgQgqfOIM6erLdte6f5pMFyZEU9m5uzoZY8H97zsIX93yfzh5m2UhgAEIAABCEAAAhCAAARCEkAQ4Zk2ggg3wHqwv/MPUENAvEmCiMOHH6Je3fqY20TfL11G3KDXsRFRlBqcZSUEEZagKAYBCEAAAhCAAAQgAIEhTgBBRFgHQBDhxlvPftA5jzBchdGkDBFVshiUyfag17ERUbhZYeBKm64yQRAxcPagZwhAAAIQgAAEIAABCNRJAEFEnTQNbSGIcAMcShChX/PgcmXGilXPqs/OSN8j+dud69W+H9rbbbJRaV1McPet/arvksm57UyZ3q9Wrl7XLeMy9rjSwm8uVXfcs0IddOB+6uCD9lfjThld2G/WoBBEOJudChCAAAQgAAEIQAACEBiSBBBEhDU7ggg33qEEEXomApcMESvWROcRfdp5xPboPGKfEucRB4xOAbr7xug8YlrBeURfdB6xJnEeMWqk2rx2mRPohXdE5xEPROcRH47OIw6MziNOis4jCvrN60AEKs89/0O1cfM29cd331N//NN7xsweRYNEEFFEiO8hAAEIQAACEIAABCDQXgIIIjzbDkGEG+AqV2bsePlxdehHDrTqUBdeuIgKfvHfb6lhx5yTPjiwEDLoA1ty/yp1+dULU3+2mYOIGeZ8/c5UPddrJXRRRZUsEwgirFyOQhCAAAQgAAEIQAACEBjyBBBEhHUBBBFuvKtcmbFjU3QecYjleYR27YSLIOIXb0TnESdp5xEWQoae84jl0XnEddp5hMUcRMwwZ6F2HmHIopFHfoomqqiaZWJJybnoY9SvEKmSfcPN8ygNAQhAAAIQgAAEIAABCPgmgCDCM2EEEfaATddgTBx/onrm8cU9jby4bbs64RPTUn+XclLe5qMLL1wEEdL+EaPPU6+9/ka3q/33i+4Wfb33btG8seiiDNs26hBk6PO3yUxhw9W1jC6mcLGha1+UhwAEIAABCEAAAhCAAAQGlgCCiLD8EUTY8zZdgzHx1Og84mHDecSPo/OI07XziKiclLf56MILF0FE5zxibHQesSNxHvGP0XnES47nEZooY3/LNuoQZOjzt8lMkcfVNKZrvzBNLZp7pY05OmV+94d31cHHn6ne+/NfunWqCjWsO6cgBCAAAQhAAAIQgAAEIOCdAIIIz4gRRNgDNl2XkReoL3PdhIzGdOWFqyDClKXhshnnqntuS6euzJr97K/erm66bXnq62uviv7B/g27f7CXFVNIh6bMFGWv/LC3rrkkgoiqBKkPAQhAAAIQgAAEIACB9hBAEBHWVggi7HmbrsvIC9T/TYnrJjrnEYYrL1wFEaYsDZddFJ1HLLI8j5gfnUfcpZ1HOAgIdFa2YorOeYQhm8NvS175kbSuLhL5wN/9rdr54lrrq0T0a0ykbRHD2Ipc7D2NkhCAAAQgAAEIQAACEIDAQBBAEOGZOoKIYsC/+/27nasjVq7ecw+l1JJ/wP5p18bMBspkeZC+Ro65QO165zepdl0FEdLOwSPSbw9IgzaiBpOYovOP9e3RP9Y/ZHfvpymbhs21F5JZY/wZfem3Hs6doFYsS6fKLLZaPSUQRNTDkVYgAAEIQAACEIAABCDQBgIIIsJaCUFEMW/JDCBXR6xcYziP+HnOecRhY1P/rrYRNUhfI8dF5xG/1s4jRo1Um9cuKx7s+yVM2Qw65xEWogaTmMJVPGDKpmGTTeHFKLPG+PO184hJ0XnEkurnESahRVaGDx20qa6NPa0NRkEIQAACEIAABCAAAQhAYMAJIIjwbAIEEdmAJai/6on16snvbuwRKEitomscTjtnlpI2kp+8OiJiOHnCxamrLuK6roIIqWfKNCF/l6svrv8//6omjB+jDv3I7jtE5ZqLdeu3qGUPPam2bH2lB0rRXE0UTfOXeTx0//xuv8l6wmry52anDm1chRh1L5cqgoiqWTbqngvtQQACEIAABCAAAQhAAAL5BBBEhPUQBBE55xE/iM4jnorOI9ZF5xGaQKFzHnFjv+qbNjmzgdOmRucRURup84icOiJiOHlSdB6RuOqiex7hKIjonEcYMk10ziOiqy+uvzo6jxgbnUcc8v55xBvRecTG6DxiZXQesc1wHlEwV+N5hGH+IiJ4aHF0HvF+v6nziIjV5EsN5xEOWRyKVo8py8fhww5Ra5d/yzgmuWrjC/039thRzkl+vO7bxjrxGGZXzLJRNBe+hwAEIAABCEAAAhCAAATqJYAgol6ePa0NJUFEnShtsh2Yrn6QMcjVFZf+yznq+FEjOkOSrAiPfuc5dfd9j3XFAIcPPyQljCgjiJC2p0zv78ls4crBZq6mNosEHmNPHtWp9sd338sUnTyydIGaMnmi65BrK48gojaUNAQBCEAAAhCAAAQgAIHGE0AQEdZEQ0kQUSdZm2wHpqwCnfOI6OqKSy+MziOOff88IsqK8Oja6Dzi3xPnEVGQPimMKJuNYEpfdB6hZbZw5WAzV+N5RIHAY+yJifOIDNHJI0ui84hJ9Z1H5IlORBhx1sSx3als3LzNKA4RMcT6R5d07ZfFE0GEq6dRHgIQgAAEIAABCEAAAgNLAEGEZ/4IItwBuwgEDhj+KWN2ibxeO//AfWqJOuET07rFygoipIGZVy1Q9y5d7T7RqIbNFRt5DeeJIooGVCYrRVGbrt8jiHAlRnkIQAACEIAABCAAAQi0lwCCiLC2QxDhzttFIHDAcdF5hCG7ROF5RBRwP+H0xHlEiQwRcR8zZ0fnEQ+WPI+wuGIj9zwiRxRRRL4oA0dR/azv80QRRW1Kdo0nlt5SKIaQdhBEFNHkewhAAAIQgAAEIAABCDSLAIIIz/ZAEGEPWLI2zOu/zCljgWR/GH9G+g7Koh5jIUAyGF9FECH9yXUU0/vmWYszpL8b5vapieNPLBqu1fdyfUQyA0ZeJen7jptndzNoWHXgqRCCCE9gaRYCEIAABCAAAQhAAAINJIAgIqxREETY85YMAvOuic4jHDIWvBhlfxh/vuN5xPvXU/zNAaO7gyubISJuQK7umP6l6DzCUpwh/d1wbXQecWpN5xHR9RHJDBi55xFR33fMj84j3s+gYW8ht5IiWLAdk7QsmT0Wzpml9t1nb6uOEERYYaIQBCAAAQhAAAIQgAAEGkMAQYRnUyCIyAYsgfkP7v0B9YlTPq4+OW5M6QC9iCKuuGaR2rK19y7MZO/77xep/R+J1P7vX6VRpyCiexARCSNWPbFevfzT11PjkawURx7xUXXMUcNT13nU6X6SLWLl6nXqO09uUD/dviMlzhCxydEjD1OXTDu7NhFGHWNHEFEHRdqAAAQgAAEIQAACEIBAOwggiAhrJwQROecRUWD+g3tF5xEnRecRp0TnESUD9CKKuGJudB6xreA8Qss+UKcgonseEQkjVj0VnUdsj84jEuPpnEd8LDqPGBGdRySu86jTGyUzg1zf8Z3vRucRr0XnEQlxhohNjh4RnUdMjc4jahJh2Iw9b0ySDeKow4d17D/z85OthRBxvwgibCxAGQhAAAIQgAAEIAABCDSHAIIIz7YYzIIIz+icm5csDfcvf0I9v+mlrhhA/uF/0pij1WfOGqf6Lpns3CYVIAABCEAAAhCAAAQgAAEIQKAeAggi6uFo28pgFkTYMghVTrI03P9wdB6xJTqPeF8M0DmPGB2dR3w6Oo+YxnlEKFvQDwQgAAEIQAACEIAABCAAAZ0AggjPPoE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BskeCAAAIABJREFU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CAAAQhAAAIQaCYBBBGe7YIgwjNgmocABCAAAQhAAAIQgAAEIACBVhBAEBHWTAgiwvKmNwhAAAIQgAAEIAABCEAAAhBoJgEEEZ7tgiDCM2CahwAEIAABCEAAAhCAAAQgAIFWEEAQEdZMCCLC8qY3CEAAAhCAAAQgAAEIQAACEGgmAQQRnu2CIMIzYJqHAAQgAAEIQAACEIAABCAAgVYQQBAR1kwIIsLypjcIQAACEIAABJpP4G8OGN0zyMOHHaKOHnGYGnfSaNU3bXLzJ8EIIQABCEDAmQCCCGdkbhUQRLjxojQEIAABCEAAAhCAAAQgAAEIDE4CCCLC2hVBRFje9AYBCEAAAhCAQPMJmAQRyVHv/4//oJ5Yeos6/tgRzZ8MI4QABCAAAWsCCCKsUZUriCCiHDdqQQACEIAABCAAAQhAAAIQgMDgIoAgIqw9EUSE5U1vEIAABCAAAQi0j8CLP96ubl7yH2rlmnXdwYso4u2Xvte+yQzCES+8Y6mas/DO1Mwko8erGx8bNLOdPf92ddNdy1Pz+cDf/a3a+eJate8+ew+aebZlIs/+YLM6beqsnuE+8/BiNfHUE9syDcZpIIAgwrNbIIjwDJjmIQABCEAAAhCAAAQgAAEIQKAVBBBEhDUTgoj6eWcdkNbf0+4W//r21lTT+oH5mFEj1ea1y3x1P2jbNdlRZz1oJ8/ECgngH4WIjAX0t+4JHBVzPPHM6WrLtle6Ba/9wjS1aO6VxRUp4YUAPuwFa6VGRaxywunTjG1cdtG56p5Fcyq1b1s5hG/o+4GM7e4b+xt1hctQej6aRCoXTJqgVixZaOs2lGsgAQQRno2CIMIzYJqHAAQgAAEIQAACEIAABCAAgVYQQBAR1kwIIurnjSCifqYD0eJQOtAfCL5t7xP/KGfBEAHDciNrbq02CCKWLF+lNmzaOqiDgKYMEeI1v92+nrfzB3D5/O4P76qR4y5Qu379m+4oJGvCe3/+S/f/P7JkgZoyaaL3UYbY32S+Bx9/Zmp+TctU0rbnY9X9yyRS2bHpcXXoIQd69zk68EMAQYQfrt1WEUR4BkzzEIAABCAAAQhAAAIQgAAEINAKAggiwpoJQUT9vBFE1M90IFps24H+QDAayn3iH+WsHyJgWG5kza3VZEGErIOrvnqzem3HG2owZyPS/Tb2lpDZB5rroQM7sil9/alrTOSajNu+cU3qKgMRSPx43be9B6hD7W+mjBhNyhLRludjXfuXSZRDloiB3Req9o4goirBgvoIIjwDpnkIQAACEIAABCAAAQhAAAIQaAUBBBFhzYQgon7eCCLqZ+qjxap2Im29D6u0p822BHyaRjRUwLBp864ynqYKIhbesVTNWXhnd2pDRRAhb+OfMuY4dcnUs9XEU0+sYlrqViSwYs2z6rN96esw4mt4TEKJVzc+VrHH/Ooh97cmr782PB/r5qeLVESEs/PFtWSP8bri/DWOIMIf207LCCI8A6Z5CEAAAhCAAAQgAAEIQAACEGgFAQQRYc2EICIsb1NverCralBJv8+4ansDT8jPCBBE+OE6VFptQ8CnibYIGTBs4vzLjKmpgoih9KyJ/ZbnaRkP9lPnF2+8pY6dcGHq6ohkxg7T1RK+M3qE3t900UcsBvFD3L7VNjwffexfcvXG5dct7IJCOGvvM00riSDCs0UQRHgGTPMQgAAEIAABCEAAAhCAAAQg0AoCCCLCmglBRFjept4QRAyMDRBEDAz3wdJrGwI+TWQdOmDYRAaDZUw+AoqDhQ3z8E/giLHnda5qiT+mN/L1LABS9pElC9SUSRO9DDD0/iaij5MnXdzl0JRrGtrwfPS1fyVFKpJN5u2XvufF12jULwEEEX75kiHCM1+ahwAEIAABCEAAAhCAAAQgAIF2EEAQEdZOCCLC8jb1hiBi4G1gGkEbDvSbSW5ojAr/KGfn0AHDcqOklg0BXwFFm74pA4EmEmB/222VNjwf2b+auIKaMyYEEZ5tQYYIz4BpHgIQgAAEIAABCEAAAhCAAARaQQBBRFgzIYgIy9vUG4KIgbeBaQRtONBvJrmhMSr8o5ydCRiW49bEWgQUm2gVxjSQBNjfdtNvw/OR/WsgV0rz+0YQ4dlGCCI8A6Z5CEAAAhCAAAQgAAEIQAACEGgFAQQRYc2EICIsb1NvCCIG3gamEbThQL+Z5IbGqPCPcnYmYFiOWxNrEVBsolUY00ASYH/bTb8Nz0f2r4FcKc3vG0GEZxshiPAMmOYhAAEIQAACEIAABCAAAQhAoBUEEESENROCiLC8Tb2FFkQsWb5Kfee7G9RPX9uhdv36N50hyd3bR37so+rs005VF5w1QR16yIGFYKoeeFetXzhAQwG5b/ue/1ilnnjmB+pn//VL9d6f/9IpJfc8nzLmOHXJ1LPVxFNP7PzNZXwuZU3jzjuYN7X9zMOLu+PM47BizbNq9dMb1M63dqkt217pFo3tPfbEUWrmRefm2lsP8Fz7hWlq0dwrC/H/4o231Mon16nvb/pRytek4phRI9UxI4aryWeMt5pHYWcOBYTJ+v+3Vb28/fUUE/GBow4fpj5x0sfVzM9PVvvus3duq0U2l+/vf/gJ9ZPtP0/dcx/P/dILz1HHHzvCYeTporEvm/gePuwQdfSIw9S5p49TUyZNLN1HXPHFH29Xj659Tm3cvC21blz8KG6rTMBQ9qzLr1uYmof0vf7RJT0Mk+0L681rl3XrxXvfpq0/6a59aeek0Udb270IZrzmdLuX2WPjvvRnRN4azJu/rMlFdy3v8X0Xf9HHUsTjr29vLSpS6vs695cyPpkcdJX6so5XrlmnNmza2rNPSx+x38h+Of5/j65lPecBz/OfvD1Nfjvk7ZuyLh54eE3P7w5Ze5/59DjVN21yKT+QSrI/3fftx3v8Ovmsqbrf2g4uzxfqWH/6OPT1WPTbwPf+EI9voJ+PWfaqun9VWetFTMr+1rL1Tcq5EUAQ4cbLuTSCCGdkVIAABCAAAQhAAAIQgAAEIACBQUgAQURYoyKICMvb1FsoQYQcxk7/0ryuCCJv5jZB76LD3SKyVesXta9/L6KDu//9sW4gNKu+BFGffvB2tfXl7eq0qbNSxbKCe1XnUrcgQoJPV3/tFitbywRlzg8tnm8URrge0kuAT4LXEuSz+Ujfd8yfXUkcYNOPCxMJQl7+L+flCj+ybC5Br8/NmpsSW2SNT8Q3D9+9oFB8kawvfG9cvMzKl6WeCD1u/fqXSwVSJdB4xdxFVnORvi6YNEHdfWN/7nxcA0ouYggZgyngZ2sTsfucK2eo/itm2LhUqoyM84Zb/816zQmrBdd90Up8VlUQIT7Tv2CxuvfB1YXzEnHE8ttvyFyPVQOKhQMoKOBjf3H1SX2IZeq7ziPuU9bzsm/N8yYkM60fGevUy+d0RIJ5H1k/931zbmqvsV17RX5n6lfGc/1NS6z3J3nW3HBtnzd2+v4j/18ECqOPGVHb+tM51CGIqHN/iMc3UM/Hov2l6v5VZq0XMYm/d/2tVTRXvq9GAEFENX6FtRFEFCKiAAQgAAEIQAACEIAABCAAAQgMAQIIIsIaGUFEWN6m3kIIIqZfcFbPG9ZFM5eA3Yol6beyk3WqigCq1i8af/y9HPafftGV1kETqSdBp+uv/tceZk0XRJQNssmcJZh101ev6nlT1+WQXgLo48/vKxSd6LbLetvf1sZF5ab09VsLNJJt5a0Bk//+8OnlzvOXQOALax6wEkUI32lXXp/KOFE09/j7ovWst2MSItj0VTQfl4CSyZ+KfEUP6IrQ59gJFzr5pAsr22CxiZ0pgGzzjHDJECHirpMnXezkM3mMqwYUbXwoq4yv/cXFJ01jc61fdh7JvkV4VCWrQhZjff2U8R/ZByX7jes8xe92vrjWai/URYQufmUj+HRpL1lW94VHlixQ826+t7b1p4+rqiCijH2L9mAZ40A8H21sVnX/cl3rLr+ZXX5r2cyVMtUIIIioxq+wNoKIQkQUgAAEIAABCEAAAhCAAAQgAIEhQABBRFgjI4gIy9vUm29BhBxex1dDJPuXtyXl8+av3sl8qzkvcFBV0FC1vq3lsg7AJXB71sSxnWbkSonnt7yU4mDi1nRBxBFjz3MKvJgY6oE220P6vOCX+Jpcz5HFWv5uE2SxtXmyXJYYIr4m5eAD9+8Ul+sgkteKxG1kBcdN/mvyGfGzD+79AfXHd9/LtI1+tYNpnvKmdVZgP8lX+pG5vLbjjZ5mbAP9WWKI+HqJY44c3mn75Z+9rpLXT8Qd5okibANKZcQQ0n+yfRmHfJIsknavykrEEFliA+nnrAljO7aPWWW9YV8U3K6SIcLkd7FPyrhMPi9/l/G//dL3enxIfOOXb/7KuGakzkWTT0/Vsblex2Zd+9xfbH0ya5wu9bPWcfL6mbgf03Mp/k7K/3jdt60yjNjwjcsUrR8pV/TbQfzg+e/c17NfxXOUNpJXViXHZ7NHZe3p0v7p/3yyivd04ff0f75g/P1j048LNxM/+ZvpmSB8Dvrwfp0qWevPVhxSVRBR9/4Qcwj9fLS1VdX9y2Wt62Mq+s1r+1vLdq6Uq0YAQUQ1foW1EUQUIqIABCAAAQhAAAIQgAAEIAABCAwBAggiwhoZQURY3qbefAsikn3GmQ/0N0slSPOF/ht7UmLLofyffr7RCKnocLeIbNX6Re3L96a3SCUYeNs3rjGmzV54x1K14PalmW+TD4QgIjnP+MDcdE/4zNkLjCnxJXh19WUXqgljT+y+eSvBxUfXPpd57YKp/dhPTSIZCQyPHHdBj7BGroS4a+F1xqCdyTY2wgAbu8dlxJ5zFt6ZqpKVCUMKZWVgMPEw+W/cUXzlxnWzpqfedo6vu7jpruU904jfqs6an0nsksdX1vSZ077UI4xY0P/F3CshhMEJp0/rGYbYXZ+PFMrKkJAlprIJKJUVQ8h49PaTE8mau1ynculX5ves+yKhgikwm3elQVZq+iIxUFlBhG5EscnMi87tWY9Z+17R/POu+nFZp0Vlfe8vNj6ZN0aX+iaBXtGalL3mqq/e3LOWL4tsec+iOUX4nL7PWj/xdTIzPz85tadljS0pBMh65pr2Zxnsb7evz8wSkXWFTt5VN2X92wnc+4Xz9p+sa3JkTtd+47ae/afIL6TLKoIIn/tD6OdjGVuV2b9c1ro+JtvfvHm/tcrMkzrlCCCIKMfNuhaCCGtUFIQABCAAAQhAAAIQgAAEIACBQUwAQURY4yKICMvb1FsoQYQcxkuAa9999s6c9GlTZ/WIIkzBYGnA9nA3q7Oq9YssJ0G0g48/MxVkKErnL23mvYk8kIIImc/fjxjfmbZuk6y3MfX73HVmWcFs09vhex02tsPSFKQxiRuKgqkyFlNATFKMT5k0sci8hd+Xtb8p+Cp+8+rGx1J9ZgV8pOza5d/KfXPbNO+8bCxl+cqA9aB90Zvl+n5UFKyPoZj2DlNgsyigVEUMIWPJCkgW+VVWvy6CMJv9RcZoCurmiYGqCiJsbGgSwhQJlMoEFAsXrqFAWf+33V+KfLJozLb1TYxtgt7Sv+2+VDTWou9N66fIf0R8Neykc4xNF2VisLVRzEB/pheNLR5U1vq2vaKjiFv8fRa/VfctMoowk+PThWhF60/q1iGIsGHouj+EfD7a2kYvV2b/sl3rpjHZ/uaNxY8+r3Ypy2wo1UMQ4dnaCCI8A6Z5CEAAAhCAAAQgAAEIQAACEGgFAQQRYc2EICIsb1NvIQQRpoCuaSymwEbWoazt4W4W4ar1iyxnCrTs2PS4VYrxrDdXB1IQkeSlB5pdhCw2PihlkoKGpF/oYgyT8EAyF0g5m4/u/y5189o3BVGLsjDE7WXdf378sSO6XWaJUGzT2B9w3KdSGTWygl9V+ZoCqVlvlpvm5BKw1YOVprp5ASXTXG2CdUk/MAUkbedgmn+WsMckHHEJrpr8M0t8VlUQkdWuvn5MGS+y9jypWyagaLMnJMtU9X+b/aVKkFPGaltfz+KTdS1JFiPTcynPPq6sTXORv9n4j+kZJPN7ZcPKXBGmtK/vhVm/OVzWjGnupvVdd9DZtP8UibHisbquP6lXhyDCxr7Sl8v4Qj0fy/h4XKfM/mW71m39z7R+4z5s/aYKA+pmE0AQ4dk7EER4BkzzEIAABCAAAQhAAAIQgAAEINAKAggiwpoJQURY3qbeQggiXA5WbYNvVQUNVesXWU6/YqDoTVW9PT1II98PpCAiPrzXg2gmEYvrXE332ieFCXHfpitUTG+72wpPhKmpfh1BPt1+rkyKgnQm/3VJYW8bjDHxyUspb1oXehtZV+HoAS/XgK1e3yTyyAooSeD75EkXp64FcBVDyNz19l3nYBNAdxGOZe1TpkB/lo/a7smm+duK4aSuXB3y2b70FQwDLYgIsb9UCXKamGcFmGUuGzZtVTvf2qXe/NU76qLJp6tFc68sepR1v/f9zKziPyaxgq0QSffvrH3UVkSWB1Tvy3V/KDKW7ksu66+MfasKIlzG57I/hHo+Ftkj73vbZ3CyjSp7hY19k2VcfkdV4UBdMwEEEZ49A0GEZ8A0DwEIQAACEIAABCAAAQhAAAKtIIAgIqyZEESE5W3qLYQgwiXArL/FmvXmus3hbh7dqvXz2k5eLxGXcxGFSB2Xt3GrzqXoYD4ZPNWDRVUDhjEf3e7yd/GbZPumt2n1ILhLgEX6iG0lfnbwgft3/rtu1vTCt4rz7G8KWLvaX3g8uW6jOujD+6mxJ45SHz/68NRVHiab275pK2O3DS7pb16XyaBhWg+mbBl6wNFF4BHP6dKvzFdHfuyj6pgRw9Uh/7S/6r9iRspUpoDS6GNG1CKGkI709m2DsvEgbQQ6pr3BVaQi/elrLkuoUkUQ4fIGvOs+VrRv1fF0DbG/VAlymnzOZR9wYeRqH5e247I6C1v/scmqkzUeGz8yXdnguqdn7bu2mYNseJbll3wWJvsp8qWqgghb+8qYXPwv1PPRxiZV/E6vW2WvsOEX29P1d1QVDtQ1E0AQ4dkzEER4BkzzEIAABCAAAQhAAAIQgAAEINAKAggiwpoJQURY3qbefAsibO6hTo7LJjjhejhumrfN4XBZ69TRtksbLmVNc8pjnnxzXgKmelp+Paha9iDdNAd5Y33lmnWdIWcF4vVMHC4BlrL2LapnKzYoaifv+6o2t62/12Fj1Xt//kt3KGX56mIHXShgEk0UBePK8NMDShLUnHfzvanMENJu2b719l3fsrXhYJMJw4aNbRC5iiDClaNLwM/2WWHDIqtMiP3FZc6mcVatb8vHds+wbc9mLraigypjs/EjG6GS7byriqby+qnqC671qwoifO0PVfyhjt+XNr5g43d6O672SdYvYpJ8rrjaxWa+lHEjgCDCjZdzaQQRzsioAAEIQAACEIAABCAAAQhAAAKDkACCiLBGRRARlrepNwQRe6i4ZLLIs5x+0F02LbZ++B3yyoyHFs9X9zy4Wt397491AuJZ1wfYphu38XTT/edSL++6Cb3O3Tf2q75pk22681amLvvnDbAouFE0Odv6Ol8Rphxz5PCi5nu+f3DV02rXr3/T/bsurDCNx1VMYDMofT7i10nBR9xGmUwYUtd2zeaNtShgWteasxFfyDiHsiAixP5SJchp8rk6g5mS7WbrT7ar9f9vaydjTXINS991PTPj9VCWhe1+Zlp3NoFpvUxZ4Z/071NkU5ZfWf4IImyeOuYyNn6n16xiX9MakcxCIjq94dZ/667tJvyGKk918NREEOHZlggiPAOmeQhAAAIQgAAEIAABCEAAAhBoBQEEEWHNhCAiLG9Tbwgi9lCpK7hT5qDbZBvb4GqVYJD0a7p/PTkeCf4sv/0GdfyxI3qG6RIsLfJ2PYuABKvv++bc1FURdQYIisZT9vu67J/Xf1Wb29Q3lSnLRK+nZ46xGU8dfWeJbkxtlwksJ9t3zY4Tj6FoTdUZUC0SX8iYisaTZFclYCftuNQPsc5cxlPWP6v2UbW+CGO2vrxd/XLnr9Qv3/yV2vnWrs5/W7a9Ujilup6ZcUdl51Jl/7DxI9urvAqBGdZTWfGVzW8G1z3MlT+CCBuLm8vY+F2dv3eKnuc2v7fKz5aargQQRLgScyyPIMIRGMUhAAEIQAACEIAABCBgQWDJ/avU5VcvTJXspJvevlbt+6G9LVqgCAQgEJoAgoiwxBFEhOVt6g1BxB4qdQV3yhx0m2yjCwRCZYiQsUhWi6MOH6YunjopV5DgEiwt8vYybbkGcIrGUMf3ddk/byxVAoDSrk39ogBKFVZNFETo2SJkDbyyYaXadx/73+whBBG6z5e9xkTsZ9OWy7qsuh5d6odYZy7jKbseqvZRpr5kflh013Jj1geXedT1zIz7LDMX2/0sa142flTn76Q629LnVJZfWf4IIlxWS7qsjd/VaV/T81yeeUd+7KNq+gVndTJxuTzrys+cmjYEEETYUKpQBkFEBXhUhQAEIAABCEAAAhCAQAaBA4Z/Su16Z096YCn2w+8vV8eP6n3DEogQgEAzCCCICGsHBBFheZt6q/twvswhb3JctvVtArr5w1/YAAAgAElEQVR5dKvWz2vbdg5F1tdtE0oQ4fJmu0uw1HW+NoHeqgGgojGV+b4u+/v0Xxv/H0qCCEkTLp/Lr0sLmS+76Fx1z6I51m6AIGJ0ipXPN9RDrLMQ+0vVPlzrF2UEMjl7HDjVs0YgiLDeGroF6/7NlRyBqy/oo3etjyDC3f5xjTL7l6t9kqOzeeaXnw016yaAIKJuolp7CCI8A6Z5CEAAAhCAAAQgAIEhR+DZ9ZvVaefMSs17wde+qPq/MmPIsWDCEGgTAQQRYa2FICIsb1NvdR/OlznkTY7Ltn7Vw92q9fMsZzuHIuvvddhY9d6f/9ItNtgFEfp8be6yrhIgKOJf9vu67J/Xf1X/talvKuMa4LZlaDMe27byypmuzEj6mb4fSls/fDoSMxuuizH1E0IQ4fPKjEeWLOjJCOMieqq6Hl3qh1hnLuMp659V+3CpP6WvX61csy53qJIZ5aAP76eOGTFcHTfyY+rjRx/R8f8Qa9RlLslJVBmbjR/5vDLDVXTlsr+57teu/BFElF31vVeV2QhRXe1T1xopP0tqliWAIKIsOct6CCIsQVEMAhCAAAQgAAEIQAAClgROHD9dbdm65+7VC86doFYsS791ZtkUxSAAgYAEEEQEhB11hSAiLG9Tbwgi9lCp621XPcAib9f+6ecbnY2tH363QRBRJbhT5rBfr2MjonA2hGMF3f4SYHz7pe85tpJfvEoAUFq2qf+7P7yr/n7E+NRAXANstpM2jWfHpsfVoYccaNuEVTndXxb0R2LlK/aIleUqgWEnnZNq6/Bhh6hXNz7m3H5Zu+tj1EUK+p5dds3Z2hdBxB7T+9hfyux7SWe0rZ+VGUJS5Y87aXRX+JDl6DZ7htUiySlkOxe9iSpjsxFE6GVc9gR9rHUKmvS2y/KL23GtjyCivMfb+F2d9q2yRsrPkpplCSCIKEvOsh6CCEtQFIMABCAAAQhAAAIQgIAFgV/8d3SYesyew9TDhx+iXlj3gNr3Q/Z3EFt0QxEIQMADAQQRHqDmNIkgIixvU29DVRCx8I6las7CO1NI6hJEmA6ef7t9vdP9zKbArC9BRJW3X/W6ZQNFZQPiBxwXXU/26z3Xk9lcs6Gvg9OmzlJv/uod9cG9P9B5K3ryGePVxFNPLL04lyxf1XP1gqtvvfjj7Wr8+X2d+70/uFc0riOHq0Vzr+yOqWpww7a+HiArw9cGpMnfy4gvJMuIMJPP2BNHqZnRlRdJUYVNwM8UOLadt62IKYuJiYOeoUJ/y7/smlux5ln12b70dSAmEcpQFkSE2F9sfDLLX2SfOOH0aamvTetGxC8HH39mKuOQCPXWP7rEOvuJ7Z5hs96zypRlUWVsNoFp057u+kyXOZtESHWKbMryi+3hWh9BRHlvt/E7vXVX+yTrm/Z7198l5WdLTVcCCCJciTmWRxDhCIziEIAABCAAAQhAAAIQyCEwZXqUjnT17nSkncOmp6LDplEjYNYQAn+zd/p+YxnW/vv9gzpqxDD1mbPGqb5LJjdkpAxjIAggiAhLHUFEWN6m3toqiDAFglxS2+uBfGFT1+FwHUEPl6B6WTFB7A9VfMA0zjJv9utBXtu360XMIPOPPzZpp/V1oAc9qwaobIOUeatf56rzqBIAlH5t6+u+UTb4LkKFA/f/Xx3RiQgVPnnKCT2iE/3KFFsRQszRJCbQfdEmoCTrd+S4C1JCG+nDxq+LsjsU7fi63U3ZZeoKzup7YFYmm6EsiAixv+h+r2ctyfMZU5DTJIgwlTNdj5LXl08RYdyvzfo0jdF2PzPVtQlMm/YWV37St8kOLr9bivaPsvzK8kcQUWSR7O9t/E6vXSUjlknoV9dv3vIUqJlFAEGEZ99AEOEZMM1DAAIQgAAEIAABCAwZAr/7ffQGzog9b+A8sjS6i3fyxCEz/zZMVL/ORB+ziCOeeOQWRCxtMKaHMSKI8AA1p0kEEWF5m3qrEgwvG1zIm7XLIXGVw389CC5jqvNwuCpXvX7e+KoG4PWAnIuowCT+kBTsK5bYXxNmenvZto2qggwTO5vAd9HK1f3Ldj5xu3ogVq9fJQAofdjWNwVBXTM3mGxkCiaWFcXEzPSxmkQ1tnuGiY/NutDbd7W7vu5N9U3BWVfxiGnNSVYUsa3+GcqCiBD7iwtf3Tb6mpHvTeuzjmCoyzOpaH/M+t52fer1bfezKr9Z9D3dZj8oWktlr9Oqm1/cnit/BBFlPV0pl9+6cS9VRIP6b4q6f/OWJ0FNEwEEEZ79AkGEZ8AOzevpleOqHKQ7QByAothtAKDTJQQgMKQJmIKZY0aPVJvXLxvSXJg8BCBQjsCL27arR7/znLrptuXdBuSAauf2ta245uTZ9ZvVaefM6pn8M48vVhPHl0/5XY5m+2shiAhrQwQRYXmbeqsauNfbLHPIm2zDpX7Z4KMpyFv34bApkGYbSDYFd4rGV/bNQdMbq66BHtNBu8vbs6ZAmy2rKmIKYVrX9QNF60C+txVa2LyNXCUAKGOxrW8ai4t/mLItZGX/MI3JJVuHHrC8LLou455F6SshXAJ+Jr8uentfb19Y274Bbvu2v7Sprxn53frjdd9OXQ+S93QxBciz1qxLwN6Fr2l8LvVdnhVln7Qh9hedr212HJOYS+ZpK4hwufLB5Jsue5otfxf7J9u03c9M47D1I5c1Y+rHNEbTHmXLqur6qaM+gojy1rL1u2QPNoI504hMwtWi35TlZ0bNOgggiKiDYk4bQ10QUfSGWJ34r71qmlr0jT13/ultz7xqgbp36erUny+bEf2Avy39A77OMeW1ZTpc/eu7W0N135p+mma31oBjoLkEWH9+HWT2V29PBb4IpvvlXXfr+hv4cfs7Xn5cHfqRA+vurpHtCYN7HlilnnjqB+pnr/4ydR+o+LOko5VgqIuv69cItDmYOpBzWbEquo93Rvq3m2QceGXLylYE1xvp8IEGpf+7oE1rQF/rguyCc6M3dJfZv6EbCHPju0EQEdZECCLC8jb11mZBhCmQXhR8lMDOpV+Zn/rtFHOpM0OEtKkHaG3ubJcg1/jz+5zHVybLQ9bVAC4Bb5mnKdAjc73vm3PVlEnZWbKk/8uvW6hWrtl9zVj8ce3fFKiyCaSbRCs29WxWrSmQKtdNvLDmAbXvPntnNiH1Tp50sXptxxvdMqYAaZUAYJbNsvzf9Ba6beYDU928bAamQP/6R6Or547Nv3rO1I9JgOIScDXZsCOYfTESzGbY0CSIsLG7ad3nrQOT/W36Edub/D7vKpShLIgQXr73F1P7RcIb8ZdpV16f2ifiDcMkiDDZvKiPuD3xtcmXzjY+k2yFazZ7ppRxWZ/JNqvsh7aB6az9wGZ/Mq1vVxGTDcOy/OK2XesjiLCxirmMrd8la+sivaLnUVzXJO6T7+r+zVueBjV1AggiPPsEgojpasvWVzxT3t18niDCFNw5fPgh6tWtjwUZm6kTArLF6Jtot+JRU6IKAbH5jbcsUx/aZy/V/5UZVZrKrcv684a207BLkNjvSGi9LAHTGhkqwT95m/3sz35Z7XrnN5n44t8QLr4+kCKCsn6QVW+g5iJZo4496ULjgZG8qS8B9rKfUM+fsuNrcz1ThgiZzw+/vzzYtRl12Nck9B5KQrG6fBBBRF0k7dpBEGHHyWepNgsiTEEeOSC+6atXqb5pk1PY5E33OTfemQq+S9n3/vyXbrm6D4ezhAKm8ckg8sQa8n3e+EwH3nnBfVPgPQbhKkiQejNnRy/4PJh+wUf+Lm1dfdmFasLYE7tBZAkOPff8FnXHAyvUrl+nf8/aiEb09ZAl7JC3bxfOmWUMXpuyhJSZd97aNPUh4oZl35qn5HoC/SM+eua0L/UEOU1BxyoBQOnXpb4pEBjb9qHF841ZCWQun5s1V23Zlj5vzQu8S5umt97FJ+ZcOUP1X9F7/pIlqskSXbgG/Ew2zLpaQsZvEkTI3/PsLvvYtd+4reffD0XiLpMIJK8fYdW/YLFxneb11RZBhHC2DfK7PFN97y+mLCwyPvHh62ZNT+1fMpYbFy9Td//7Y11/0Z9jpv0iq488XqZnps5tKAkiZO5Zvzmy9iepI3vIgtuX9qxvH77qur/p9nStjyDCZSdJly0jhDI9j4rEiabnRDySun/zlqdBTZ0AggjPPoEgohmCiIXfXKrmfP3OrrU7SsFNUbqzAXzTlYBs8eJrot2KR02JsgSW3B/9Q3Xu7n+oFmV8KdtHXI/1V5Vgfn2XILHfkdB6FQL6HixtDfbgnwRNR465IFcMIRzi4LuLrw+UiKCKD2TVHai56AFp/YBqwde+WEpMF/L548MeTW4zK1tcSIFVXfY17Q8h59FkO7uMDUGEC63qZRFEVGdYtYU2CyKyAlUxEwlwy+fNX73TE3iXQ+Sdb+1KBWx9HA6bDr1lTBK4PGvC2E5Wrz+++556ct3G1Bjle10skDc+U6BG+hFRwKUXntN9w14Czo+ufS4VUJMgdTIjQRlhQJ7AwsVHy2ZoyMqsIb/FThp9tDrmyOGdYYjNn/7PF3qCUz7e1pX+soIRwnzsiaM69pfPk89uNL7tnZVS3UXQYOLvWj8vc4k+l42bt/UIIWQMtmKXLF+WNXHKmOPUwQfu35nSyz97vSPs0D95ogvXgJ+0fcTY83psk3W9RJYgIh5jkpVp3cflbNZB3ppL7i95rOS7or6aKojIuloo6Q917em+95esN7hlLuIz8XMiuU/H38k+khSjZYkUsvYifV2JX8oa1vuS9bvXB/429VwaaoKIvD1d+Jz+zyd396esZ420URTEdnlmJsuW2d+q1EcQUdZSZlGi3pq+f2UJm0Skd/HUSd2MXFJu3cYt6oZb/627Xk3rt679sTwFamYRQBDh2TcQRDRDEHHA8E+lghuPLF2gpkzOTi3o2S06zROQLabcRLsVj5oSZQjI3dyyJuIPgogyFJtTxyVI3JxRMxITgdBrc6CtYBKBmMYU71Euvj5QIgIfTAdiLjrrzqHvU0vUCZ+Ylpqia9aBoebjPvwhr82kIKITNBlztPrMWeNU3yXpN4t9jatu+0q2i6TPdVJpbo9SO38oOz23r7m1tV0EEWEthyAiLG9Tb20WRMh88gK1WXTjYIQ+d1+Hw1miiKzxxYHjE05P/4YoGp9+RYeNd5n6KiOIkL4kQHv6RVcag+FFY7G5YqOojTK+IG3aBuqL+s/6Pu8Nzbw284JmroIGvZ8y9cvyLcM4SxRRZIOiayPKBAyzslaYrs7Q2xdBiylzSt48igQKybqy5qZePscoDCliZbvmmiqIkPnpVwXpc/7t9vW5V9QUMUp+X9b/bfaXMoKy2NclY8RNdy3vDjVLpFCmj7hReSY8/eDtPft73VkOyqxPGWOZ/SyeW5mrC1yf6Uk/yrsyyMUfTWXL8ovbcq2PIKKaxcrsX2V/T8hzZdnKJ72LgKsRoXZMAEGEZ18Y6oIIF7wmgUAddwvLW2GXX73nft+mvMmFICLfO5pqNxefpqw9Af0NUgQR9uyaWNIlSNzE8TOmPQTkjeiTJ0T37L7+RuePgz34pwdPZc6yH828+NxuVilh8vvocEyyTLn4+kCICHz5cui5mH4zxeJW3Qb77/cP6pUtK60D1KGfP75s0tR2k3z/+u7W4MP0YV/9N6rv3yzBoXnuEEGEZ8Ba8wgiwvI29dZ2QYTMSQJVV8xdZBWITwYjQgkiZIwSsJn+pXk9WR90m0iQa/ntN3QyOujBiSJBRJmAXRx8TfZVVhARzyUrRXiWt0vgf8F1XzReveC6QrKuUMjrWxjsu49f4aBch3L1124ptL+MU97YvvXrX+6+7Wkae5UAYOyP8lZ68lPkX1LWla/UEfuWYeyyruXfgJf/y3lq0dwrc13GNeAXN2a6EsaUvcPU/oc+uLc6e0Z03aF2PYw+UFl3d8yf3c3m4uL7IiBJvg1cVNfFJk0WRBTteXVnMHD1fxfOLm3LG+EP372gs2/pwfm8ObsKaGQvuv7qf+1eQVVGPFDki8nvy67PKvth2TlJn9fftMTqd4fMscr6tmVYll/cvmt9BBG2ljGXK7N/lRE2hRYBV6NCbSGAIMKzHyCIsAfsSxCRPAiVO79fWPeA9SG5/ejdSyKIyGfWVLu5W5oaNgR8BCxs+qWMHwIuQWI/I6DVOgnIG9Hjz+jrpr69+9b+YG931zkPm7b0vahOEWVoEYHNfMuWCTkX0zUFY0aPVJvXL+sOX88oFV9pYjM/nj82lNpbxpd9p0zvVytXr+uAERHO269/r72QAo8cQURY4AgiwvI29TYYBBHxvCRAcf/DT6ifbP95zxUQZ592qrrgrAmpoHtIQUQ8Rglcfue7G9RPX9uRSmUs1zp85tNRhqJpezIUuQoipA/bILIEup5Yeks3+FqnICI51w2btvbYQ/o+6MP7KZNN6loRkjJ65ZPr1BPP/ED97L9+mboiQwJTx4wYrmZ/YVotIgyXMYswYvXTG4xMjjp8WI8PZLVdJQAobVatL0GZe/5jlfr+ph+lfLnzu6Nm+4pP3/ftx9XL219PBR9FBHHkxz7a8aOZn59sJWpxDfjF/LOu59GDz3ntx2t/09afdP1RBFBHjzhMXTL1bCVB7qqfPP8qu+aaLIgQXrLW59x4p3p+y0s9opO6MxjE9vG5v0jbi6KMD7q/x9etJK9AkvG4CCLi8WetKfk+3h/H/+/RPaIsU7aUHZser20fLbs+q+xnZQURRSzj/UmeNbrNqq7zrPpl+cXtudZHEFHdkmX2L1vxlPjgTV+9qvu7ciB+81YnNDRbQBDh2e4IIuwB+xJE2I8gbEkEEWF501uzCfgKWDR71oN3dAgiBq9tB/vMfO5FIUUEvu0Uci561o7OHdSbvt3N2CFzNf2mWvC1L6r+r8woROHT5oWdU8A7AezrHbFzBwginJFVqoAgohI+KkMgk0AsDkkGCTtXQxmEF2CEAATqIeAaUKynV1qBAAQgAIGhRiAWT23cvM0oArYVCg41bm2YL4IIz1ZCEGEPGEGEUgORStjeQpSEgD8CBCz8sR2IlhFEDAR1+qyDgM+9KKSIoA4WeW0Mprn4tLlvO9B+MQHsW8wodAkEEWGJI4gIy5veIAABCEDAHwEEEf7Y0jIEIAABCEBgKBBAEOHZyggi7AEjiEAQYe8tlBxsBAhYDC6LIogYXPYcSrPxuRcNJhHBYJqLT5sPpbXT1Lli3+ZZBkFEWJsgiAjLm94gAAEIQMAfAQQR/tjSMgQgAAEIQGAoEEAQ4dnKCCLsAfsSROgHoc88vljJ3dJZn+Qhv35H9S/+O7pr7FvRXWM/je7W2/pKt4nDh0f30o08TJ171jg1ZfJEq0kXXZkh39+/PLqf85Xofs7X3+i2KWM65qjojqx/OUcdP2qEVV91Flqx6lm1fuPWHgZyf/JRI4apT5zycTXz4uh+wQ/t7dyt8JX7mL///I/Um2+9k5q3NCZ9HHTgfmrsyaPU+Z/5ZKX5y53k0teG56M7NzXGsT3HnTJa9V2y545R5wnlVNDtf+1V09Sib1zZrbHk/uju0yeju0+3R3efvvObzt87KTjHRHefRn6WNa54XsseelL97NU9d3kKu1NOOk5dMi26OzHH/4vmKONe9cT6Hvt37m87Irpf8ozo7thzo7tjP3JgUVNKD6jlVdDXoh5wj/nJ/G+8ZZl6cMXTXW5iT/GZ2V+K7jB9f1xF669o8L78J6/dmHEd/l80P9P3efvfWZ8eq6778vTuuncRRLiUNY0rL9ilty31bTLxvLhtu3r0O8+pjS9s6+xF8RqM+xefkr1I9jtbf3dlvtf+Y1N38dqm/9f7OWL0eam9VN9rTOMKOf9433/iqej+4cSeJeMq82x15WzykaI2kr8jXPy3qohAWN3zwOqOX+qsQv82KDMXea5dfvXCFF7Z19Y/tcTqeV7n/Ks8f4r8w+V7YSK/Q57fFN3JW/Cs130t6/ds1edb1foh948s1lXtW8a/47EU8dPbttmTXXyqDWURRIS1EoKIsLzpDQIDQUC/o13GcO0XovOFuXvOFwZiXPQJgboJIIiomyjtQQACEIAABIYWAQQRnu2NIMIecJMFERKk7J+3WN27dHXhhCSAs/zeGwoP97MOTOXA/3OXzE0JLrI6lcD2w0sXlBIfFE5EKyBCiKv7b+kJDJrakQDH5Zeelwrw5/Unh+dXXLPIas7JdiQA9ND9862C78l6ElS4+77HUsHGrPGJkODWhV+2FrrYcs0SRAiLaZdd3yMG0ds1+Zm0Ob1vXqGNyviNtH39/CXWNpIg8d239uf6ZpWAhUkQIQH5kydcnMlO/PJPuzZ2UBYFLPLs6Mt/Fn5zqVpw81Irv5Txif/fcfPswr3G1iezysn+J0FMERDlfYTvfYvndtaKS5DYpayp/zoFES77XHIsl804Vy2cN6vWvXjK9P4Uc1nzr259zMmc8jwZdsw5qTo7Xn48c88MOX8Z25yv31noV/HgZS++/v/8a+0itTYIIlxZhdgbXAPGVcQQPuZf5fnjtAgzCtuuNfH7Jx65pbPPN10QYTsnHYmP/bOqfV39Ozmnot8XCCKUQhBRxy5i3waCCHtWlIRAWwkgiGir5Ri3KwEEEa7EKA8BCEAAAhCAQJIAggjP/oAgwh5wUwURT6+6PTfIapqhzRuPpvn+8PvL1fgz+qwDotK3BMleWPdArYE4fU56YM7WqhIUX7Es/TaoXtcUJLFtX8rZsI7bk8BuXsA8r18J7teZLcIkiJCsFy72l0DJK1tWdmzvylHPuJA39zIBQxvbVAlY6GOSgIq8NZ3MpqLPKfkWZlHAwsTDp/+UXWMyzrp9Mzl3Eeic/dkvF4psknVkPL9841fqptuWd/+c529NEURUsYGPvVjYn/CJaSlXzBMzmHxWZ5snqgg5fwmcXjprvtOzLp5fGUFX3ftbyAwRVVj53BtcAsbiy/qzzfbZ7Wv+VZ4/Lr9RTGVnXrXASmAb141ZSdaa5L7apAwRIfcPG/5V7evi3/p4in5fIIhAEGHjw3WWQRBRJ03agkAzCSCIaKZdGFX9BBBE1M+UFiEAAQhAAAJDiQCCCM/WRhBhD7ipgog/vvteT5BVgkof3PsDncklr85IzlaC1W+//r1MAKb5yqH3e3/+S6pO3JdpHHFBl+C2vUV2l8w65I6vYDj4n/bvlJNgtIlFnihCAh2fnTGnZ0jx9RtyNUj8kWtKNm35iTGAZvPmdF4wO75SQWwqnLMC63UGl3T7S5BPn198RYIw0NOjx1yEr1zVonOMrxfJ81Gb+WQFbnT7Z9knL+glwdr4k7ziQv4mPi1XQ8Sfjx7y4ZQgRQ/06mtHuIhvij2f/O7GTkA/GUwuCljoTunTfyQzhLwpr390Bjv/Z5d6+pkXetaAzP3Hm77tnCmlaC+QOR884kzjmhN/jdenyfYy9uR+0HRBRJafx1c2xPtc3l4n34kw557beve0ItZZ3x8w/FMpMYpranW9ftaaDzn/PPFW0q+Sa1fnU6cQUPaC5zb80HovkoIzLz63u95cBD2uQdasZ2R8fVK8BmVvSF65kORls8+X8U/buVQVQ5h+I9Qx/yrPnzK84jpZ+708U+XqoazfITLn0087OZVRpSmCiJD7hy37qva19W/TeIp+XyCIQBBh68d1lUMQURdJ2oFAcwkgiGiubRhZvQQQRNTLk9YgAAEIQAACQ40AggjPFkcQYQ+4iYIIffQSjEoGQpIH3KZU93mBCNN84/biKyfkCgB5+z/+SIDyxluWpd4QjL+T7BKSUrnOj+ngXsZ20/yrjNkSsq57MB3am4Kt0vaqhxYpCYplfSSYdu3c23qCtI9EV4dIqv6sz2nnzOpck5D8SFDttkXXGPszvZUq49u5fW0t2Tjy7J91TUfW3JNiAGF3163XpYLjWVceFAlJTMG4PPsLW5PPJDNZZNkn79oDU52srBVZV9ZIyvVDP3Jgt6migIXepy//Ma2DoutGTHO3ycbiujfoNpH6Jv+SvxddKzRQgoh4zkl7//XdrSkUJl8QP1r76LcyRSZ5e/Fvd66vZY+QQeq2LhLaJSdmyjBhGlvI+ZuC4zLmvJT5WVcB+fB5GUvVvSjP112CrLJnHXvShT3POvkdov82SPr55M/N7qnj4/eBzVyqiCFCzt/V5q57aVzetCblmTrnmhmq/yszepoV3zfZMy7YBEFEyP2jLPcy9rXx76zx2P6+iMflKnQry6FJ9bgyI6w1EESE5U1vEIAABCDgjwCCCH9saRkCEIAABCAwFAggiPBsZQQR9oCbLIiwSe1sOujOC4xkBcSLAnFC1BR0rvtA1RSotXkrV+qNHHNB6q1mU+DdNAfboI2Jdd6b2SbWNsE0137svV11xBkSZNc/RYzz3q4uehPYFNTPCt6Wtb/MxxQEK3pz3jVgkSWIsPUh24CFzMen/+j2tA14m97IrTMQX3bOWf450IKIpLhHF0To68JGwBOvW9M+ViTOctknJCg87JhzUlVsfVz3ERGzSABV/4Scv0lkU7RvyXizMrRkBYRdGOtlq+5FdQki9HHY/A7JYlUkfivDqyhgXEUMIeMJOX9Xm5fhZZqT/K1oPWeJiKRuEwQRIfePurjb/F4u8u+8sdj+vjhi9HmdDHQ24yk796bWQxAR1jIIIsLypjcIQAACEPBHAEGEP7a0DAEIQAACEBgKBBBEeLYyggh7wE0WRNgGXUzXS+jBt5hI1pUZtqnv9VTodV+bYQo4Fx3c581NrxsfBMd1bAQKSW/SD+Hz5q8HO1wCnqarGf60a6O9Y2eUzLK/TQaKvfYf2/MGcFawM9m9Kbia5dtV7C99mgLFeQF714BU1SwJtgELmYtP/9HnYRsYkQDx3x88PuVdtvuUjfOaglx5VwDlrU35bqAFETFnPTBs4mgToE/OV1+Ptja0sYOU0ffKInFR3K7NdRkh529acy6sTCKtup97pvVeNODIPKYAACAASURBVEYfV2aYWC342heNWQRMfmQS89Up1JE+8wLGWRmg1j+1xCqTVej5uz5/bNduspzJJrY2NdWVtgdaEBFy/yjDPK5Txr4hBBFxH3WvzSqsQtVFEBGK9O5+EESE5U1vEIAABCDgjwCCCH9saRkCEIAABCAwFAggiPBsZQQR9oCbKohwebPSdMWAiyDCNtAlVF2CMPZW2FNSD6a5Chb0+npQScb/8k9fV3JP/M9e/WXhVRn6HGznbxIBuAQ8XUQELpxN/m5rf9Nb1rZiFf2QP+sgXref7diSDPQ28oI/rgELkyDCxa62ggjf/qPPw2WdCTNZP3Ln/NiTR6lPjjsh97oZW/+sGuQyMRtoQUTsXzpfGes9D6xWG1/Y1sGzZesrKmvPzuLn6ru2dojLlckiogdQJbuAScgVcv66YLDMFUSmdb/j5cczrzZxZS3lXe1p+yyStm2DrDorl98h8Zz1NmxEcy68suZiyuZhm90ia+y+5+9qcxdOcVk9Y0vWmsxq2yS4HWhBRMj9owzzuE4Z+9quVdO4bH5fJMvUvYdVYRWqLoKIUKR394MgIixveoMABCAAAQhAAAIQgAAEIACBZhJAEOHZLggi7AE3VRBR9HZocoY2h6Bx+arzdRFf2Fthd0lTQNP1DTY5/H/yuxvVQQfu1wnWfvzYw9WUyRNdh5JZ3jYIZUrh73q1gLyhLR+ZyzFHDVfnf+aTVm+55k22iv2rZK2wCQyY3ka1FVwk52ybsl/q2Iwr2XbVDBa2a9W3/5gyabgIO2pbUImGTHuL65pxyeBiu5az5lrkO0lbu+5jNnyL+rdpI6+MSaBStB71tecitHEdr+389UwaZURWJha2b9nbzst2PnF7Lv5rG2TVWZWZo76OXQPwRbxMcxl93Ah18oSLO9cAxB9XMYTUCz1/V5sXsTF9XzbTS9yW6bk80IKIMhz0OiHYl+nDdq2aGNj8vojHVEbsUwf3gW4DQURYCyCICMub3iAAAQhAAAIQgAAEIAABCECgmQQQRHi2C4IIe8BVAsR5vegHoUVp5ascgso4bOvbHJjmzatq/by2fYot7D0iv6RtEEoPDPpIsV5mTib72QadbeduGpdNYMAUpHd9a1761sUEeQE5m3El52MSRLiM0Xb9+PYfk/hI5ilBkmlTz1ASyD70IweWcbHSdar4V9ypSxsuZV19WoKI48/o61wx42vtu/puGcPoApMiMYEeUC567pUZU1zHZv51ZtrR+6s784HNfPL2ojw/s/l94BL4zrObiXmRkMbFD0zZhuYtvDclhpD2XH1vIObvanMXTnFZ2+xMeW3brmvb51tWX1Xru/AJwb5MHzZrtSy/ZLYP1/XhwrbJZRFEhLUOgoiwvOkNAhCAAAQgAAEIQAACEIAABJpJAEGEZ7sgiLAHjCBCOaVq93lgrQco99/vH9Tbr3/P3pieSkqg5Ecvvao2PL9VPf3MC50gZ/zJCkLpB+E+35R2mXYV+1UJINsEBkwZKC6/dHeWDJfPzv/ZpVauXpeqkiVasBlXsqFQgogQ/mNKhZ6cq6y/U046Tp171jg1YfyJat8P7e1iBueydcxZ9+/QV2ZIFpebb/+Prv+JwOSFdQ/Uxk7mJ3vR95//kZL/nfy4ZBWyNY4uUsvbk13K2vavl3OdfxUBmN63b5FS1b2oqiAi6zoluRrH9XPTbctTVeoMvuoBYxG8JZ/JcceugpWBmL+rzV3tUNfvW1uBb5XfFzK3qvWL+LjuH0XtFX1fxr51CyJE8Cq/h274v/+mdr3zm86QBzobVBE3n98jiPBJt7dtBBFhedMbBCAAAQhAAAIQgAAEIAABCDSTAIIIz3ZBEGEPuK4DY71H2wPkuF6VQ1Bpw7Z+1QPnqvXzLFMl4G5vcXNJeatV/pNg4+//8Cf18k9fV2++9U7PW6d6bVtBhI9gZZk5V7FfFfvYBAb0MmXml1UnKyBnM65km1UYSDu2/F3HVYaVXAOgp5nPa8d39og65jyQggidnQRkH166wFkMIQKs3//hXfXchh92mtz4wrbOXhQHs7Js5GuP0d8Oz3rbXxfYFGWTyJpHnfOvM+tQlSuDbNanq/+77EU2vw9MYi+bcduUqdM39bnk9e8ixBiI+bva3IZ1sozt86aoXX1tN/nKjDr3jyIuRd+Xsa/NWs3q12TvZFkRD923eG6t18gVMWja9wgiwloEQURY3vQGAQhAAAIQgAAEIAABCAxeArPn365uuiv9ApLMdsyokeqYEcPVpReeo44/dsTgBdDymSGI8GxABBH2gBFENDdDhK9U87F3iO3vX/5ET9YHe++JHjqjR6rN65f1VClzEO7Sb9myVQIkLgE4fXw2PBBE7KFmw6usDyTriSiif95ide/S1U7Nid/fMLdPSdC/rk8dc9bT9YfMECEcRDRy9MjD1DVXfl4dP8r+R6hc8/KdJzf0ZH1wYVtn0DnZr63QQRdO7Hj5cetrV3zNv2pGlySHOtsy2dXV/132Y5sg60AIAlz8Oy6bJ4jQs0VIRpNXtqy0EiUNxPxdbe7Kq8rzPs/3myaI8LV/uPIu87tHr2OzVrPGZbK3rIkjj/iomv65szpXYfnO9FSVme/6CCJ8E063jyAiLG96gwAEIAABCEAAAhCAAAQGL4EVa55Vn+2bkzvBiadGL+fdHb2ct4/fLM+Dl7K/mSGI8Me20zKCCHvACCKGniBCgsBTZ8xxDj5KcEXSh7/2+htdB0MQscxqsdkEfhBE7EFpw8sKvGUhWRP3PLBKLX/4qcKsKMkmF3zti6r/KzMse8kvVteckwGlkIKIMoIEeZt52mXXOzEXiiK8+OO776WyRpTp38ZwMsYTPjGtW9R0bYaeiUHG9+rWxwqb9z3/OkUMdbZlAuPq/wgi0hTlGgD5XH71wtQXtplKEERkL1edTVMEEb73j8INrKCA65qW5uoWRGRdF1Z1bm2tjyAirOUQRITlTW8QgAAEIAABCEAAAhCAwNAh8Lsou/DKNdEVmbdGV2T+evcVmfK5YNIEtWJJ+mxs6FBp7kwRRHi2DYIIe8AIIoaWIML2mgAJ6In4YezJo9THjz1cjY7e9j70Iwcq2yBUmYNwe68tX7LKG6O2czeNzoaHXsZ3hhAZp824kvOpwkDaseXvOq7yHtFbU7IsrFu/RW14fqt6ftNLhVc1PBJdCzFl8sTKQ6hjznrwvsmCCBnr+DP61Ht//ksuO5mD7EXHHDVcfXLcCWr0cSM6b/nWwcvWaAcM/1TKD/RrM/QsEjZCmRDz93llhq3ow5axqz1d9iKbIKtvwYcth6JypgwRIobou2Ryp6pJWJd1zUve3i7f+Q4mu9q8iI3+ve3zpqjdJgoiQuwfRVyKvi9jX5u1mtVvXfYumlebv0cQEdZ6CCLC8qY3CEAAAhCAAAQgAAEIQGDoEdAzR8gVGpvXLht6IBo+YwQRng2EIMIeMIIIt0N/nweu+qG76U1ke8uaS5qCJZJS+MILPqXGjx3dFT5k9WMbhNL7kVTFK5YNvDqviv1s525iZxMYmHnVgtTVDQgiXumiHEj/kcDTcxu2ZGaPqGud6j4i13HIm8guH92/myqIEGHWwSPO7BFDCMuLppyeEj5kzd9mTbmwyyurr339rXv9uozf7lyfm5o91PxN+13R2LI4+N6fXO3psh/bBFnrFI/U5XemdvS56OIb/docacNGvDIQ83e1uStXE4us7A55bZ92zqxURq2BzhARav9w5a2XL2Nfm7WaNa4qv++qzrUt9RFEhLUUgoiwvOkNAhCAAAQgAAEIQAACEBg6BCRDxLqNm9W8m+9Vr+14ozvxu2+MXhqatvulIT7NIYAgwrMtEETYA0YQ0RxBhNwDrae7dn1DM35rUO5Mjt+qXvSNKzsOYbK1BEpeWPeA9b3KtkEo/Y3pMsH9hd9cqu64Z4U66MD91MEH7a/GnTK6+xasvYenS1Y5MLedu2lsNoGBgXhD2WZcyflUYZDlgyYfb6r/SIDtzPO/1HPFQ5kgm+4nOlubIKbehr6H+BREHDH6vBQHlysrTL7uKnpx9d2ye4bU0wOrSRGMztxGyBJq/qaAcNmMJrq9Xe1VxN/Vni57kU2Q1ddvoaJ5u35vMxeTfxWtz4GYv6vNXVlJeZ1XMpuGbXu67/sSRMhvnjlfvzM1LNPzMdT+Ycsnq1wZ+9r4d1Z/AyHqqcoodH0EEWGJI4gIy5veIAABCEAAAhCAAAQgAIGhQeDZH2xWp02d1Z3s4cMOUUePOExdMvVsNfHUE4cGhJbNEkGEZ4MhiLAH7OsQXD8ILQoYVjkENR16+zqwrhJQL7KKnu5eyhdx09vUg3PJwJ3+hq/UdX1bWH9TMivganuwn8dED4rXEYCrYj+XAJw+L5vAgGlsZYKXwn7BzUuViGJESHLwP+2vYlFMmXEl61RhIO3Y8vfpP/J27Y23LFM7/2eX2vnmLrVl6ytOqeFNQeYyQTbdFqZgzo6XH+9cVWP7cRGSVM1Io+/ZRQHX5Bz0AGMZ8YeelcGlf1ueeWOOryHQ90QbXwg5f/26Dz27hQ0LWTN/f/D4VFGba0Fs2o7L2OyRZfci298XerkyrOLnePKql5kXn+u0jvO42cxF7DVyzAU91/0U7Seh5+9qcxd/yvIr198RJt/P+l1m+g1nc11JPFbTbzSTICLk/lGGedk1bfotb7Ofxv0NhKi0Cp+BqIsgIix1BBFhedMbBCAAAQhAAAIQgAAEIDA0CCQFEdd+YZpaNHf3y8B8mksAQYRn2yCIsAeMIKI5GSLEanrwyvXwXg/OJevrwQfXrA2mNM1ZbdQRNNYDni4H41krwDYgb6pfRQxgG/jR5+xqI5MP5QWbbceVFXBwHZ8tf5/+Y2rbJWglLIrS1tvvwHtKmtaXS5DfZX1Kr1VEJ6bAn8tYq4gpZOwmP3Lpv4x9dLFZHCxPzkWuH/rTro2FzYecvy6SkTHu3L7WOiuQTMYUaHRdM0VQfO5FNiICGZ/+/CzDSuct7boKD/NY2c7FtEaK9uvQ83e1eZEPmb7X9zlXm5oyd+UJVW3tYxqr/vtPypgEESH3jzLM4zpl7FtF6Kb7bxa/KnNqe10EEWEtiCAiLG96gwAEIAABCEAAAhCAAAQgAIFmEkAQ4dkuCCLsASOIaJYgwhR4KnqrM7Z2UXp0/XDa9a1s09uLyQwUutfp/eWV1euaghB1BJVsA/KmFRRCEGEKprlkCTEFufOEJK4BiyoMhKkLf5/+UyX9v8sbw/Y78e6SVYLXpr0jLwBqsoXtXmPaC1wECVXfRNftJ+xcxWOuttHtLvvnvP7L1GdnzOk2ZTuGkPM32dkl84FJaOP67LBh7XMvsg1Sm547Ln5tEgrZ+oQNIyljOxcpawoQ52X2CD1/V5vbMkqWM/mvrf9nZdpwEUTY2t/07JZ52AgibOcTcwm1f5axr17Hlp/puZzFr4wfDZY6DRRE/HPE9svRf+ui/741WDjH80AQMdgs2uz5/OKNt9Swk87pGeQjSxaoKZMmNnvwjA4CEGgNgZmzF6h7H1ydGq+kJn/m4cWtmQMDhQAEIAABCEAgPAEEEZ6ZI4iwB4wgolmCiKzg0wvrHsh9o1fqnTzhYvXa6290ja8LEEzBdtu3fLMO6/MOnE2+ZXO4LUGl8Wf0qff+/JfuXGzq2Xi9S0Beb6+KGMA2MGAStcgbreufWqKOHzUid4ombkVvw9qOK+64CgNpw4W/T/9xFY4kwZtECzZZAWz802R/CT4XrX9TIFP6yxNElM3yYKonfbkEjvU3oWWvemXLysKsBbLPXX71QrVytcRO0p+it99t+BeVMV0ZJFeuxB9b8VLo+evrXMZrk3HH9FyRumWu8ili63MvchERmN7Sr8LK1ieK+MTfu8zF9Hui6JkQcv6uNrdlVPTstvV/k6BE6ubZ1LTWin5nyXVJl86an/rNE8/BJIgIvX+U5V7GvmWzlGTZysSv7HwGQ70GCSJiIcTpEdffR//J3WB7fvQPBtjRHBBE+DXk3xwwOtXBX9/e6rfDhrduClJedtG56p5Fe4S7DZ9C5eGtWPOsWv30BrXzrehKxG17fp9Lw2NGjVTHjBiuJp8xvlH3Suv3X1eGUNCAvk5OPHN6ihUpp31bIN3+7Pm3q5vuWt79o/jp5rXLvAxC3zNFwOB6x7qssc/2mfeUBf1fVP1XzPAydhrNJ2DaR7KeiS4+51IWG5kJiG3uf/gJ9ZPtP1ev7XijW2j/f/wHddCH91NXX3YhokWcZ8gQqHNPOWLseak1JRB5DjXflRBEeLYRggh7wAgimiWIEMuZgrUSMFy2ZJ6aOP7EHuNKEPXM87+UEkNIIf3Q3hQ0leDIqocWGduVNsQ/rp+/RCWDfvoA8g6cTYfUErh86P75xjvVpb/Jn5udCgwUBXDsvd0tIK+3W0UM4BIYML3pLwzmXDND9X/F/I9M8ZkFNy/tCagUBS71cRX5QxUGsT+JTyQ/A+E/pkBh5wfU16J/yGcwljr98xare5em34hwEQLY+KrJ/iKKuG3RNcZ1aiof91MkEtDTkxeJb0yim7gvFw4mcZbMce2j3zLuC9KH7F83/N9/U7ve+Y0RY9FcbdgXlZHAZTIjRLK8Swac0PPPspu8Wb5w3iyjEEX24ul983p4yzNIni11f1z2SOnbZS9yERGYfhNJf2VYub65b8PUZS5ZvyfybBhy/q7PHxs+pjJZwp4sm2b9porbzhNEZP3Oumn+Varvksmp4Uk/c75+Z0rgJXtwUgxqej6G3j/Kci9jX9Pv3yJBrIlHPGYEEWnrNUAQkRRCxIP7avQ/5pf1sybXQxDh1zoIIvbw/d0f3lUHH39m6vlx+LBD1KsbH/NrhIa0LkHaq792i9r1a/O/EfRhStD5hmv7nIPBPqaLIMIH1fa0WWdwqGjWVQURpn1G/936w6eXq+OPzX+Jp2icfO9OAEGEO7MQNUxCRb1fsjiFsMTQ6kP2g+tvWuJNXFeFZl3PvLy1xXOoioX810UQ4Zkxggh7wAgimieIEOtlHfBK0HDsyaPUB/f+QMfIT353Y48QQv6eFYgxvf0p5fV2d/7PLvX8ppd6gmFSLpmFQurmHThnBSKkngQwZS7y+eO773XmYgp2FgX17b29HYKIPPvLPzpPGnO0Ouao4Z1pZ9lJvisKIkiZvGB6bKPN65d1EbsEIU12cckQIfV9+k9WcFtnLOPY+MI29bNXf9kjOLHJ3uDin3FZ01vG8To969Nju7Z/+pkXjG8Vx+0UiQRM+0wsvhH/OfQj8tLm7nVz//InUoE7fS9wEUSYMmEkxxzvC/K3l3/6utq05SdG9sm9qGiuZexgqqOLSOIyLsHvgZh/VhYRGb8EyOM9JW8v9uXvMoamCCJkLHms9OeW7A36MzFeq0WZXcr4pKsgQvowXZGQ91wNNX/X508ZXnGdLFGQvt+LPfMEoNJeniAi65qN5P4m//vNt97p+b0je+7ON6O3WhNZZ0y/rwZi/yjDvox9s+Yme9TFn5+kpkzenfZdyq1bvyUlkhNb7rXX36a4IohIW24ABREmIYQMbtBmh5DJIYgos3PY10EQsYfVwjuWqjkL7+z+QfbDH6/7tjr0kN2/4wfzZ0pfv1q5pjdznM2c776xX/VNS4sVberVWQZBRJ0029dWXcEhm5lXFUTo2UREWDT9grPU5dct7HYvb72/siHK+rjP3jZDokxNBBBE1ASyxmb053JW0wRva4Q+xJuSq9O+0H+jkv1APk3MnFbHM0/f73RhHs+hZi8EBBGe7YMgwh4wgohmCiLEgnlvveVZOC8QnveGd5HXxAE/PSBTlA46L6hd1KdNqvKiNpLfuwbkk3WriAFcg31V7C91bcQQUi7r+oN43hIAfXXrnreLqjCQNsvw9+k/eYG/Ir/yGRyWOU+dMafDy+UjazSZwaJIJJAXWMvrV+Y+r/+yVLYEF0GEtF2WvfzglbetP/qRD6tkthH5e11Xl+TNPWtfLtoH9TYHYv55qfmL/EwCkg8vXVB4rUlRO1nfu+6RLntRGRFBWfvI/HzuDWXmYtrnizIvhZi/6/OnrG/F9aS/sz/75cwsM6b25TeIXNOT/BRdg1Lmd1b8zNbXQVZAv6x9Qu6fZe1b9rev2GrZQ08WCkqq+lGb6w+AICJLCBFjHLTZIWSCCCL8rhYEEXv4HnDcp1LZEYbKG6dZYgg5DD9rwtjuCyQv/ywSV2/tFVcLwYEWRSCI8LtPNL31OoJDtnOsIojQx5kUXelCCbmGQ67j4BOOAIKIcKxte9rrsLG5Ly7F7TQxaG07R8o1h8CLP96uTjh9WmpAA+Fb+rPClVDRVU6mTEVy1ZdclZYUx/IcciUfrjyCCM+sEUTYA0YQ0VxBhFhRAlhX90cpIDPSxCctLSnbb1345e4bdFleIIfU0y673vhWq6mOBFVvmBullXz/ug7XwFXcpgSw7r7vMasfhtLnHTfPVsePqjflXpmAfHL8N92WuOMxGmMye0LeqivLzMX+0r+tDyTHWhRYSQZkXIKQJh5V+fvwH1fGcgBw+aXnqeu+PN1bcDhml3UVis5W7P7EI7eo30cpc5MigSJBhLRTZH+9r/haDb0vV0FEvL9dOmu+1Z4g5SVoKNeaxJkrygSH7Z+O5pKmIJ8uHLLtw1WgUMf8TWn688ZbZk+xnX+ynOse6bIXlfUTsfUV1ywqzBgQzyPeGxZ948oyCKzqlJ3LzKsW9Fz3U5TVJMT8i/afut/wF7GZCBxWrs5/m1Rsed/iuZ3fU2WYu7BL7p22goi27J9l7FtGBOkqKLFabIOwUEBBRJEQQugO6uwQMkEEEX4XEYKI3XyXLF+VekP7gkkT1IolaSGfX0sMTOv6vGUUIoRY9q3oitEoIKt/5BD9xsXL1E137fm3fFymTW/omt7S37x2WWkj6O1JYGHRXH+/Y0sPdJBWbIMgwhRoS/qJvJU87KRzUhbiHvewDosgIizvot5Ma0ausZp3zWVqyqTd2e7kI+W4YqaIJt/bEHDZA2zaK1vGtyBC/80SXw9nEkrwHCprRb/1EET45asQRNgDRhDRbEFEbEkJnK1+coP6ySs/TwkZJFh11Ihh6jNnjeu5n7rIC7LalEDAkUd8tHOdxfmf+WSPKEG/41nG8Pbr3yvqrvO9HHRLIOI70Vx+un1HSughQcWjRx6mLpl2dld8YdWoQ6GqAfnQgoh4ajLuVU+s71wfoKfzlqD3wQftr86NfCBOJ+2ApFNU2v/m7Q8aryZIvvnuEoQ0jaEKf9/+I+th/catHcb69RjimwcduF9nnUngZd8PhUsDKWvmngdWqSee+kFqXKa1r/O1EUQIV1tRiLT39KrbO/PX+yojiCiyaTzHT5zy8Q73WAgR+5aIP5JZNGwzo7iuD728fvWQiDT6vzKjVLN5e6LP+YswQvZi3a9kEnXsKa4wmiiIiOcgrO55YLXx6pzQe0OZ4Hy8zkaOuaBHXFmU7UDq+p6/7fPH1afyysucFn1rec8zVXz/7DNOVTMvntzd58syj5+tct2Q/tst7kff11wEEW3ZP8vY10W4IhmD+i7ZnfLclV+dPtWGtgIIImyEEDGqQZ0dQiaJIMLvqkAQsZtv8nBYDoZfWPPAoE9Xbzr4tp27SUghqf+riAr8enq6dQQRIWn77yukIKLMbGStjRwX/fvh17/pVo8DUMn2TEGwNgmNyrBpUh2XYGjTfa5JXMuOxWSPHZseHxLXWJVlRr1qBFz2gGo95df2KYgwXUOTzChh+n3Hc8intcu1jSCiHDfrWggirFFREAIQgAAEINAhIG/zilhp05Y9aWUlKH/KScd5FSqBHwIQgEBTCVQRRDR1Tm0ZVyxc2fjCtpQY2CRcacucBnKcHgURLkIIQTDos0PIJBFE+PV2BBF++Ta59aqH3qYD+7YEqxBENNkz3cdGcNqdGTV6CbgEQ/E5/x7kYg//o6GHoUCgLT5Xdv8xZV257KJz1T2L5qTMq/9Gksxhr2xYOeiFwm3ycQQRnq2FIMIzYJqHAAQgAAEIQAACEIDAICeAIGKQG3gITc+DIMJVCBHTHvTZIRBE+F9YCCL8M25qD6dNjTLE/WBzd3iud0XLW+9/P2J8anptSa2MIKKpXlluXGWDQ+V6o9ZgJeASDMXn/HuBiz38j4YehgKBtvgc+89Q8Mb8OSKI8OwDCCI8A6Z5CEAAAhCAAAQgAAEIDHICCCIGuYGH0PRqFESUFUII7SGRHUImSoYIv4sLQYRfvk1ufa/Dxqr3/vyX7hDvvrFf9U3bfXWS7eeIseep13a80S1+7RemqUVzr7StPmDlEEQMGHovHRMc8oJ1yDXqEgzF5/y7h4s9/I+GHoYCgbb4HPvPUPDG/DkiiPDsAwgiPAOmeQhAAAIQGNQE9LvYZbLPPL5YTRx/4qCeN5ODAAQgkCSAIAJ/GCwEahBEVBFCxBiHRHYImSyCCL8rJ08QsWLNs+qBh9eon762Q+369W86A5G0uUcdPkx95tPj1AWTJlinz616yJx3+GtqO3kfch5BmePqpzeonW/tUlu2vdIt+oG/+1t15Mc+qsaeOErNjNIJH3rIgZnN6AxtRQG/eOMttfLJder7m36UYiwdjRk1Uh0zYriafMZ4JZkb6v5I38NOOifVrC2zZCVdWGA797rn49peSEGEZNK45z9WqSee+YH62X/9sitCKbuWdH9zsVvROizry5KG+9G1z6mNm7el5uiyjlxtmCxfFByS62G+890NqXUWj+3s005VF5w1IXeNp37PHjC60roRG6x6ar16efvrxj3HdTwyGH3+uk/UOf8ydtLXWzw+2Yfm3Hinevo/X+iuC9n7hMHMz0/Ofb7Iulq5Zl2PXUM9p4p8zsU/s/xLWGxeu6z7tfBadNfyHt85fNgh6ugRh6lzTx+npkyaWMZEnTrS/j0Pru6s4+TzUPaqU8ZEV79OPTv1Azgg0AAAIABJREFUPPIhqNTbLJqMzshUXvan+779eA+35LP20gvPUccfO6Kou+73uv3jZ5/45Y2Ll6kHVz3d/d0k9pHfErMjwWDebwlp3Mf+YJpUvH42bNqqfrL95ylhY+xP404a7SySjPtKPhPe/NU7XRbx99LHQR/eT33ipI877b/JuWQ9d6RMcg5Fv1VN13/lOYLLM9faod5ff1nrW/cfl/0nawzyXDDZv+xvE5e5UrY6AQQR1RnmtoAgwjNgmocABCAAgUFNAEHEoDYvk4MABCwJIIiwBEWxxhOoIIioQwghfIZMdgiZLIIIv0vCFNCQoMjnZs1NBURMo5CA4pwrZ6j+K2YUDrIoEFvUQN2CCBFCXP21W3oO6bPGIUGXhxbPNwYzXIPIEoi4/LqFnWCezUf6vmP+bKdgTVG7cSBShCDykeDXb7evtxa4xO0jiNhNIovDwjuWqgW3L01l4shaS/d9c65VMLNJgggJSF0xd1HhXhHPWQJTkolk3332LnJRp++z9gfZd6Z/aZ7VOrcV85TlL2O5/qYlXlhlCSJ8zN/JMO8XNgkiPvTBvdX48/sy10bWFT5xwPnuf3+scF1J9/KcuvxfzlPXzZpe6HcuzymXgKRL2aR/xcF+mXP/gsXq3kisUPSRQPD/Z+/No+6oqvzv0//2YhJdrwTThEaIEJDJMCz4ESTNYIdRoiBKp8PQEDSCIPIjWYiIWQkdFGRQAjKk0yAQCDKJSuxEw0sWgchMoDHaYCPBdzm0iP7re/el60ndc/epOqeqzrl17/O5a7G6TZ3xs89QT+3v2WfZtZcH7Rch5ef3wrYLIkLnnPTt8i/N8RIhaoIIGWMHH3d6j7ggby8Zi3/6+RrVhKFtrbOWStt95484x6/+6gVee5N0LPTdKoNxVkd4umj+3NI5Kul931GzsrM1wBW9atCCiJB3QuF04+L5fSI4H2FQxkOEEJdf/R2vfbGMXdl6xPN4BBBExGPbLRlBRGTAFA8BCEAAAiNNAEHESJuXzkEAAp4EEER4giJZ6wlUEEQ0JYTI2Iyb6BDSYQQRcaeE7dB48pFlhU4qrTXyYf7uJYsKGxriaNIKakoQEfLh2W6HfBi+8svn9Z2YDBFEiAO5yAnogih1r7pnSZCTK+7IMUZYvnfK9J5qfJ3KsdtWVn6KCBEiNvEVvWTt9bm2pKpDXuoom4chY1mcKiLsCf2Jw/bxB2/1cnz5lq2tD7NPOja4fT5rWRX+oQ63rN++814TRPzy9V9H6b+vTfLp7Pm2cN7nSoVC2ilsWT9nnXup0+Fc1DYfoUDZ/MiXHyJyCElrCyIeuf3aQie71mffcSN5ZR0vcuIXlb//jFk9j//65voqw6MnT1MRIqrOOWmMzz5mly+Oaomskb9CyobhKrdqW0PsXNXWIXvTyXPmBe95eUY+e0PVdyipx1V+KP8mI0RIf44/7QIvcULGSsQPEjHiyk60mPy/5aPJaBNR5vop58zvvgeE/nxsE1om6esRQBBRj19pbgQRpYhIAAEIQAACEHASQBDB4IAABCBgDIIIRsGoEAgQRDQthBCE4yo6hHQYQUTcmWM7H+QD+zt//stYpXI68Ngjppmtt9rC/PHtd5wf/MsciSGOJq3HTQkidpv2iUrOtHybbKe1rxO56EN+9oFb6hFH+mPrnun7QB7q/Ig7cozRHOIiqAkJOx67ja7yYwsi7Hkk7ciuaJD/P391ht3GMmdLFYd8VkfZPPQdyy4xhPTxoKl7mr12n9yt8rmXXjVr1z/fd5K/aeeKvT5o/KU9Ms/kp4VwzxiVOUND+Z990UL1ZH92DcGkiRMKWfnMe805a0cTyI+/ov77iHJC56093/L2kf//0x//WHePkbVPrs/Ycou/NW8+88OeaorWTxlPxx45bSz9Q4+uUdf5MpZl8yPfoBCRQ0haWxAh+67tZJf+Ci/55a+2yLdPxpfN0LZbkRjC3pPy15pk61n+XUH+rQlBhLDKfpqoTOZn/rfTDh/oEym6HPNi/xn/cLDJ5lw23ux+SPll7zRla47kl3rEfg+tXNPdzzeuvb8vylSK9UH6U2Tr7EqPsve8orXB1Y/s6oqMubTFvpIlb88sAoK2xkgf9jjspL53I3stlbyuNUArX+b9jx97slulz5gru0bNd32U/kza7xg10o1EyCnaR+09zidChOv9N2//Ivs0vW/7ciKdTgBBROSRgSAiMmCKhwAEIAABCEAAAhCAwIgTQBAx4gYeR93zEETEEEJkhMdVdAjpNIKIuJPLdRrTFQ1BWiMhkc/84oK+j7h3LVnoDKsc4mjSeuzrUMr6ozmVXR/s5UPy+Wd92hwx7cCxU+vZ3dSusNJa+ZnTT3Oouj7ky0fvby+6WL2KQzu16PPRO+6I2Vz69vt8rMcx4eOAS9W2snpiCyLy9bvCsMucOO/LX+9zdrquCsjKDHXI59viOw+LxrLMDftkuNQh4167lsB1KrVMeFBmw/zzohO+Mi4vPf9f+pymEnb9s/Ou6DstWxTWXuoM4S9r5afmzO/pStHaKgnlmpX5i77Vk0f68OLq5c6oGkX9FyfWZRee1bc2u8LOx5jH9nzLOidj/c4bFvb1S9r2wR0njjFwOXOLrjJy9a/Iqec7P6RhvntSaNqiCAkyZzRnrOtqnjJxy1GnzO0b/y6m2VUl+VPp9hxtQhBRZb3K59HEWmXXe1Xh55pzrkgk9pjO3qVSrA9Sl2Zraes1X7tQvSJEe88Tjq8/9XDffNXmjZT98LJvqu820p6i8eS6vksToay4ebHzihNXRBlNmJKNoZA1IGSP0tJq66LrnbDsWpuyd0Pt/bfI/q5oamXvJ3WZkN+fAIIIf1aVUiKIqISNTBCAAAQgAAEIQAACEIDA/xJAEMFQGBUCBYKImEIIwTfuokNIpxFExJ05mvOl7BSttEg7rVvkSKv7kdnH+ZS/wsEWLGj1Sz9v/sYlhXdju5y5Wl+33GVaVyQi4eDnff60HsNpzpMyZ5UUoDlHi4QncUfL5tK1/jTp4I7dj1SCCG0s5PvmEsoUORZDHPI2R995mJ0k1Wyqnfb3uc5Fc8i5HF+h9nc5J+WUtsyzbbfZylmk1q6iKB2+/LXTv74nbLX1tejkdFH/y64zCu1/qG0kveb4KxN55OvR+ld2gj/Lr0ULcK1VvvNDyvbZk7I2hKStsyfbQqUiJ6nWVx+mRVflDFoQoc05n/cZ1zuNSwCg2T+ztW+UpJTrQ1Vba+I3bR2y15CQuR3yjmOLMH3eoUSIsvcRn+4R8BatpSFrQJW1MMtT1Sau+Rdjrktbtfra8A5ah/2o5EUQEdmSCCIiA6Z4CEAAAhCAAAQgAAEIjDgBBBEjbuBx1D1FEHF4p/sXdP6bMY4wJO9qRxjR/e16dP07qpM3vsUVas4X34+d2gdd1wfquh+ZfRxK+TpsR2tdp5/m0Mv3VT6673zQCV1L285UzfERcsrOrjskb4yhp9kyxqnyGG3PykwhiChyuuT7pjkcmnDIa/x852G2LthrgZa/TPSRtUObB755y8aC5jAX8cHLa+4ty2ryczdLXCTu8RVEaG3ydZZKOzRHoe/JaclfdmI462to/0uBKgnK1s+iMrVx49s313wPOenucvL77ElZ/SFptT257BqdrB5N/OFqfx0ntkuAM2hBhNYuX3bCUFvfXGtBHZGO1JVyfbDnX4hgQYvK8KefrxmbsnkhavaPPkKF/JzPxKRl6689N3zHmx0dIVQ84FtPyNqozb+yK26y8l2RXZ54eKnahDr2lwLt+nz31hAepA0ngCAinFlQDgQRQbhIDAEIQAACEIAABCAAAQhAAAIjSiATRDzx7G/M0u+9atY8tWlEe9qubiGIiGMP+wNzXUeTy1nv64h19dLHoZSlsZ3zmsPP5yRsvi3aKcN8X7O6tXD7msO7KGSzzUDLH+MDvc8I006uS74Qp5NPPbHTpBBEhEQ/8HWyC5eQtDZHn3mYT2OPU9vhGiqEsfOHrje+64Ok8xV2SVp7PDQhiLBPM/sKZPJ9tMtwCUg052pI/+275ZuO9qIJInzXwFDBkDZGfMV7PvMjK99nT6qS1p7fIc5H7YoWba+o68TWRCrS16b3pRB7SP32fKmyvmjOY81RXTXqUzYmUq0P2vtPiGBBy5/f7+X5jbffZ9Y88XS3a+uefjF4HPiuv/bc8F1DZBzNPPMis/uHdjKTJk7o/rf4knPV7SR0zFV5V6k7/zSbuMa6ljZkb5D+aWWEiPuqMCJPOQEEEeWMaqVAEFELH5khAAEIQAACEIAABCAAAQhAYEQIIIgYjCERRMThbn9gDvlQLi3yddbX/chc5nzKO2hsx2NdQUJGXruDWRxA+fI1R6LtBA5xcEnd2cdz+eCdfcy/eO7swmsAYowWlxiiqVP+MdrsKjO2ICLUERfikI4tiMjYaOO0rhMvu5deHFN7TZlsdvy7CX3Xy1QZB5pzMsQ5G3KC2Ie/Fmq+igPJbpdLcFa3/74OySq2kTzaNSv5U+ZF5TZ1OtmeYxrLkH2qbE/K9ykkrT2+QsQpvu2390RNyFdma9d+WJYv5Llvf6RMbc6FOn6lHE1Uos3dOhEeUq4P2vtPiFhPmMjckd8OH9jO7LX7ZPPJYw43++09JcSUhWl91x87koTvFUQhDQ0ZcyHl5tNqYyzUJva66HrnsCMNVZnr2Rh4ZeNrY90Yxve+qvZqaz4EEZEtgyAiMmCKhwAEIAABCEAAAhCAAAQgAIGhIMCVGYMxE4KIONxt50voR9my04NZq+t+ZC5yKIlg4ODjTjfysVYLhW47bkIFCUV9kEgTyx9c2U3iclaGOLvjWLl+qS4xRGikjfotaaaE2IKIECem9MjXISRpfRzyLkpl8zAv3tGufnnvlOk9RbclMkiIw1ljE5Lfh7923UWIQCNro6/jOqT9dftfZQbWmW+2CCd0bmXtLQv9L+nK5ke+7yHMQ9L6jK8iG/jkbyJSi280iirjpcp7g68406c9NkPN+VtHhJRyfQgRe/mwiZHGd//TroSRd74Z/3CwOXHGYebk446s3byQNaBqZSHrgasO3zJ8hRNlfbHZD/rqtrL2jofnCCIiWxlBRGTAFA8BCEAAAhCAAAQgAAEIQAACQ0FAEUT8zf82/B86//eCzn8zInXkD51yJ3b++0uk8ltZbEcI8dd8w3Y9en0r2zmsjcp/+K96cswnykTdj8zax987rl/QDdV8w7/da97581+6YohV9yzpO7lof2yvEro+s692v7s8KxIG+PBp8/gZNTGEsK7joNVs5evQcdk5JL+Pw9NVjzYPRQQlop7Lr/6O2fSb33azapFitLy+Ictjj29f55CrHSH5ffhrzvdz/vndU9Yhv9ff2DQmuMryacKKkPZr9dfNX9anOvPN5l3l1L+0z8eBH7JPhTALSeszvop4++QPWW9cdWliyCqin6K+1LFHVeGjtMdHxFhHEJFyfbBt3RYRo9j2Z8+/bH6y9mddIVL+5xI9aWPOHj8SKeH4ow41hx9yQKUoFiFjrmzd893vq9jEbqcrQoRtf5kXxx45LbjpciWKXIeS/UKjYAVXSIZSAggiShHVS4Agoh4/ckMAAhCAAAQgAAEIQAACEIDAaBAoEERkHYwpjPhyp5IFo0HSrxcIIvw4VU2Vd55U/cDpc4K37kdmzfmQ77N85F127eXqB/AmnD9ZXXZfRYRx8zcuKTyZ6OOgqmq/2Pm0U7dSZ5UP+LHbGlJ+HQetVk/dMRaSv8540uZhvj9F47nuHA6xT2jaEIezVnZIfh/+tj1D+1OUXovKEdL+uv2v0peQ8Z0vP7suKP9vVaOSaOPXvgohZIyHMA9J6zO+imzgk99nz/axs13XIAURTUZCsMerdho+xKY2y5TrQ9W552P/sjQipvzDH982P37syW5Scar/6tdvjQnvXPmLosC43km0sqpEjwhZA8r673rehE18BREuEW/VtufzNT3fm2jTeCoDQURkayOIiAyY4iEAAQhAAAIQSE5g+8kfM5veevcUVPb70nmzzOKvnZu8LVQIAQhAAALDQ8BDEJF1JoYwYtxFiUAQEXduNCGI8Pm4W/cjsyaImPD+95kP77qzOf2U4woFCT7t86VcpSwfB5Vv/SnTaWG9pf46ETZStr+oLgQRm+mI02j3D+1kZp90bFfosu02W6no6s7hmLav45yUdoXk95nPKR2eoe3X7BDS/yp2rLJuSj3amGtSEGGXFTLGQ5iFpPUZX0U28Mlvp6l6DUmbBBFNruk+ZYXY1LZXyvWh6tyrMs8ljwgWvveD1X1RH0LKKxuPMk9nf+GyUmFFvk7Z5yRKz8VzZzv3ONea07Tjvwmb2NEyXIJmBBEhI2+40iKIiGwvBBGRAVM8BCAAAQhAAAJJCSy5ZYU55/xFPXUeOf1A86P7r0/aDiqDAAQgAIHhIxAgiMg617QwYlxFiUAQEXeODKsgIiSaRRMfnzMrVCnLx0EV18rhpWt3dUsp2lUK4aUPPoePwyuklVXGRb78kPx1xlOIw9fuf528ISyrpK3jnJT6QvL78E/p8Axtv8Y3pP9V7BMyvvPlI4gwJlQA4jM+EUQUj2Kf/aHOnEm5PlSde6HzXKJBzDr3UvPKxteCskp0rz/+6Z0ecUOZICKrQNaHW+58wDzyH493r03z+Ul9Dy/7pvngjnIDYf8vxT7XlE183t8RRPiMiuFMgyAist0QREQGTPEQgAAEIAABCCQlcOD02Wbd+s134E3Y7n3mxXXLzbbv0U9EJW0clUEAAhCAQKsJVBBEZP1pShgxrqJEIIiIOx18PqiWtWDLXab1fIzWPmbX/cjcpPPB92O71m+7rz4CAR8HVRnjVM8lRP3Bx53e59SQ05VXfvk8M2fWzFRNiVqPj8MrpAF1HRwh+euMpzrzsE7eEJZV0tZZH6S+kPw+/JseX2VMQtqvlVU3f1n7QsZ3vqzYV2b8bsOqntPiIWM8hFlIWp/xVcTbJ7/Pnl1mU3nepggRMa/M0KIihdjUZplyfag693zsn6URMcT0T84pFSWIkHXrLbcwe+0+2Rx+yP5m6l5TuvOviTbK3JWrOeRajnVPb/7Op/VDRBEvr7lX7WLIGhDCKJ+2if4K8/1nzBor1jdCRJ3336r9JV8cAggi4nAdKxVBRGTAFA8BCEAAAhCAQDICj656whx1wtyx+uQD76rvLzH77TslWRuoCAIQgAAEhpdADUFE1ukmhBHjJkoEgoi4cyXv0JB3oj/9fE1whT4OmLofmZt0PtS58sGnrzZAO4+PiCLYCA1kKBJDrLqn86689+i8KzftkKrr4AjJX2UMZsOjzjzU8m5ce7/zpG0DQ9K7iDrrg1QSkt+Hf5POWR8IIe3Xyqubv6yNIeO7bP28a8nCwiuSXG25+8FHzafmzO95bIfCD5kfIcxC0vqMryLePvnr2COrWxOrNH21QB17FDm9y8brbtM+0SMK1JzIITa160u5Pti2lmuR7l7SGym1jEfRcxkHk/Y7pk8MIVeanTpzRo/wwVVOE+MxX7a0aeWaJ8x9j6x2Ro9wvYeFjLmq3Oz+HnloJ1LtnWGRau12ugQRPmO5aj/IN1gCCCIi80cQERkwxUMAAhCAAAQgkIzAybPnmeX3rRyr74ar55k5Z4zGabdkEKkIAhCAwDgm0IAgIqNXRxgxbqJEIIiIO9nqnvC0T6lJazUnad2PzHUcCHbeqo6Sqg7h7ff5WKVw0HnLH3XKXPOrX79ltt6qc7pyymQz8+jpRj6iN/VziSHKwks3VX/qcsarIMLHKeyyhX1nuaQLDecveeR0+u4f2qlbzbQD9zVnn3pibVFFHeektCMkv4/D2S5P6mjaWZy3U0j7NfvWzV82f+s4PO31s6qgzd4HxGH75jM/7Gl6yD4Vwiwkrc/4KuLtk9++EinkCqqs7hBWZePD9TykjiXLOleiXtzr6LcjgPi0QxN6aM7zEJva9aZcH5qw9aLrbjPX3Xq32eED25lJEyeYww6aOhYtSutLqOiizvrgY1Np//xF3+pJ6hrzIWPOp26f9bbKO6k93l39afpdp2qfydc8AQQRzTPtKRFBRGTAFA8BCEAAAhCAQBICv/ivN8zOe50wVtdJJ3YU8kubU8gn6cQIV2JH78i6uuvkHc2ee+xizph1vDlyenMf/0cYJV2DAAQiEmhQEJG1sqowYlxEiUAQEXEwd4r2cZ4UtcD+0OyKMlFVTJDVXeejruYoqXKy3XYsaA41jZWIGaT/2a+K88l2CjYZZaJIDPH4g7f2hJSPOxrTlV5nPGmtrOvQCclfJ+JIXUdc3VD7mqiiyly0bVDHOSllheT3WTO19a5KZANZXxdee1tXQCKOSPlv8SXn9g3BkPZr47du/rKZGzK+7bLsdbeK81DKtE9Ka6eyQ5yhIcxC0vqMryLePvl99+2iemyBiaRtWvQTYg9tbaky5zTR2JOPLOuLkBRiU5tjyvVBEwOE2smeg3nBgz2vqsxPn31F7PKz51/pXokh4lCJPqGtha4x6/v+FjLmytY913NtjIXug75CF23PryIUkvfYF17Z2BXFiCh3nz0+NDJXqFW146DzIYiIbAEEEZEBUzwEIAABCEAAAkkIXPTla82V1yzr1iVO9pfX63cHJmkMlagE/marqYVkDpi6h3lkxbVm2/dsBUEIQAACAyEQQRCR9SNUGDEuokQgiIg7zG3nSejJPttR78qvRZIIOV1ufzAPERVoJz5D+6mFhfYto64gwzcKR5WR4hJDCN9Hbu+8b3Xu9x7F3zALInycRy6b2eIcSRfiHPN1Krnqt51zvqKisjFYxzkpZYfk93E4S5l11qysv/b66nI2hrRfY1k3f5l96ggitPUzZO+QtmlOzoXzPmfmff60nqaHOENDmIWk9R1fLuY++TXxQKjIzh6boWtJ2Zhx2a1ovbLbFPKekLXHHqsukWeITbW+plofmrC13db8WLHHm3a9SJGttTmnlWHvPaHXTNj2ChHvhuyRPuNae58M4abld4117f0xpC7pjzaGqkbq8eFDGj8CCCL8OFVOhSCiMrraGbef3Amt+NZve8o567QTzY3X9N57VrsiCoAABCAAgYETsKMXZA2667bOPZkzjxx4+2gABAZBQKJGfOPa24383+wnoognVi0dRHOi1fn7P3Tu35zSf//ml86bZRZ/rf8kWLSGtLRg1seWGmYAzVpySyck7vm9kX3ko9aza79rPvj3E5O0KKIgImt/iDBi5KNEIIiIO6ztj9lSm3YaUmuFdvKwyFFV9WS7dpou1NGhOYJDTo/aThLh4euUqyOmkHqaOiGt2dAuW9KEOhrijtA4pQ+zIKLqnfCaMEjohjh7NOdViCO1qesP7FFR1zkZkt/H4azN25A1Q9Jq66uLdUj7tRlVN3/ZLK0jiNDWz9BT6Nr6rZ2SHi+CCLGXvSeGMNXGZuhaUjZm5HmIPSS9dho+ZJ/X6nM5fuvOGW3v9X2nCF0f7PEfIkQru4rEXg9DHeV2hAnpmyY2rRtVwffatdAx5zOOfd695G/Z15962EuEqo3zondie98NqUtbK+TfQiNaVOVEPjcBBBGRR0cqQcSB02ebdetfHOvNj+6/flyHRb57xaPmU6f1Ch/G02lWcQzIHe/fe2i1eWHDxh5hiDhC9vrwZHPmP59g9tt3SuQZEF582enW8BLdOcb7PGmSJWWNPwL2vjNox+PZ5y00N912X48hRk0El4/QIB1N7djebeonzCuvvtbDeOFXOqdDvth7OmT8zYb299jeW//69vr2NzqwhdqVIRO269xv+2rv/baBxQ4kuW2vuu8rw7Y+tm1/Gcgg6FSqjem6c1dbx1MLBxMIIjKT+QgjRj5KBIKIuDNYE0SIY6TsqgQ5dTb9k3PMO3/+y1gDy0QKVU5EijNsj8NOMpt+03tQpKwum5r2kVs+Ct/8jUvMyce5hcdSv9xLvvzBlT1FhtavfcD2cSRrzgiffD6jRmPiY3ufstueZpgFEbYj09e5oYmCxE4hgghJr52gXnXPkr6Q8vYY0ByATTlV6jonQ/L7CiK0U7ViKx9W2vpaZOeQ9mtzs27+svleRxAhZWvrp2+EHm3cuZy2Ic7QEGYhaX3Hl4u5b36trz5MtbGZtSV0LSkbNyH2kLI08UzdOffsyo7gesd+wXWITbV+plwfmrS1PUZsZ7uILV5cvbzUse96txJWrvcr+x3S931FG7NahBipO3TMlY1h13PN/j790d4Ji5jJMy2PT12uvKHvv1UZka+YAIKIyCMEQURkwI7i7Q+pqU8+DabX79YqYpAz5y7o+bjiao840+64ZUGyE2E+XBBE+FAiDQQGT6BNDivtdPgoiuAGKYjQHKrZKHzyJ517IWsI7OT0+vyvfsucMev4cS3mjDGrtQgR3RCHm9bEqG7gZdpzRBp0w9XzzJwzZg68bSENaFIQMYzrY5v2lxC7NZ22aUGEVt4ghIMJBRGZScqEESMdJQJBRNMzs7c8TRAhKeRj6TVfu7AbLcD+Zffa58UQPk4HzSFb5Nx3Xecg7anyQVa78zwr6/yzPm2OmHbg2Ed8+YD+48fWmetuvbtPjOHTV5uZS9ghjrlF8+eqzgPtFG6VfrtGkBby3Dc6SJVRWSfKRpX6ivIMsyBCGxdljkzNKZzxCXViaiG4ZU7MP/e0visIpA6X4ys0bHeRPes6J0Py+zqcpb2aI7+IleTR1lf596KT7iHt1zjWzV82P+sKIoqu9rnj+s73YMVhLQ7Hz8y9xKx7evPBS2lnkcM2xBkawiwkbcj40riH5Nf2ZNnzv73oYpWpa2xWXUvKxk2IPbKyNOdv1Tnncpprc7vK3pxqfZD2araWNrvmj7CfeeZFPX4ZTZSl7S3y/vjwsm+qY0jaIja6/Orv9L1bZTZ0sdR4ldUl/Zj9hct66ioSl7nEI/Ku2vQVYq7+uN69tfRlzLIRYKuPAAAgAElEQVTn2vuXrIVLv3mZ+p4va+68hdebm27vPbDX9U06REJl85nnzRJAENEsz77SEEREBqwU/9TTG8z+H53V8yT1yaf0vX63xpNnz+tGhgj5yYJ85YLzWuMsQBARYj3SQmBwBNrksFr0jdu6DvXsN6oiuEEJImwnmvDNf8SXU/gvruso2d8Tdk+yOGqvuGqpufKaZV3T1T0FP7jZ0M6aXfvpMAoEQggfdcLcnitChjFKRJOCiGFcH9u0v4SMvabTNi2IsOfGoISDAxBEZKZxCSNGOkoEgoimZ2ZveXnniXxYfmPT/9fzjiT/duyR07qZXn9jk3ls3TPqR2yfqAWuk20iCjjz053oj3u/G/1RHK73PPxjc8O/3TvWFmnHKxtfG2t8FedDkcAihLJPX7XyXCdr5b30oKl7mr12nzzG+ZH/eLzvgEiTH6JdtgjhoKUtsguCCDfdEIexdrJUShZH5umnHDcW8UTSrVyzrsfxJGNoyy3+tmcOhwoipC7X+BEHyyEH7GMmTZzQ7exzL73aPXFr/0LC8/uMyRCHs1ZeSP4Qh7PU5RKjaPPetb6WCV5C2l+3/z72sNOEjG9X+UWRCfL7lOR/6NE1PftFVmaZmC3EAR/CPCRt6PiyeYXkLxMdTjtw37E9yR6b9vcUSVhlLSkaTyH2yJdTNOdm/MPBY+uTvNNoe62UFXvOZe1NsT5IXb62/uPb75iHVq5R3/M0UZZrP5I65X0gG0PZfrB2/fN97zYh73faFRtStpQhdW291RZjY/b5DT9X14GydziXUDizWcjVJmXrpfZelPUn/+5tj1PZa/OR08reiYvsr+3bmp2kXWXsyvrL8+YIIIhojqVaEoKIyICV4m1RwCBOPqXvtVsMIR87j/3Hdz/CdDfnH3Q257d6Q2bKs7aIRhBEDGL0UCcEwgm0yWG1/eSP9axrbVnPwqkW5xiEIEI7XS7Xo7z+35t6BHhHTj+wK2gI+W05YVrPH3QIIkLolafN76ciCjjkoH3GRRQOGbN7HNAJD55712nb2KrzrhN6Vc4wro9t2l/KZ1q8FE0KIiQSz857nTDW2EEKBwcoiMj6rwkjRjZKBIKIeHNUSs5/+JUPqtctuKjvKoyiFnQPJ3y5czhhll8kIy0qQVkPMyfW/jM2Hxop+/jrKlM+Cs849dy+U8NlbZDnPldslJVT5NQr4+wTar+s/uy56/oE3/yudAgi3iUTGv0g1GFcFPGhyIbizFi6/KGe8V/ViVlVVOMbqjtkLIY4nLVyQ/KHOJyzuqraS/KXOWYlTUj76/Y/xC5Z2tDx7apD1s9Z516qOjnL2iXjbtm1lxde7RLigA9hHpK2yvjK9z00fxWmwvKyC88yn5rTe8131bXEZbsQe9hlFJ2mLxsrPut3iE3L6ou9PmT11xGFFjnCq+4F2fvjTpM+0I1gkf260UB/rkcDrdMHKd/HoV/2flQUrafM1vZz6c8p58xXhYOusrT55/NOnIJdaP9JX50Agojq7LxyIojwwtRYIvtjn4gBHl95a/Cp1cYalKgguSbjU6f1vkxJ369Z3AnT2XFS2T/tWo1u2KMNDw8VKy00dt27lROZjGogMPQE2uKwWnLLCnPO+YvGeJ504hHm7qWb//fQg851YBCCCNvO2YliTSix8CufM/O+eJo38iZPwXtXOo4SZnxDHeijgEiihU0/evPd7G1jkEoQMazrY1v2l0HPhSYFEbZgfJCRYlogiMhMmxdGjGyUCAQRcWeyLYh44uGl3QgNx592gTOccdaiTECRRXbwaWkVQUD2AVtrq0+dWpqy0N92HnFKLrz4c84Q0CHtKLo7WytH6m46XLN9F3dI+4vSIoh4l46PQy3PMdRhXMWxkTnW7brqODFlPn/+ksVeAiP5XnfOP3/CLL7k3KaG21g5dZ2TIflDHc5ZI+9+8FFz/leuKl1Xs/Ryavfqr14wFvGjCFpI+7Vy6uYvM2jo+C4qT8b+Fdcv7YkgVJQ+ZNyFOOBDmIWkrTq+MgZV8ofsSRKJ5s4bFpr1z23ocWJL/XXWEs2GIfZw5b/0yiVe65PkD3mnCbFp2fyQ5zHXB7t+aXs+AlfZni5C2bL3PGn/mV/0u/pc6rPfqULGbch4zfomtr38S3PU6yHs/pftr6H7u4/9fd9JXfPPRxCRtSPE/qHzwqevpGmGAIKIZjg6S0EQERmwVXzeWdQ9CfH9JbXuNU/b+uq12af/fMKXa1eLyKnfxV9r/g+s6j0rzokgIhZZyoVAOYG2OKzy7Rh1EVxqQYQdal9GRf6kve1sledP/mSZ976LIKJ8npGiOgF7fG587n7zwb+fWL3ABnOmEkQM6/rYlv2lQZMPtChbwDZo4WCLBBGZXTJhhNw7+M2BGitC5QgiIkDNFVkkMpBTf3Ka/KX//GXP1RV7TtnFnHHK8V4flrXW+zpRxSH4wG1XjX2Ib1IQkbVL+rh67Xpjh1aWunf4wHbm+KMONScde0QjQgibhYSaXv7QSvPAj37aw1jSycftvaZMNhd9dlaUustCQlcddQgi3iUX6jCp4jD2dQrZUVyaFERk40Tm9M3fvd88t+HVHuej1L37h3bqzqOz/2lm43ewZ/XXdU6G5A9x3GnzSJy8K76/qo9VNu/lupETZxzmJYQYRP+rrA1VxndZPTL+lz+40nzvB6vNC69s7BGayAlqWb8//o+HdR2v227jdy1miAM+ZMyEpK07vurklz1p8beX9Y1N4Wnv+zYr2TPffOaHZWYLeh5ij6KCy9Yn2Wvz13b5NDLEpj7lZWlirA9a/WXzp8p7XlGZMj4+vOvO5qMHfUR9p7KjMvhExsneoX6y9mfmV79+qydyTLb3VLGt8MqEV9r1OyJKkGszmv5JnTf++4q+d8LsSov8e7c9N0IEEWXvv3XZNc2F8nQCCCIijwwEEZEBU7zRokP4hoY++7yF5qbb7hujOGz3bCOIYAJAYHAEcFilZ59SEKGJ5rQrqOxx4CPIy8ghiEg/hqhxOAiM97nB/jIc47RqK1soiKjalaHIhyBiKMxUqZHyQfeWOx8w+bvJ5UPsQVP37DqyfK/hqFQ5mSAwIgQyJ+aaJ57ucQiJgyS2EGFEENINCEAgkICcaJ+/6Ftjuao4ZAOrJDkEIAABCPwvAQQRkYcCgojIgCne2CFws3DmPmg0h1fI6V6fOmKmQRARky5lQ6CYAA6r9CMkpSAiRe/Gu9M3BWPqGE4C431usL8M57j1bTWCCF9SzaRDENEMR0qBAAQgAAEIQAACTRCwIyTEOjXfRFspAwIQgMCoEUAQEdmiCCIiA6Z4s+WEaWMhOAXHeLrDHUEEEwACgyOAwyo9ewQR6ZlTIwQGQQBBxGyzbv2LY+iH7Uq3QYyZYaoTQURaayGISMub2iAAAQhAAAIQGG0CW+4yrXudjVzRIv8tviTs6mn7ioPQa4JGmy69gwAEIBCXAIKIuHxNGwQREgXg69f+u3n+xZ+bV159rdvj7p02u3Xuoju6c6fjiZ07HQPuVK7zkfbRVU+Yo06Y20P9r2+vH/vfdtm+H0Cljzf/W+fOvRdeNS+9vPmOTin4gKmd+yM/PNnMPH66OXL6gU6L2849yffEqqWlI0Tu5V1+30qz+rHO3Zk5xpJRojXsuccu5rBDppo5Z8wsLatKArky42fPvmLWPP60+dUbb5mlSy4r7KddRx17Vmlvk3maEkTY5WTjTmx7xVVLze13P2I2vfXbbtPFptMO3tdc9IXOfaT/O2/KxnVZn4ucnFrZvleiyNhYtWZ9d17kHQsS0v7DUzr3jx3yEXP26Z27KN/jdydgWT98nsud7jJXHlv7zBjTbmjXAzqhXY/thHbNzRObi6vfdZ3EdfPL+nPP9348NgezsZLxkDGzw8TturxD1lt7TcqvlTI2b7y1cz/a9zt35ubWvMy2wlLqimnbIkFEivbJ+L7vodV9626d/U0bw7Hs6zNf7DRVxqrY4uAjTh/b/7MyQ+6Qz+atvceFjjdtPSvi4PsOEMryF//1Rmf+3Neds/m1UVvfpez8Pln0blBXJFQ3f37Nt9+FsvehSTtM6L6TxFgfmoo6JWP2vZOm95jVZ98bdP/LxqHMo+911qwXNnTu6f3fdwrX/lfn3UzGt7yX/uSxzn2gnffC7N0/a5/MW9mT5F3mkx8/3Oy375Sypnefl+3Jrv5V+Xtj0PuLFxArkfZ+k807+Xsr/77leu+06637ftmm/SvfNwQRVUZY9TwIIqqzIycEIDC+CNj3inf38c7VGU88vHR8gRiC3v7N9lN7WomdhsBoI9REe/w9+cgys9/efn9TPfXsBrP/jFk9NELyjxBGugIBCEBgIAQQRETGPkhBxNR9pph5l11vbrrtvtJeyr3giy6b6+U8q/ORtuzDXqggQj70ff7CxT0OjaLOykdgl2CgiiBCPmjecPO9PREaXPVL3VcvusCcPPPIUnukSiAfzXfe64Se6nycDqnaV1ZPTEHExRfMVp2IWZvEifGnTWu6/7NsXIf2I+9wqyKIEKfQ+fOuGnO4FNUv/TjnzE+YxV8LUzSX9cl+7tsmmScP3HVV10FT5nzJ6qjiJM63r2p+3z7ZLHzXW5cgYtE3bjMLv35b6bojtr35+kuirTkuh1Xs9onT6fJ//Y7X+Bb24viVyDkhwj/JF9u+oXNI0oeO1bpiiBDWPmvJoAURwuOc8xd1ncVlP5mnN14zv5us7YKIkHeR/B42/8LTzLwvnlaGIuj59pM/1jM38xx9C5JxJ3bKfrIvvPnqD53Z29R/rZG+a0l+/6vyrh36Tpy1Vd457rhlQeka6dqTZV7PnnOZ15rsK3Ia1P7iO0bz6Xz7L2tkNudiCyJ8x1zV95MqnPJ5EETUJRiWH0FEGC9SQwAC45cAgojhsT2CiOGx1Si2dPt9On/z/ubdQ3Py873y4vf/0zmsclznsMrG1zb/rfv+zt+6z7j/1h1FfvQJAhCAwCAJIIiITH9Qgoi7bltoLlt0U9+psKLuysnIx1feWiqKqPKRNqu3zHEcIogQp9v8r36rkgW1D/QhggiXk8mnMTdcPS9atAif+vNpmhIUhNbbVPqm2m+XI+NDTg7bpyrz7c5/1C8b12X9bTJCxMmz53k5++w2hZwWL+uP/fzs8xZ6CbOyfOI0WPX9Jd2oC1des2ysuDZFiKjKOeuMz3qrCSKq1BtrzdEcVq//96bg8efbPll3TzltfleAFPoLFYdU4Zxvk499Q/sg6UMFEVo/fOZ6HdZFfR+kIEKcxcd/6gIvp21mm4xVWwURdd5F7D5WGY9aHvvdrEzMoJVhry0uUUUb+9/E/idCtk911rr8r0ysaotIQu2Z7btF0SI0QcQv/+vXPeIVn3p91qDU+4tPu7U0VbhL/yf93YSe9xuXUKTK+2Vb9688PwQRVUdctXwIIqpxIxcEIDD+CCCIGB6bI4gYHluNYksvWnCtufLbm79VSh9POu4Ic8MV88y22+gReGV9Oe/LX+8RQ0i+u5YsNCcf156Dk6NoL/oEAQhAIE8AQUTk8TAoQYR82Hznz38Z65387xlHHdz9ACc/O0x0ltDHidMGQUSog1Uzs/1B1lcQUfQBPgu3vfVWW5g/vv2O06nu6wCMOTwlOsTeB326Z5z4fKSO2abQsmMJIuz5k328Fps+9IM1XYfaxufub92VGa6P4OKQOuSgfUrnfwz7u4RL0qZj/3Gacc2VbM3Kn+RuiyDCtf5kV+Rk62zRWivPyk5Oa05BO+JPFvpcytNC5GdzKj9eQ+eZK73dPnveSL7s+oqy9pU5+4rW3fxYknrkihiXaMJn7U1l3yp2CBFEVBVDSLt2m/oJVRCW3+OqvEtkV1Vkfc8LnuTfsrU2e374YfsHXQHlYirjZ48DTlLFEHKVllyrlY2dteue79kXZZ7m512brsxw2Sm7KkzWV/kVvY/IcxHRNhW9qm7kKS2/a/1qY//zY1B7R5HnPvtf/h1e8hStkRINwBZQZPXI9VjZ+HaN8azNMr9fXn+vc2nSxKP2npRf8+W6DvsKqazwsrU45f5SZS2WPC4xhP3OJe+NtsDW3i+bEkS0ef/Kc0YQUXXUVcuHIKIaN3JBAALjjwCCiOGxOYKI4bHVKLZUIj3scVjn+0IuSkTWT7m+ZdqB+451+/U3NpnH1nWuDFbSioji7iWbIyOOIiv6BAEIQKBtBBBERLbIoAQR+W7JRzYJ/2/fJS+nJWeddWnfR7oyJ11MQUTW7uxDqPaBsOjD76X/91/MEdMPGHNUy4f1lavWOcOra+VnH3xdTo+jTpjb52yTj8jXLL5QddxIe8+cu6BPoPL6hodLo3HEGp5aeF/5OPvs2u+WhkyO1aYq5cYSROSdA8tuurzvfm0ZV/nw+1VO8OX76+vkzOae5hjRhAdi0ysXnKdGJHHN/zLHdIidtPvk8yGj7bKE48zPXOS8CqINggjN1jL/H77nm865I87YK65a2nMaNOv7715f5VwHbIdQnpc4cRdc+tm+sekK3R1D7FLUPlk/L79kTt+aKO0776KOKv7V13rML/0R+7p+mnO/6AokYa5dGVV2CjqlfUPmUpbWd62oI4bQHGpFe5zrGooym0qf6rxPhPDT9m3XNQFl12q0RRCh7X8yz8XRbL/vZaxk7/rs+Veo7zBFjvAQ1pLWXhtC1h97L3M56dvcf2GgrSVFe3LZtQuu/U/G66Qpx/S9Y664Y3GhmEic+V+65Jq+/bZIHOMSeEh/xU6XzTurT1gjY+4zZ1zSd7VdWeSQlPtL6PiW9FXeb7S9L6u7CUFE2/evPGcEEVVGXfU8CCKqsyMnBCAAAQhAAAIQ0Ag89ewGM/2Tc0qvsnXRO+vUzhWdi3ujAkIaAhCAAATiE0AQEZnxoAURZSewXKdui04T13Fg+DqOs1N/9gdC7cOvmNDnTmLXh1y7r5njRHPmaO33+dCvfTgtE540PTQzccjSOx7q+zAtdZWNlabb00R5sQURT/5kWZ/DWWu377h29dnHySlj/72TpneLsB0j2rzwifainZouOyEaYjfNoVHGVObK9KP1PyraIIiwHavi1Hlx3XIvcZMmWilyPrkcQmVz1XUa/q9vrw8xX2laV/sWfuVzZt4XT3PmD22fy8njc8WTdoK3yKGd0r6lgJUEPmtFHTFE1T1OmqqxLos8UOd9wpef1icfsYYr4k5bBBFbTpjW8/HFp08ZM00gUiTO8mWdpbPHgggB/rRpjVcxdtQH13rS5v5LR7UIB3IVVNGVFEWRcFz7n7avlO2zmSFC301d79E+78HamCsSYKbaX7wGpZKoafs2IYho+/6Vx4ggourIq5YPQUQ1buSCAAQgAAEIQAACRQQkUsQ5Fy8yyx9c6Q1qwvvfZ5Z+8zJz5KEHeuchIQQgAAEINEcAQURzLNWSBimI8HW4a87Uoo+bdRwYvo7jrA7bmaJ9+PURQ2TGcZ0ovHvp5hBV20/+WDfEr1au/QE0xBlq1x3iIKgzTItO2Um50o6yk4R16o+ZN6YgwucDf9Y333HtYuHj5MzXYTuuNA6+DhGt7b55i2yrOVrKHOVZeVpeeTZoQURelJK1tUycYDOynXhF65c2d33XO8053WT0D+mX1j7ffSekfZrjKSTCjjY/NBap7VtlbSxbK3z2uKJ66+xxUq7tkCsTWNV5n/DlV8dJ6Ios8cSqpWr1Nj/f+ZoV5ptfi5QVci2OtsY2uT5oc6lMHCMMfK/LaHv/Nb6+e0Xo/mcLSELeXbQ5WyT40daXovT5SaLZNnT/i7G/+K4j+XR13m9Chd2+75fDsH/lGSKIqDLyqudBEFGdHTkhAAEIQAACEIBAGYFfvPaGWf7QSvOTtT8zL7yysed6jO6Vgh/ayew1ZbKZefR0hBBlMHkOAQhAIDIBBBGRAQ9KECEbbh2HUZGzvo4Dw+fDXj6N/YE/EytkZisLuauZ1/54nO9rvm7bKax9zPX9wO360N+kA8I1lG1m+XRF4ZsjT41Gio8piAixrc+4LupwmZNT8mZptDFv2zjUIWLnD3XiaX2zw+6HCoC009mDFkTIGnDjrfeZNY8/3e3yuvUvmtCoC74OTylfExz4nuLWnCNNrzd12if989lLQp1o2lj0Ff2ltm+VRbBordBEJiFrgcbax4md74dWRpHAymcMVOGU5dHmga8wy7VvtyFChOw5Kx5YZZ574VXzx7ffMVtvtYVxiTRc/GKzt9dwn7Foi15dUS/a3n97/wt9Vw3d/7Jx8NLLvwwWuPq8f2RjSHvnClkj7PfvUEGE7/7nu79UXVvq2lfjWDdCxDDsX3neCCKqjr5q+RBEVONGLghAAAIQgAAEIAABCEAAAhAYLQIIIiLbc1CCCJ8Pz2VODJfzrM5HdB/HceZks0+W1hUkZP3VThZKX9+zzVZjofo1h4fmbAr5OCv1y8dg+e0wcTuz14cnm09+/HCvKxnqDFPbXlpZwyqMiCmICImS4DOui2xY5pDIO3TtE5JNODHl4/5DP1jTHZfTDt7XfGTvXfvuAQ8dg7bjw/dkZ1ZPyAnmMn5lba+bv6z8/PM6ggjfk7hZfXXWap8+2X0JbZ+Pc0yLChS67kpf6gp0fHhImhD7+paZT+caq3XFEFKHzTpUxJS10/fKA0kfe4xq+33o+LGjRLRBEFFl7Nh5UrP3GU/22AkRJoYyidn/lPtfaL/t9CH7X913rpD1McX+UpWdLSINEVlJnZpQq64gompfqr6f1K0PQURdgmH5EUSE8SI1BCAAAQhAAAIQgAAEIAABCIwmAQQRke06KEFEyImtDIHvKfE6H5HLHMf5U3G2IKMJx0bWV7sPcgpx7brnu/dxu67BsB1qoc6/yENNLT67j3rPPXYxk/5uQjeNnCTM+mpnChXSDKJP+TrrfpzPyqpbTtm4LuNU5JDI3ymuRX7R5kVo1IKy9lV5bs+xKmuSfb3EoCNEVOFg56njEAqN3BFSV5W+1S3fJ799Urrquhvrapg69q3CXFsrZn/mWHPO+ZuvfZJyq3AKcfwXtd22meuUv5RR533Ch5/Nq+wKD61MWyiCIMKH/Ltp7DW8aB+wRXChkc78W/Vuyphjr4mymyjDh0kdQUToOhNSl8/+UNS/uvldZWsi1CrRl3wEgdKGuu+XPmMgSxOLmdYGBBEhlqmfFkFEfYaUAAEIQAACEIAABCAAAQhAAALDTwBBRGQbDkoQEXK63fUhzOUcr/ORVvuwJ6c1l9+30lz+r98xm976bbc52qnAJhwbrr5m/y7OksdX3mq2fc9WfSPD/lA4bOIBu0Pi5Fn49du6IpD8L9TpGnkKFRZfV8iQFV63nLofrDUnwR23LOhez3DDzfd2bSTOoVXfX9IXUcTOGxqaO4b9NB5VHAb2nBtWQYTw+NkzL5ufPPazrnPDd77VdU7UzV82NuqW75PfThMaaSTrQ8wrRKrat4yv9tye77Iu2Gt4li/0PcBmLfvhsf84LbiZcqWMXCeT/YqcpnXeJ3waVveUudRhr2fDKoiQObD+mQ3mx6uf7EYEeuXV13oQVlmjy2xgC0mL3ptC0pbVqz1P1X9t/7Ovf/Npv+/+51OWnUbEJ7InrX5svXnkR4/3rCFF4ztE0OCzfg3jXKr7vpdxsYVjg4oQkXL/yo8JBBFVZm71PAgiqrMjJwQgAAEIQAACEIAABCAAAQiMDgEEEZFtOShBRJUT4r4nces4MLQPiXkTiHPn5usvUcP11/0Qm69Hu5+5TAjg47yLPJwaL14+ik8/ek6fQ63Kx/vGG+dRYF0hQ1ZF3bFV9wO51o9898Uxueymy9XrVeq23QNzcJK6PFwOgzYLImQu/eF/3u46G+UnTuFfvfHWmMjLBTHkDvWyNcquI/aaVbd8n/y+p2h9Bqm9d4WEOY9hX58222nK1op8+tDT2z7XK1Vps+RxvZPUeZ/waYvPGCsrxz4R3nYnrqy/f+iIH3727Cvmj2+/040K9dLLv3QKZ7L+xxBEaFEf/rRpjYrcjlJWJaqQFDzo/je1/9UVRMi4lf9E+PCH//lTdxzInmQLYWxjIIgoXhG064mq/M1lr+UxBRFt2b/yZBFElO08zT5HENEsT0qDAAQgAAEIQAACEIAABCAAgeEkgCAist2GSRDh61it48DQPhSLCGL33XYyEvZbTg9q0RnETL7t8zFplbKacKz4tC11Gu3KhaqnsFO3fZQFERLp4cNTdjan/9NxqkAoY11lLMe2U1MOIbtvbRNEiGPkew+t7ov6EMIXQcTmSAIaC3u/CRWF5G0RWlZs+4aME9d8z5ehRYsIEX0giHBbJM+mbYIIiXxw460rzLI7v1/q7C4aczEEEVKfj9DBFk6ERDpqW/+b2v9s4a6PfaTuW5Y90Bf1IWStQRBRTCvWe2fTgog27l95sggiQmZl/bQIIuozpAQIQAACgybwi9feMDsfdEJfM3505/XmyEMPHHTzqB8CEIAABCAAAQgMBQEEEZHNhCCiF3CdD8VNOn6rlDWqggjNYVHlnvXIU0ktPtaH6dCT1XXGtXSsynjMgNTJG8tmdXm4+tYWQYQ472addWmw81HmlZzYzq4Gkn4iiGifICKVfavMP1eEiOy6pz0OOKlnfIlI4tm13zUf/PuJpdUhiHAjaqsgQgSNZ85dUBr9we7ZkdMP7BNy+TjcSweRkkCu55r/1W+NPdGuzbCvy/AVZbax/6n3PwEropBTTpsfLM4T4cnWW23Rs5chiCge5bHeO5sSRLR5/8qTRRBRZTWtngdBRHV25IQABCDQFgInz5lnlj+4sqc5C+d9zsz7/GltaSLtgAAEIAABCEAAAq0ngCAisomGSRBx1Alzez6muj6KNh0hwjfUbJOOX7uvRfdaZ0NklAURtjNC+uxrl8hTqLD4WB+mEUTUs2pqh1DdtSEkv+uaGZuYjCFxNO314cnm8MP2N1P3mdKNfhOyjoSk1SxWN3/ZKIScXhMAACAASURBVKhbvk/+mFdmaCH5U9q3jK/2XFvzMjGEjC9t7onzW5zdZb/QCBpl5fk8r/M+4VO+zxjzKaeNgggtdL/dlywC16QdJpi9O2vRR/bZzch4kF9s9llb7CtHpE32tRl2FIknf7JMvSIq37+29r+p/c9+T3UJVkQMcfARp5cK9GSdkD1p2sH7mo/svauZuu+UrlAqZP8LSeuzfrUt2orPWmALfKq+L8e4MqPt+1eeL4IIn9HWXBoEEc2xpCQIQAACgyDw+87VnJP2O6ZHBC1RISQ6BD8IQAACEIAABCAAAX8CCCL8WVVKOShBhM/HZLtDvo6DOh/R63wotj8e1oli4NvXPCM7j4+IotKgGUCmpoQFqZveVLvrfuSvM66FWZ367bwhocZj2ct2gEk9VU4f+zqE6vAL4S+Op0lTej9ESH5hfurJM3qEDy62IWtPSFqtvrr5y8ZH3fJ98ttpfE+O220X27130vSef7bHZGr7lvHVnmvz/cV1y3uumrJD7Us5mvjDLr9J8Ylv3+q8T/jUYbMIFbtJHfZ1Dm1w4mp7jrRV2nb80Yf2CB9cnGKzL3p/yo9Hm6/Pu12b+6+1rYl3ctceaq+Rwl1EJ58+6WNm+rSpY8IH1zgI2T9D0vqsX22YSz7rSD5N3fe9rCxbiFw3QsQw7F95jggiQkdevfQIIurxIzcEIACBQRO4aMG15spvLxtrxq4772gef/BWs+02Ww26adQPAQhAAAIQgAAEhooAgojI5hqUIKKK83HLCdN6FMc3XD3PzDljZh+hOh/RJbzxpzphffM/30gEWt7fvb6qxxHka067D66+5strwrEiJ8uuu/Fus8PE7Yyc2DzskKkqY99+yIfZH69+0qx5/OluKH75781Xf+ibfSxdU8KC4IprZmiq3XU/8tf9QG5/GA9x2mmnZH3nVIY/O1W4+247jUU1WPy1c2tZp8ocsyu0HbSxrszwjY6jjbdQYZSPCCDjEJJWM1bd/GUDoG75PvntddfHWaq1W9s/Nj53f89VEqntW8ZXe+6zVmmOMXGQvr7h4cL90rZHyDpUpS+Sp877hE+dTQjG7LET04lrv4e5nKSaE9znPSbPLDb7fF32PpVfN+05vvArndC/XywO/dv2/ttsfQRJ9ni2o2Zo+5/27pGPGFNljnBlRjG1pgSfPvuftMT3/XIY9q88WQQRPrOzuTQIIppjSUkQgAAEBkFg+30+Zjb95rfdquXvulX3LDH77T1lEE2hTghAAAIQgAAEIDDUBBBERDbfoAQRRffSa122T+hJGteJtjqOzjoObO0jZKgDQPqlOZBtx5jGqIkwufaH/1Bnqt2uqn2xy7EdwlWdjpGnU1/xdcZTvjAfJ2NR37QP1j5jKiuzjiNSm7uhgih7HDURZaJuRBWfE/0ZP3tuaiHZi+xnCy9cDiE7XZV54uvwlPb6Okxcfaubv2w+1y3fJ7+2xlURwtmiI22MpLZvGV/tue9ape1XZfuNtp5WYS37yQsbNnaFf3JlzD57fsgp/IvtlK+7NosNQgRr9l7qe12J1KOtedq7nJYuNHJKE/tGyPi125yff/aaWLZ3DkP/7bWkbO7ZLH2d7tp1Z6Fz1lcQKG30XX9cYyMkv8/+UDQG6+YvKtsesz4innx5vnNd8vgKIoZh/8ozQBARsoLWT4sgoj5DSoAABCAwKAJLlq0w51y8aKz6G67oHFyb1X9wbVDtG+/12tE7Mh4H7LuH2WvKZHPRZ2eZD+44cbxjov8QgAAEIACB1hBAEBHZFIMSRIQ6NG1HfVH+EIeejdf+8CrPQ06z2x/8Qvsp9dkfSX3LaEKQ4RuFw3dYam0KFcNop4lDP977trfpdG0RRNR1LtnjIvRktn2SNNR+9rwMza/ZVRMplJ1Qz5ejOcJdQg9fh4HWTm0OufjbztvQuaa1s6iMug6duvnL5mvd8n3yx1rjNEd1avuW8dWe13EoSnlFYiltHQsd45q9ipz1sQUR0uc67yyS315fY52g19Y8jb+2joSK4LS9M7SM0PFrv2dK1IT3vGcrI/tP9vMRkAxD/22+PhFa8jx97VNHTCn1ae9/sca31Fdn/Qpdi3z2l9AxnKUP+ZtJq8N3rkte3/ebYdi/8iwQRFQdfdXyIYioxo1cEIAABNpA4MBjZpt1T7/YbcpZp55oblzcG3G3DW0cz2149KdPmKNO2fz3jMYCu43nEULfIQABCECgbQQQRES2yKAEEdIt3xNLoU6Qqie/tRNR0s4QQYR26jXkZKT2kTnkI2tVMYX0s6mTzvaQtUUioR/etROGsR0jTU27tggipD9VI6doofxDBREah7JTtpkNNAdmlfDetk01R4vvXJW8exxwktn01rthIbNfiCDCN3qMJtLyFUT49idrvz1X5d+LxCd1HTp185fN07rl++a308ka9+za7/Zcd1HUVm1+aGPcnsOx7VvGV3se4lDU9nYRAL64brnz6gzb+R+6n2jzqWgtSiGI0JzTvuNHe+cIcRiLDX3WYtea5yuICFmzZc3f+6BP91yRJu30XTOrjFvJY+91Mr/kd9Nt940V6dMGzUHctv7XEXJpe6cA0vY/e20MjVqkvf8ViYRD1p+665fv/uAaj3XzF41zbW31HYMhc13aUFUQ0cb9K88UQUTVlbRaPgQR1biRCwIQaBeBk+fMM8sfXNnTqF133tG8vObedjWU1oxrAr//n7fNyjVPmMu+fpN5ZeNrYyy+1IkUsfiSetfSjmuwdB4CEIAABCDQEAEEEQ2BdBUzSEFE926573fultvXfbecfJg7+IjTzSuvbn5RK3OA2A6PsvQZG81RIs9CBBGuD8U+ogbNseHb9qwP2odJn9P08vF0+tFzehwQPvl8hqcmtPA5ZSlla3lDnfE+bYyVpk2CiCpRHlwfxkNtoM0Ln3vEtfnvGzHFx6aafXwcXq61okioYztWyxy/0n6tffLvLv62s9inDilPOJ9z/iKz/L7eDzhFdcmzug6duvnLbFy3fN/82rrrM75da5zLaZjavmV8teehDslQEaC2J9RhXbaWpRBEVF0fNadn2ZzVxmrZfiztO+W0+V3Hp/3T3m00Z3tZHVm5kveYT36h550ve+bzHlVlzObz5PdJWT/llwnffN/HhqX/dhQB6WvZ/qftyRk/bf/T6nBdd2fbTnsnztK43stD1x+7zpD8vvuDa0zWzV821jWhXtnfXFKmZjP5d9f88xVEDMP+lWeKIKJshDX7HEFEszwpDQIQSE9AnMzvnTK9p+KuSH5lRyQf+TqCfISG7p6d0LH9i9c6QuYj+oXMTz6yzOy3t/s7b3oLUaNNwI4cIVdoPPHw0qig/mb7qT3l/+jO682Rhx4Ytc6QwmUe3/jvK8wDP/qpeek/f9nzfVz4bL3lFkbazA8CEIAABCAQkwCCiJh0O2UPUhAhXZM/Eq5ccJ56f7d8ZJs957K+U9hlH2yr3E3u+gAobQwRREh67US9/Lt8XL/0//6LOWL6AWMnh+XD+cpV68zSOx4y69a/G2Yu/yvrqzY8XCfK77hlgXpiWTjP/MxFPS97vh/+fYen/WFW8okT6+F7vqm2Sbh89vwr+hwwPievQx1svn2okq5NgghtXBSNryLHR5kTUWOlzUuZE0uXXGbEWWb/XI6xJqODuPooJxcXXTa375R6kbNO2l/UNm2NkTlwzeIL+/ovc/LSBUvG1gQZ9+/8+S9jiFz8XXW45pkUKA7my//1O33rbFZZka3rOnTq5i+bk3XLD8mvsS8a3zL25l12fc/p86w/LodhavuW8dWehzgUJb9LdFXkNNX2kyqsffYTWxBRtG9V4ZXl0YQeRX0qchaXrc+2Y1LaIGvwt6++uG8/ttcHey1yOUm1OkRkKXvOtp1rKOyfjIMrrlpqbrj53r7IEFnaFIIILSJBVn+ISHQY+l8k4L34gtl9dhIBzqyzLlXFKq79TxvXMoZW3LFY3felHHv/0+YVgojy1UYTTBX9zSXvN5854xL1bxGpra4gYhj2rzxVBBHlY6zJFAgimqRJWRCAwCAIXLTgWnPlt5f1VH3XkoXm5OOOjN6cQQoidpv2iZ4oA1lnJ7y/E/VvdSfq3zb97/2+QMRhf+mVS6I76X3bMyrpXBEiRJgQ29nfZkHEU89uMMefdoHZ9JveKLB5uxPxZVRmAf2AAAQg0G4CCCIi22dQggj5YJ8XAMiH/2P/cZrZeqstzB/ffsesefxp9aOrzwdp7XSeYJQP/qf/03Hm5Jnv/lGSiRHyzkD5WLjlln/b4xwMFURI2UUCC1+T+vRVK6vMkT3t4H272YTzQz9YozpCfUPr+valqE3iYBLbZz+xvSYO8YkoImUgiNCtojkmJKU4/8/85xPGIrXIR/R7vvfjHseU2CgfpaXM4eYaF655IeXLuJT5Lz8Zl/n6svJCQyz7jE8tOorkk/F20AF7mr0+PLlbjGtc5usoEkS4TnNnde2+207dol56uVeJLv8mTkSJ4JD9XPxda5/kkzzZ3Jf//dwLr5q1657vcz6G2DpEMKDZom7+MvvWLT8kf9Eal9/fMvbaafvM1nPOmKl2LbV9y/hqz0MFEVKGJiIsCq1fxvqQg/Yxk/5uQrd5rnFexjrrmya+yPe7SSe9z/r4+n9vMo+tfcYpYMrm+hOrljrNVySmkLG6w8TtunntfVjWxPkXnmbmf/VbY2W7+u/ab+x1VQpyra32WtQkaxeconU65L1oWPqvne4XNmKnGUcdPDaPtD1Zxkr+2ijX/qeJQ6QOe993jW17HEheBBF+q7NrHIrt8uukNgd9xU++ESKGYf/KU0UQ4TfGmkqFIKIpkpQDAQgMisCWu0zr+bv6rFNPNDcunp+kOYMSRNgiEPvdoaqDXaJOfHZe53BURxDRfe97c30SjuOhEjsqRNbn7rfWezrRmyNH9WirIEJEInsc1rkSt0AMIayqjunxMLboIwQgAAEINEcAQURzLNWSBiWI+N3rq/quwijraogztKogQRyPdrSGKoII6UvRScOyvtb98F/kMCqru0pUirIy5XmdNsnH2wfuuqrwepWsDQgi3NZwOSaK7JcJUfb/6KyxZFUFEVJA1blZVSDkMzbFCXb8pzpq8LfcanC7HFukIM/Lole4nBNFbczmY/6kehH/KnVI/dnJ0Z3+/gNGoolkP/n3P21aozYxRDCgFVA3f5lt65Yfmr/oaoGytgrnm6+/ZEyw50qf0r5lbdaeVxFESDlaBJuifbDOfiL1+e5zReIBKSfkvcSHZ+h7Q+ZUvum2+4LW59B1ONsH/tD5WJRfH4psFFpH1oFsvxdh3pXXbD5p53vthg/nojTaPlm0DrrKGpb+iyDpzLkLnJE5tP5p78qu/c8lOvSxUza/7EgtrggyVdefrC0h+UP3B7u/dfP78JM0rqu3yt477L+F6kaIkPravn/lmSCI8B1hzaRDENEMR0qBAAQGQ2DJshXmnIs3H15IfYp8EIIIzbEu0QVmf6ET4TfnVF4473Nm3udP8zaMnNLff8bm706SEUGEN77ShLbdZKxOO3Bfc1HnmpXYV7tI49oqiFh03W1m/qLNon8XyJTX0ZQakwQQgAAEIDCyBBBERDbtoAQRIjIQh8aMmec6w7NmXZeP41cvuqDUUZRHVcVZkjlc7Y+UVQUR0h7XtR8us4qj8/JL5jhDCYcOB/kQWhSCOl+e1H3d1y/yEh2EtiOfPqRNks91fYGrDQgi3Nap4pgIdcj7jA1xwJw/7yovAUKV+e/TBjuNrBkShWH5fSsLs+cd17aTpkwQIQX79t12kPsKIrI6QhxcsvYt/MrnxsLl+/arrkOnbv4yO9ctv2r+smtI7HYXXSWg9THUgVnVvmV8techDsV8fjk9vPdBvffP+lxpEbqfVNnnihzbdcRhLr6+a4QIBO68bWH3qom8cMC3Tb7sRHSx7KbLu+8G9mnwMvFmiDNW7H3OmZ8w2XUNdl1NX+Xl4q+JYKoKX4al/2XXJWSs8vuSvT6WRUgqum7DtoX9Luy7Flddf7L6Q/L7tsk1zurmD1mffdeUIvs2IYhI+X4SwkdLiyCiLsGw/AgiwniRGgIQaBeB7ff52JgIINVJ+zyB1IIIOU0/ab9j1IgYmlDiyUeWeUce0PIjiGhuvOf5DsK531ZBxFGnzB2LSJLRFj5ndyK9ZEIRGfdyOCCFcKQ5i1MSBCAAAQgMIwEEEZGtNkhBRNY1+ej9jWtvNy9s2DjmIBUn6Ien7Gw+fuxhxhU+vAxNiIPzygXnjdXTpCAi38cVD6zqhu/Oh6GWP5gkVL6E5c9fW1DWt5DnwkGcvN97aHUPYylDHB177rGLOWPW8Y2JMHzaVtSmzPYfPeQj5uzTZ6r3jRfVgSCi2AIiivj8hYu9hEj5qBwhDnmfMZB9GL+vMy6ff/HnPVdkNDH/fdtgpxPH0OJvLuubq+KgOf7oQ3vGpK9wQGuLOM3tOZmFk5d1T5zY275n852bofx955jU88G/n9jTRPu0vis6R12HTt38ZTauW37d/OKEco1vuZZAxpPGv6xf8jyFfX3aYacJcSjaeTVHtK9zX+bT6sfW960lTe2xUr59YlraXyVygC9XbY3IQt3n9+w6zGUc3XjrCvPA93/ac11PVs+JnbUou2ZM2h0qiJA8sqbKO4hdR/4d5LBDpvatefJ8ywm94Yd9I3v4MtbSaaH9XREJfOoZpv6LfW9Z9kDfPNL2vxBBRMbJtSZm81Sudfrkxw/vE+baa4OMzzdf/WEf/jpzQQoLyV93f6ib32fs2Wlc7x3yd4j9fmO3zzX3fK/MyLelrftXvo0IIqqMsOp5EERUZ0dOCEBgsARsB/4NV8wzc2bp1x/GamlqQYTtPO6Klp962Gy7zbvfLk6eM88sf3DzIZMJ73+feXH18rHnRRwQRMQaJZRbRMCeQycdd4S5e8nmqC/QgwAEIAABCKQkgCAiMu1UgojI3SgsPnNwyh25r7z62lha7QPvINtJ3RBISSBzfOTvo8875KsKkVL2YdB11RFEDLrt1A8BCIwGgRAn7mj0mF5AAAKxCdhiJJ8IWLHblLJ8BBEpaRuDICItb2qDAARGi0BKQYR2tcBdSxaak487cgyqFkHiyEMPNHKlRtkPQUQZIZ7HIJByDsVoP2VCAAIQgMBoEUAQEdme40EQERkhxUMAAuOUAIKIcWp4ug2BFhFAENEiY9AUCIwIAfv9pk6UlGFEgiAirdUQRKTlTW0QgMBoERglZy6CiNEam8PSm1GaQ8PCnHZCAAIQgICbAIKIyKMDQURkwBQPAQiMLAEEESNrWjoGgaEhgCBiaExFQyGQhICsCQ/9YI3ZeqstjFxDcvhh+wddiydXq+3/0Vk9bf3r2+uTtL0tlSCISGsJBBFpeVMbBCAwWgRGyZmLIGK0xuaw9GaU5tCwMKedEIAABCCAIGJgYwBBxMDQUzEEWkPAdqhJw7503iyz+GvntqaNbWwIgog2WoU2QWB8EUAQMb7sTW8hUEbAXhOOnN4JU31/eZjqrNyjTphr5Fq17Beav6x9w/AcQURaKyGISMub2iAwHgj84rU3zPKHVpqfrP2ZeeGVjWbTb3471u0D9t3D7DVlspl59HQjVzlU+WXlP/Cjn5qX/vOX5p0//2WsmF133tHsOWUXc+KMw3qukqhSj0+eKs7cp57dYKZ/ck5Pu6WuG66YZ+bMmllarVyLceO/r1D5hvb/ogXXmiu/vay0ziyBXL1R1W5FlYgYY8X3V5k1T3SuWt74Ws94Of6oQ83Z/zTTbLvNVt1/t4UbX/ps59vZJfq3s7/ZfmpPtaHtr5Nf7LT8wZVm9dr15vU3Npl1T7/Y0xa5Mnf3D+3UnQ/T/8/U6OPVty/2mLCZLVm2wnzvB6t75nbWF7HVScceYT6440SnuUPHnBTkYzdpl7B+fsPPe8bQhPe/z3x4153Nx//xMHPScUeMjSOfQW8z++ub74qUZQx+Y8nt3f8rv+71x1P37NZRNoebnL/5PuTbKuvsEw8vHXssa+bizjx/bsOrPeMwdL1wMcuPdZt/VsdhB00tZVNkkxj29RkDpIEABMYfASJERLY5gojIgCkeAkNAAEFENSMhiKjGjVwQgEBzBBBENMeSkiAwCgSW3LLCnHP+op6u+F55oeW94eqOc+SMcufIKLDL+oAgIq01EUSk5U1tEBhlAuIUO+fiRV0nsM9PnHbXLbjI7Lf3FJ/kRpx686/4lnf54gi99Px/qeWEK2tYqCCijhhC+F5x/VJzw7/d2yem0Nop/b/6qxcUOtpDndM+jukyZvnnwuPzlyzuEwvYZYjD+covn9e1ZdsFEaHzIOur2GvpNy+LIjiROuoKIoT77C9c1iNwctm6SKQSOuakjqJxJ47yy6/+jle7ZByd88+fcApo7P5oggipT9Y512/hvM+ZeZ8/re9xjPmbr0QTREid8xZeb266/b7SaSnChWXXXu69HmcFij2bXJPshsa0bykUEkAAAuOSAIKIyGZHEBEZMMVDYAgIIIioZiQEEdW4kQsCEGiOAIKI5lhSEgRGgcDv//C2mTTlmB5HhXx8XXHHYufVGZLniquWmiuv6T2huevkHc3L6+8dBSxBfUAQEYSrdmIEEbURUgAEINAh4HL0l8GRPXLVPUtKnXB3P/ioOfOLC7yEAHadEtHgzhsWBp0ML2t39jxEECHOyYOPO73n9LqU4xMZQvjOOvfSvrw+7ZRT8Xcv0R24oc7pJgUR4uj80teuCbKpsNpp0gfMUafMHet6myJEVJ0HeTv6jAcfu9tp6ggifvn6rwtFAFp7XOMudMxJ2dq4k/l0yjnzx6I0hDAR5//jD95auibYzMQ2RWIIWc9ef+rhvnJjzd98n21BxCO3X6uuN0WcfNdjKcO1nvnYwWeMp7CvT1tJAwEIjD8CCCIi2xxBRGTAFA+BISCAIKKakRBEVONGLghAoDkCCCKaY0lJEBgVAou+cZuZ/9Vv9XVnwnbvM4cctI+Z9HcTxp6tefxps259bwhledj9IPn9joNoX79Ts6PCTvqBICKtNRFEpOVNbRAYRQJFTmCJAjHtwH273ZZrAx5b90zfSe4yJ1zRiWwRO+y1++Ru+X98+x3z0Mo16klxXwdoqH18BRF1xBASGWPvIz6tCgfyfKX/9pUTWX9czmk59f/jx54cs48d3UPEBvnf2aeeWHgdgi8/GTP7z+gtO3v/mfEPB5tJE999V5L+2FdNnNVpQ/7Ee1sEES47ZddJZPOgaC5kDJ5d+d1GOOftUVUQYfPO2ijXfcjvV79+yxmdQXN858ec5L99xSN91+rkWUkabdztNu0TqkBI5rrk33qrLZxjSB74rAk2M7FldkWPRPQ4deaMbh3PvfRqV5ihzbOY89dlX1kXZD3IXz+T9TnjYs+rrCzp15vP/LBwKheJIfL8i9akMlFECvv6rlekgwAExhcBBBGR7Y0gIjJgiocABEaWAIKIkTUtHYPA0BBAEDE0pqKhEEhK4OTZ88zy+/xChtsNE+HEA3ddNS7FEMICQUTSoWoQRKTlTW0QGDUC4hjb47CT+hyiIlT49qKLVaeudkLcvvM+4+QSW4iTdtH8ueoJb1do/6JICVXt4iOIqCOGkHZpjsEivuKAPWbWF/qcoa5Q/lnf7aso5N//+ub6qmic+VxjxmVTV3+yCtoiiLDHgrTPh/l5X/56n62ExY2L5zfKvqogIt8IcXZfduFZfdewiI0+M/eSPvGKj3PdZw7ZIM6+aGHfNRDStmu+dqF65YjrGhOZRxJ9wvWzmRWNOalDfttus1VPcanmr6ut0hiZI5qoZNF1t5mF197WJ7YqEytIhBZZL+yx4eKvRfhxRdOQMlPZt9EJRmEQgMDIEEAQEdmUCCIiA6Z4CEBgZAkgiBhZ09IxCAwNAQQRQ2MqGgqB5ATuXvGoOX/eVWbTW7/1rvus0zoOnss6Dp739H5M9S5gBBIiiEhrRAQRaXlTGwRGjYAmbihzpgkDccTNX9QbTemuJQv7HK2ak9mnfJcIockrH6QfZc7cumKIqnylbSfP6YgzH9wszhQHZFHkgVSCCK1PZcKBohPpbRBEaBEvyvqUrQWaQESc+y+vafbatLqCCB9BkeYoL5tzZXPIXjO1cerTNilHizajrTtZnZrIoExEkW9vyvmrtbUs+o60VRu7LoGapK/KX6tHE/5ULb+KfUdtP6Y/EIBAMwQQRDTD0VkKgojIgCkeAhAYWQIIIkbWtHQMAkNDAEHE0JiKhkJgYAREGLFqzXrz3Auv9l2PsevkHc0OE7czHz3kI+bs02eOayFEZiAEEWmHKoKItLypDQKjREAcuZP2O6bndHGIs9B2hNp5NcdYkfPbZqu1r8jRV8U2Zc7cqoIOaUtdvpqjvSjyQCpBxJa7TKs0ZlyRJdogiLBPtPtERsiPN00g1HR0jjqCCN95I5Eidj7ohJ6pVDZny+aQPS/t9ML6xdXL1Wgx2py2RRtF4hNNZLBx7f1e15mknr9aW8vEKBkfWzwl/+4af3X42wIREWz86edresxUp3wpKMS+VdZ88kAAAqNPAEFEZBsjiIgMmOIhAAEIQAACEIAABCAAAQhAYCgIIIhIayYEEWl5UxsERomAdtra11koHLT8eSecFuHg9ace9nZ8Sh3aCe2QNpbZq8iZqzkZfaJbZHVqfH63YVVQ/+0yNAdkVl8KQYSEzv/UnN6rIJ58ZJnZb+8pZai7zzUmbRBESLtWr11vXn9jk/nVr98yp86cYRZfcq5XnyRRCvZ1BBFFURTsTtpXRDQpiNAEFyFtk7ZqZbjGoM0sROiSev7abQ2JMqLNS00QobELWdO0/HnRRmr7ek9QEkIAAuOKAIKIyOZGEBEZMMVDAAIQgAAEIAABCEAAAhCAwFAQQBCR1kwIItLypjYIjBIB2+Ef4oATDnKC+r1Tphs5fT5p4oTufxfPnT3mzCiUagAAIABJREFU8LcjCRRFN3BxzerIP/e9ysDHVi5BRF0xhNRtn3QOib6RtV3rv8v5m8Ipb0dSCB0z0i97XLRBEOEzVorSpGBfRxAREq2ibsSHInvakTSKBD5FvG3RhmtNsJmFzMHU89dua5kQJc/Hd/w1IfIQ9vLb4QPbmb12n2w+eczhY4Ko1PatO2/JDwEIjCYBBBGR7YogIjJgiocABCAAAQhAAAIQgAAEIACBoSCAICKtmRBEpOVNbRAYJQKhJ8FD+l52kjikrLKrOULKstNqzl+JErD8wZU9SUOck1nGEMd/UR+23+djZtNvfjuWxOX89XWKNsmrisjFdjQjiPCzSFVBhO91GVkr7KgsZflDBBS27cvKdpGxBUsuoUMdkUHq+etrXxcTn/y2oKkqf1cbUtvXb+aQCgIQGG8EEEREtjiCiMiAKR4CEIAABCAAAQhAAAIQgAAEhoIAgoi0ZkIQkZY3tUFglAjYDrSQ0OllHDTnfOh1EVkdMZ14tjNXTqy/8+e/9HVPQu2/uHp50HUX2ul0OVEd+rt9xSM9ggiXgCCFIKKOgznrt+1wH1ZBhIh+1j+/waz6f9ebh1au6bGR9DUkKoPPmPBxeEs5oYIGu+7Q/CGCCDutRBg59shpPt3vSbPmiafNuqdfHPs3l2O/znhNPX997euC5ZPf5n/ScUeYu5csCubvypDavo01nIIgAIGRIoAgIrI5EUREBkzxEIAABCAAAQhAAAIQgAAEIDAUBBBEpDUTgoi0vKkNAqNEwMeBVrW/vnfa+5RvO2irhtnX6rIdeEXtCYkSoYkTfPrqk8bl/B2EIOJHd15v5HR+yM8O299mQYRcWbL+uQ3ml6//2vzyV782Ej1E/ss74119RxDRT8Zec0LGTVlajXfVNW4Q87dqWzMuPvlDxCtlvLXnqe1bpY3kgQAERp8AgojINkYQERkwxUMAAhCAAAQgAAEIQAACEIDAUBBAEJHWTAgi0vKmNgiMEgEfB1rV/toiBimnqoO4ybLs/hQJIrRoEU8+sszst/eUUiyDcKgOiyDCbmfbBBES+WHxt5epUR9KDZ9LUHW8u+rwna+hER7s+kLzhzjZUzvMfZnZDAYxf6u2NWu7T/4QW4WMdVcbqpThytP0fGqybZQFAQi0iwCCiMj2QBARGTDFQwACEIAABCAAAQhAAAIQgMBQEEAQkdZMCCLS8qY2CIwSAR8HWtX+NiliaLIsuz8uQYSEkl948efMzged0JNFQvy/vObeUiyDcKgiiOg3S+gY18ZambFFOLP7h3bqixrRtAPXty+hgga7f6H5Q5zsCCKM8b3eIzT6is/4CLFV2bjXnqe2b5U2kgcCEBh9AggiItsYQURkwBQPAQhAAAIQgAAEIAABCEAAAkNBAEFEWjMhiEjLm9ogMEoEfBxoVfsb88oMX1GCT9s1QYSIIe5esqibXXOQL5z3OTPv86cVFq+JE0IdnD7tz6dBENFPLGSMnzxnnln+4MpC7BPe/z6zwwe2M3tNmWz22eND5iN77taNGNIm9qGCBrvDoflDnOy2PUKuoQmdD5I+xP5lcyn2/K3a1qzdPvlDbNUE79j2rdJG8kAAAqNPAEFEZBsjiIgMmOIhAAEIQAACEIAABCAAAQhAYCgIIIhIayYEEWl5UxsERomA7UC74Yp5Zs6smY10UXMQ/27DKrPtNlsFl3/2RQvNTbffN5bPdcI6uOBOBttBeOShBxpxfOZ/2+/zMbPpN78d+yeJCPDsyu+aD+440Vnl7//nbfPeKdN7nsd2qKZwytssqjg8F113m5m/6FtjbNpwZYYrMoSIYw47aOqY8MFl8BTsfRze0r5QQYPdp9D8IU723aZ9wryy8TUv21eZz3YeX2Z2vkHM36ptzdruk9+2VV781QTv1PZtos2UAQEIjB4BBBGRbYogIjJgiocABCAAAQhAAAIQgAAEIACBoSCAICKtmRBEpOVNbRAYJQJNOLePOmWu+dWv3zJbb7VF99T8zKOnGxEV/OK1N/qum7hryUJz8nFHBiO0nWxNOvF8nLmas9tHlJH6NHwKp3wTDlVb4BJLEPHUsxvM/jNm9Yw3TZQizu9J+x1j3vnzX8bSiuhl1T1LutEffH4p2Ps4vKWtoYIGu3+h+X3mUFaHndZnHvnwd6XxZablTz1/67RV2u+T346CUoW/CJquu/XubqSUSRMndAVDmZAutX3rjA3yQgACo0sAQURk2yKIiAyY4iEAAQhAAAIQgAAEIAABCEBgKAggiEhrJgQRaXlTGwRGiYCIGcSRm/2qOMdsUUU+yoT97KxTTzQ3Lp4fhFA7qe1zZYVvJb7OXJuVlF8WUcMuu+pVH1vuMs1MnPD/dEUn0w7c1xx+yP5d0Yn9S+GUt53lcoXEm8/80Bd3N13IKXLpe16oEGJ77doWTRChpQsV79hRL6Sff31zfRCXssQ+Dm8pI1TQYNcbmt93Dmltk3+rEjlG5uMLr2zsub5Ei27jy0xjn3r+1mmrtN8nfxPj1BZVlF0xFNO+ZXOG5xCAwPgkgCAist0RREQGTPEQgAAEIAABCEAAAhCAAAQgMBQEEESkNROCiLS8qQ0Co0RgybIV5pyLF/V0aePa+wuvgsgn1k7g5/PbjjM5df/6Uw8HXZuhXWXw5CPLvE/ul9nL15nriiJQ1B/N+Rh6bYZmI5ezPoUgwjfqgou7FjmkKEKEr320+uzxJ2k0/toYCxUz2O2UukLLKBurPg5vKSNU0GDXG5o/xEba+Am9dkUbQy6xlS8zjX3q+VunrdJ+n/wauzJhl83GFinl86e2b9mc4TkEIDA+CSCIiGx3BBGRAVM8BCAAAQhAAAIQgAAEIAABCAwFAQQRac2EICItb2qDwCgR0Jz8IddR2A5nOwKC5qAPiRKhta9qlAWX3UKcuZqDVCI1iJNd+2nOx5AoHNL/PQ47yWz6zW/Hii+KyJBCECENqXNyXou0ESKI8I1IoTlmpe2+goiQU+1ahAmpK0Rc5LOu+Di8pZxQQYNdd2j+kDkkddmRY0KFUtoYcrH2ZdaG+VunrdJ+3/y2vXznlNShCbTsuZLSvj7zhjQQgMD4I4AgIrLNEUREBkzxEIAABCAAAQhAAAIQgAAEIDAUBBBEpDUTgoi0vKkNAqNGQDsd73NiWHOMafm0k/M+5YsY4ODjTjevbHytB3noVQZl9gp15mr9KYr6oEUp8BWdaHmLxAOpBBFaPT590gQlYp+iPmnjs+zaDBFDzDr30r6xI3VpttLGclkd2bgSFjPPvKjnWo/sWWg0kLKx6uvwDhU02PWG5g+dQxpvETo9/uCtpdFjtLxFIiNfZi72Kedv3bb65q86f2VeTf/knJ6xrs37lPYtmzM8hwAExicBBBGR7Y4gIjJgiocABCAAAQhAAAIQgAAEIACBoSCAICKtmRBEpOVNbRAYNQJaFALpo0RyWDR/ruqg1BzbLqek5kQrK18cdrO/cFlPZATJUxSNoapdQp25WuQBOWH94urlKistyoW0VXjdcf0C9XoSiSzxmbmXmHVPv9jTrbLoGC5HpwhQtt1mq6qI1Hyao9jVJ2EgV7Msf3ClWlaRIEKLsiGFSJ6L587u6ZfUc8X1S80N/3bvmNNWog+88+e/jNWriRRcdRSJIiTP/Cu+5eyTVIggwj3kNGGRzKOl37ysO8/tn9h23sLrzU2339fzSOz77MrvOq/58RUJuFqacv7WbWtIfi3KRtGapAl/iiJ7pLJvo4sahUEAAiNDAEFEZFMiiIgMmOIhAAEIQAACEIAABCAAAQhAYCgIIIhIayYEEWl5UxsERpGAS7QgDq+Dpu5p9tp9crfbr7+xyTzyH4/3nYYvc0pqJ4YzjuL8zMr/49vvmIdWrukTQkha3xPkofYJFURI+WdftLDPMVt0FYiLb9avaQfua7beaotu09c88XSfEEL+XRivumeJ2W/vKYVdtJ2iduKmnPSuCB5SnzhWpU/ye+6lV83a9c+rERSythUJIiSN5rzN8sq4EHYyduxoIvJM2pF3orv6rwk8pA5x0h9ywD5m0sQJ3SqlHrGRXZfYZ8st/rZn7DbFOuurr8M7NMKDPUZC81eZQ0Xjx2ZeNIbKos34MiuaVKnmb922huT3nb9Fa3JRtJ5U9g1d70kPAQiMDwIIIiLbGUFEZMAUDwEIQAACEIAABCAAAQhAAAJDQQBBRFozIYhIy5vaIDCqBIqcfkV99nXU3/3go+bMLy4odIy76hHRxJ03LGw8yoHUV9WZu8dhJ/UJN4oc4FX5Sht9GUvaIvGAPG/yyhFxes449VxVwOGypYTYF2FNPvpFmSCiyLnqqicT0EjEiCu/vWwsmctGVerIChUByCO3X9vHwvfaDd81xdfhHSposOsPzV9lDkmddZhL/jIxhKTxZVZmgxTzt25bQ/PX4e/Dvk75vvYtsxvPIQCB8UkAQURkuyOIiAyY4iEAAQhAAAIQgAAEIAABCEBgKAggiEhrJgQRaXlTGwRGmUDZ1QZ238W5HXIdg881A/k65KT41V+9wJx83JHRsFd15orA41Nz5ve0q+xKi1C+Ungo4zInZJn4oApocaDnr6lwlZHVXYV5CLu8gMZ27heJVqSOU86Zb+R6AJ+fjM9Lz/8XM2fWzG7yUCGBTx35NL4O77rtCM1fxZ75fvmOnyyPCFCuW3BRabQUSe/LzMcWIWMwKy9k/tZta9X8IfxD2GcMQsqXPFXq8LEfaSAAgfFDAEFEZFsjiIgMmOIhAAEIQAACEIAABCAAAQhAYCgIIIhIayYEEWl5UxsExgMBES4sf2ileeBHPzUv/ecve6I6iLNqrymTzUWfnWU+uOPESjjKypfrCU6ccVhUIUTW8DrOXC0ag4/gQByrN/77CvOTtT8zL7yysSfShDjZd/jAdub4ow41Jx17RCXGUr5ERnjo0TV9VzuIWEBEAU3/sj7ZYya7tiI/Xuowl7GzuBPx4bkNr/ZEmcjqOfPTJ/Q4ykMEERkTiQZw83fv76tDnmfjf/r/mdo3PiXf/jNm9aDduPb+SjbU7OPr8A4VNNh1heavY8983XK1zuq1683zG37eM24lQsruH9qpu+7Y9i0bx77MysrJP481f+u2tU5+6dPyB1ea7/1gdd+aJHNrzym7mDNOOd7I+lH1F8O+VdtCPghAYLQJIIiIbF8EEZEBUzwEIAABCEAAAhCAAAQgAAEIDAUBBBFpzYQgIi1vaoMABCAAgXoEmnKg12sFuSEAAQhAAAIQGEUCCCIiWxVBRGTAFA8BCEAAAhCAAAQgAAEIQAACQ0EAQURaMyGISMub2iAAAQhAoB4BBBH1+JEbAhCAAAQgAAE3AQQRkUcHgojIgCkeAhCAAAQgAAEIQAACEIAABIaCAIKItGZCEJGWN7VBAAIQgEA9Aggi6vEjNwQgAAEIQAACbgIIIiKPDgQRkQFTPAQgAAEIQAACEIAABCAAAQgMBQEEEWnNhCAiLW9qgwAEIACBegQQRNTjR24IQAACEIAABNwEEEREHh0IIiIDpngIQAACEIAABCAAAQhAAAIQGAoCCCLSmglBRFre1AYBCEAAAvUIIIiox4/cEIAABCAAAQi4CSCIiDw6EEREBkzxEIAABCAAAQhAAAIQgAAEIDAUBBBEpDUTgoi0vKkNAhCAAATqEUAQUY8fuSEAAQhAAAIQcBNAEBF5dCCIiAyY4iEAAQhAAAIQgAAEIAABCEBgKAggiEhrJgQRaXlTGwQgAAEI1COAIKIeP3JDAAIQgAAEIOAmgCAi8uhAEBEZMMVDAAIQgAAEIAABCEAAAhCAwFAQQBCR1kwIItLypjYIQAACEKhHAEFEPX7khgAEIAABCEDATQBBROTRgSAiMmCKhwAEIAABCEAAAhCAAAQgAIGhIIAgIq2ZEESk5U1tEIAABCBQjwCCiHr8yA0BCEAAAhCAgJsAgojIowNBRGTAFA8BCEAAAhCAAAQgAAEIQAACQ0EAQURaMyGISMub2iAAAQhAoB4BBBH1+JEbAhCAAAQgAAE3AQQRkUcHgojIgCkeAhCAAAQgAAEIQAACEIAABIaCAIKItGZCEJGWN7VBAAIQgAAEIAABCEAAAhCAQDsJIIiIbBcEEZEBUzwEIAABCEAAAhCAAAQgAAEIDAUBBBFpzYQgIi1vaoMABCAAAQhAAAIQgAAEIACBdhJAEBHZLggiIgOmeAhAAAIQgAAEIAABCEAAAhAYCgIIItKaCUFEWt7UBgEIQAACEIAABCAAAQhAAALtJIAgIrJdEEREBkzxEIAABCAAAQhAAAIQgAAEIDAUBBBEpDUTgoi0vKkNAhCAAAQgAAEIQAACEIAABNpJAEFEZLsgiIgMmOIhAAEIQAACEIAABCAAAQhAYCgIIIhIayYEEWl5UxsEIAABCEAAAhCAAAQgAAEItJMAgojIdkEQERkwxUMAAhCAAAQgAAEIQAACEIDAUBBAEJHWTAgi0vKmNghAAAIQgAAEIAABCEAAAhBoJwEEEZHtgiAiMmCKhwAEIAABCEAAAhCAAAQgAIGhIIAgIq2ZEESk5U1tEIAABCAAAQhAAAIQgAAEINBOAggiItsFQURkwBQPAQhAAAIQgAAEIAABCEAAAkNBAEFEWjMhiEjLm9ogAAEIQAACEIAABCAAAQhAoJ0EEEREtguCiMiAKR4CEIAABCAAAQhAAAIQgAAEhoIAgoi0ZkIQkZY3tUEAAhCAAAQgAAEIQAACEIBAOwkgiIhsFwQRkQFTPAQgAAEIQAACEIAABCAAAQgMBQEEEWnNhCAiLW9qgwAEIAABCEAAAhCAAAQgAIF2EkAQEdkuCCIiA6Z4CEAAAhCAAAQgAAEIQAACEBgKAggi0poJQURa3tQGAQhAAAIQgAAEIAABCEAAAu0kgCAisl0QREQGTPEQgAAEIAABCEAAAhCAAAQgMBQEEESkNROCiLS8qQ0CEIAABCAAAQhAAAIQgAAE2kkAQURkuyCIiAyY4iEAAQhAAAIQgAAEIAABCEBgKAggiEhrJgQRaXlTGwQgAAEIQAACEIAABCAAAQi0kwCCiMh2QRARGTDFQwACEIAABCAAAQhAAAIQgMBQEEAQkdZMCCLS8qY2CEAAAhCAAAQgAAEIQAACEGgnAQQRke2CICIyYIqHAAQgAAEIQAACEIAABCAAgaEggCAirZkQRKTlTW0QgAAEIAABCEAAAhCAAAQg0E4CCCIi2wVBRGTAFA8BCEAAAhCAAAQgAAEIQAACQ0EAQURaMyGISMub2iAAAQhAAAIQgAAEIAABCECgnQQQRES2C4KIyIApHgIQgAAEIAABCEAAAhCAAASGggCCiLRmQhCRlje1QQACEIAABCAAAQhAAAIQgEA7CSCIiGwXBBGRAVM8BCAAAQhAAAIQgAAEIAABCAwFAQQRac2EICItb2qDAAQgAAEIQAACEIAABCAAgXYSQBAR2S4IIiIDpngIQAACEIAABCAAAQhAAAIQGAoCCCLSmglBRFre1AYBCEAAAhCAAAQgAAEIQAAC7SSAICKyXRBERAZM8RCAAAQgAAEIQAACEIAABCAwFAQQRKQ1E4KItLypDQIQgAAEIAABCEAAAhCAAATaSQBBRGS7IIiIDJjiIQABCEAAAhCAAAQgAAEIQGAoCCCISGsmBBFpeVMbBCAAAQhAAAIQgAAEIAABCLSTAIKIyHZBEBEZMMVDAAIQgAAEIAABCEAAAhCAwFAQQBCR1kwIItLypjYIQAACEIAABCAAAQhAAAIQaCcBBBGR7YIgIjJgiocABCAAAQhAAAIQgAAEIACBoSCAICKtmRBEpOVNbRCAAAQgAAEIQAACEIAABCDQTgIIIiLbBUFEZMAUDwEIQAACEIAABCAAAQhAAAJDQQBBRFozIYhIy5vaIAABCEAAAhCAAAQgAAEIQKCdBBBERLYLgojIgCkeAhCAAAQgAAEIQAACEIAABIaCAIKItGZCEJGWN7VBAAIQgAAEIAABCEAAAhCAQDsJIIiIbBcEEZEBUzwEIAABCEAAAhCAAAQgAAEIDAUBBBFpzYQgIi1vaoMABCAAAQhAAAIQgAAEIACBdhJAEBHZLggiIgOmeAhAAAIQgAAEIAABCEAAAhAYCgIIItKaCUFEWt7UBgEIQAACEIAABCAAAQhAAALtJIAgIrJdEEREBkzxEIAABCAAAQhAAAIQgAAEIDAUBBBEpDUTgoi0vKkNAhCAAAQgAAEIQAACEIAABNpJAEFEZLsgiIgMmOIhAAEIQAACEIAABCAAAQhAYCgIIIhIayYEEWl5UxsEIAABCEAAAhCAAAQgAAEItJMAgojIdkEQERkwxUMAAhCAAAQgAAEIQAACEIDAUBBAEJHWTAgi0vKmNghAAAIQgAAEIAABCEAAAhBoJwEEEZHtgiAiMmCKhwAEIAABCEAAAhCAAAQgAIGhIIAgIq2ZEESk5U1tEIAABCAAAQhAAAIQgAAEINBOAggiItsFQURkwBQPAQhAAAIQgAAEIAABCEAAAkNBAEFEWjMhiEjLm9ogAAEIQAACEIAABCAAAQhAoJ0EEEREtguCiMiAKR4CEIAABCAAAQhAAAIQgAAEhoIAgoi0ZkIQkZY3tUEAAhCAAAQgAAEIQAACEIBAOwkgiIhsFwQRkQFTPAQgAAEIQAACEIAABCAAAQgMBQEEEWnNhCAiLW9qgwAEIAABCEAAAhCAAAQgAIF2EkAQEdkuCCIiA6Z4CEAAAhCAAAQgAAEIQAACEBgKAggi0poJQURa3tQGAQhAAAIQgAAEIAABCEAAAu0kgCAisl0QREQGTPEQgAAEIAABCEAAAhCAAAQgMBQEEESkNROCiLS8qQ0CEIAABCAAAQhAAAIQgAAE2kkAQURkuyCIiAyY4iEAAQhAAAIQgAAEIAABCEBgKAggiEhrJgQRaXlTGwQgAAEIQAACEIAABCAAAQi0kwCCiMh2QRARGTDFQwACEIAABCAAAQhAAAIQgMBQEEAQkdZMCCLS8qY2CEAAAhCAAAQgAAEIQAACEGgnAQQRke2CICIyYIqHAAQgAAEIQAACEIAABCAAgaEggCAirZkQRKTlTW0QgAAEIAABCEAAAhCAAAQg0E4CCCIi2wVBRGTAFA8BCEAAAhCAAAQgAAEIQAACQ0EAQURaMyGISMub2iAAAQhAAAIQgAAEIAABCECgnQQQRES2C4KIyIApHgIQgAAEIAABCEAAAhCAAASGggCCiLRmQhCRlje1QQACEIAABCAAAQhAAAIQgEA7CSCIiGwXBBGRAVM8BCAAAQhAAAIQgAAEIAABCAwFAQQRac2EICItb2qDAAQgAAEIQAACEIAABCAAgXYSQBAR2S4IIiIDpngIQAACEIAABCAAAQhAAAIQGAoCCCLSmglBRFre1AYBCEAAAhCAAAQgAAEIQAAC7SSAICKyXRBERAZM8RCAAAQgAAEIQAACEIAABCAwFAQQRKQ1E4KItLypDQIQgAAEIAABCEAAAhCAAATaSQBBRGS7IIiIDJjiIQABCEAAAhCAAAQgAAEIQGAoCCCISGsmBBFpeVMbBCAAAQhAAAIQgAAEIAABCLSTAIKIyHZBEBEZMMVDAAIQgAAEIAABCEAAAhCAwFAQQBCR1kwIItLypjYIQAACEIAABCAAAQhAAAIQaCcBBBGR7YIgIjJgiocABCAAAQhAAAIQgAAEIACBoSCAICKtmRBEpOVNbRCAAAQgAAEIQAACEIAABCDQTgIIIiLbBUFEZMAUDwEIQAACEIAABCAAAQhAAAJDQQBBRFozIYhIy5vaIAABCEAAAhCAAAQgAAEIQKCdBBBERLYLgojIgCkeAhCAAAQgAAEIQAACEIAABIaCAIKItGZCEJGWN7VBAAIQgAAEIAABCEAAAhCAQDsJIIiIbBcEEZEBUzwEIAABCEAAAhCAAAQgAAEIDAUBBBFpzYQgIi1vaoMABCAAAQhAAAIQgAAEIACBdhJAEBHZLggiIgOmeAhAAAIQgAAEIAABCEAAAhAYCgIIItKaCUFEWt7UBgEIQAACEIAABCAAAQhAAALtJIAgIrJdEEREBkzxEIAABCAAAQhAAAIQgAAEIDAUBBBEpDUTgoi0vKkNAhCAAAQgAAEIQAACEIAABNpJAEFEZLsgiIgMmOIhAAEIQAACEIAABCAAAQhAYCgIIIhIayYEEWl5UxsEIAABCEAAAhCAAAQgAAEItJMAgojIdkEQERkwxUMAAhCAAAQgAAEIQAACEIDAUBBAEJHWTAgi0vKmNghAAAIQgAAEIAABCEAAAhBoJwEEEZHtgiAiMmCKhwAEIAABCEAAAhCAAAQgAIGhIIAgIq2ZEESk5U1tEIAABCAAAQhAAAIQgAAEINBOAggiItsFQURkwBQPAQhAAAIQgAAEIAABCEAAAkNBAEFEWjMhiEjLm9ogAAEIQAACEIAABCAAAQhAoJ0EEEREtguCiMiAKR4CEIAABCAAAQhAAAIQgAAEhoIAgoi0ZkIQkZY3tUEAAhCAAAQgAAEIQAACEIBAOwkgiIhsFwQRkQFTPAQgAAEIQAACEIAABCAAAQgMBQEEEWnNhCAiLW9qgwAEIAABCEAAAhCAAAQgAIF2EkAQEdkuCCIiA6Z4CEAAAhCAAAQgAAEIQAACEBgKAggi0poJQURa3tQGAQhAAAIQgAAEIAABCEAAAu0kgCAisl0QREQGTPEQgAAEIAABCEAAAhCAAAQgMBQEEESkNROCiLS8qQ0CEIAABCAAAQhAAAIQgAAE2kkAQURkuyCIiAyY4iEAAQhAAAIQgAAEIAABCEBgKAggiEhrJgQRaXlTGwQgAAEIQAACEIAABCAAAQi0kwCCiMh2QRARGTDFQwACEIAABCAAAQhAAAIQgMBQEEAQkdZMCCLS8qY2CEAAAhCAAAQgAAEIQAACEGgnAQQRke2CICIyYIqHAAQgAAEIQAB7h47QAAAgAElEQVQCEIAABCAAgaEggCAirZkQRKTlTW0QgAAEIAABCEAAAhCAAAQg0E4CCCIi2wVBRGTAFA8BCEAAAhCAAAQgAAEIQAACQ0EAQURaMyGISMub2iAAAQhAAAIQgAAEIAABCECgnQQQRES2C4KIyIApHgIQgAAEIAABCEAAAhCAAASGggCCiLRmQhCRlje1QQACEIAABCAAgf+/vTsBs6uu84T/O1Uhe0IWEiBkZUlSFQjKqo0I07ZCKtg6NEnQbpkeO4FRu6HVdhZx5p2ZV5x5p1u7wW4dk7TTLyqQBBnthgrarQOirSwqQlKVhJA9EBKykKSykbpnTkVTSxaqCLk399z7yfPUc4vcc/7L53fC89xffesc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BeBiCIDG54AAQIECBAgQIAAAQIEciEgEFHaMglElNbbbAQIECBAgAABAgQIECBQngICEUWui0BEkYENT4AAAQIECBAgQIAAAQK5EBCIKG2ZBCJK6202AgQIECBAgAABAgQIEChPAYGIItdFIKLIwIYnQIAAAQIECBAgQIAAgVwICESUtkwCEaX1NhsBAgQIECBAgAABAgQIlKeAQESR6yIQUWRgwxMgQIAAAQIECBAgQIBALgQEIkpbJoGI0nqbjQABAgQIECBAgAABAgTKU0Agosh1EYgoMrDhCRAgQIAAAQIECBAgQCAXAgIRpS2TQERpvc1GgAABAgQIECBAgAABAuUpIBBR5LoIRBQZ2PAECBAgQIAAAQIECBAgkAsBgYjSlkkgorTeZiNAgAABAgQIECBAgACB8hQQiChyXQQiigxseAIECBAgQIAAAQIECBDIhYBARGnLJBBRWm+zESBAgAABAgQIECBAgEB5CghEFLkuAhFFBjY8AQIECBAgQIAAAQIECORCQCCitGUSiCitt9kIECBAgAABAgQIECBAoDwFBCKKXJfmxpmtaUTN4WkmX/WZSJKkyLMangABAgQIECBAgAABAgQIlI9Amqax7Cd/3r6g7FNxoa5hYW35rLDyVrJsXnTpR0xqeCrrR7S3Jypvw3ZEgAABAgQIECBAgAABAgSOEEjTQixvvKJLP2LynMhVP6LskwXNi2fuyPo+px9WnviOO6K2Vx8XIwECBAgQIECAAAECBAgQqBqB1oP7Y8XP7u683531DQvbPytXDUQJN5oFInZkv6DRbnzB+x6L2tMGlnAFpiJAgAABAgQIECBAgAABAqdWoPX13fHC96/tWEQaO+tu7fisfGpX17PZyz4Q0fTIzA2RxDmHt3PBFR+LXr0H9Wx3jiJAgAABAgQIECBAgAABAhUgcPDArnjhqa92bkBsrJ++cHQFbK1st9A8N7r0I87/ncbo1Wdk2a7XwggQIECAAAECBAgQIECAwMkWOLh/c6z8p4Yu/YgsEJGrfkTZByKWPjKjOXtExuTDyuddOjt69xt2smtpPAIECBAgQIAAAQIECBAgULYCB/Zuixd/Pr99fdkjNJZNmb6ormwXXAELywIRzdkvaLT3I8699sHoPWB8BezMFggQIECAAAECBAgQIECAQM8EDrSsiVWP3dT54GV1cyJX/YjyD0Q0znwqW+Tlh5UnvO2W6DvwrJ5VyFEECBAgQIAAAQIECBAgQKACBPbt3hSrn723fSfZoxyentKwsOMhnhWwx3LbQvO8eCpbU3s/YvxV90bfIfXltkzrIUCAAAECBAgQIECAAAECRRPYt6Mp1vzkls7jP50FInLVjyj7QERz48wfZI2e3z6sPO7CWdF/yLiiFdXABAgQIECAAAECBAgQIECg3AT27Fgba5csaF9W9mH+h3UNC99TbuuspPVkgYgfZPtp70eMvfKr0f+M9nxEJW3VXggQIECAAAECBAgQIECAwDEF9rz6dKx78mOd3/thFojIVT+i7AMRTYtnfCfS5AOHlUfX3xiDhp3vkiRAgAABAgQIECBAgAABAlUjsGvrytjQ/FDHfpP0u/XTFn2wagBOwUab5sV3sqZJRz/isi/GwDOvOQUrMSUBAgQIECBAgAABAgQIEDg1ArtfeTw2PPPp9smzGxl8t35O5KofUf6BiEdmfiN7ZucfHFYeNWl6nD5iyqmpuFkJECBAgAABAgQIECBAgMApEHhty9J4afkjHTOn8c366Qs/cgqWUjVTLpsX38gaPR39iLf91xh8TkPV7N9GCRAgQIAAAQIECBAgQIDAzo2N8dKz/6kdIgsXfHPynMhVP6L8AxGNs74Skbbfh+Os894bQ89+u6uPAAECBAgQIECAAAECBAhUjcD2l38Zm178x077Tb5a37Dg41UDcAo2mgUivpIFItr7EWde+O9j6LibTsFKTEmAAAECBAgQIECAAAECBE6NwPa1D8YrS/57++RZuOCrWSAiV/2Isg9ENDfO/GzWgLjrsPKwUZfFmee2P8Lz1FTerAQIECBAgAABAgQIECBAoIQCr6z6YWx76ZnODYg76xoWfqGES6i6qZrnxWezTXf0IyZ8OEbWf6rqHGyYAAECBAgQIECAAAECBKpXYHPTl2Lb6vs6A9xZNydy1Y8o+0DE0sYZNyWRLDqsPGDohBg7ZUb1XnV2ToAAAQIECBAgQIAAAQJVJ7B+6aLYvX11+77TSGdMaVj0YNVBlHDD2R0ibsp+QaOjHzHit2LMFfeUcAWmIkCAAAECBAgQIECAAAECp1Zg/VO3R8uWf25fRBYumJHdISJX/YiyD0Q0PzLjojRJnjus3LvvkDjvsltPbeXNToAAAQIECBAgQIAAAQIESijw4jNz48C+HR0NiDSdWjd90fMlXELVTdX8tbgoaqKjHzFgdJx77XeqzsGGCRAgQIAAAQIECBAgQKB6BVY99sE40LKhA6AQU+tui1z1I8o+EPFC47Q+r8egfZ0vs8m/9alIanpV75Vn5wQIECBAgAABAgQIECBQNQJp4WAs++cvddnvabGr7wUNi/dXDcIp2OgL90Sfg/2iSz9i0rR/zvoRvU/BakxJgAABAgQIECBAgAABAgRKK5AWDsTyxb/VZdJee6PvBbdHrvoRZR+IaBNuapy5Mns577D2uW//19FnwIjSVtxsBAgQIECAAAECBAgQIEDgFAjsb9kSq375vzrP/GJ9w8LzT8FSqm7K7LEZK7PHZrT3IyZc/UD0GYy+6i4EGyZAgAABAgQIECBAgEAVCuzfuTJWP3Fz552vqpvT8Rk5LyS5CEQsbZzRmEQy7TDqOZM/EIPPmJQXY+skQIAAAQIECBAgQIAAAQInLLDz1eWxcdl3289PI108pWFRwwkP6MQeCzTNjcYkifZ+xKhL/r8YfPZ7eny+AwkQIECAAAECBAgQIECAQF4Fdr38g9j4i3/Xvvzs8/HiybMjd/2IXAQisjtE/GUm/aeHtUeMuzrOGPPOvF471k2AAAECBAgQIECAAAECBHos8Or6n8aWtU90Pv6vsjtEfLLHAzjwhAWyO0T8ZXaHiI5+xKSPx/DzP3rC4zmRAAECBAgQIECAAAECBAjkRWDryq/HluVfaV9uFiz4q8lzInf9iJwEImZ8LCJp1z595JQYNXF6Xq4V6yRAgAABAgQIECBAgAABAics8NKKR+K1zUs7nZ9+vL5h0VdPeEAn9ligaV58LGucdPQjzmmIs9/2X3t8vgMJECBAgAABAgQIECBAgEBeBV5+9j/Faxsb25ef/cLAx+vnRO76EbkIRCxdPONdSZq0/zpMrz6D4oLLs4yEPwQIECBAgAABAgQIECBAoMIFXnj6q3Fw/66OBkSSXj1l2qIfV/i2y2J7y78W7yrUREc/ou+Zcf57HimLtVkEAQIECBAgQIAAAQIECBAopsDKH0yPg/teaZ+ipiaunvRHkbt+RC4CEW3K2WMzdmcvAw6Ln3vJR6NP/zOKWWNjEyBAgAABAgQIECBAgACBUyqwf8+rseoXX29fQ/bbGC1TGhYOPKWLqrLJs7tE7M6aJ+39iAnXLIw+A8+tMgXbJUCAAAECBAgQIECAAIFqEti/e1Wsfnxmx5aTaKmbHbnsR+QnELF45sORRvtzMs46970xdNTbq+m6s1cCBAgQIECAAAECBAgQqDKB7S8/G5te/H7HrtN4pH76whuqjOGUbrd5fnTpR5w55d/F0PEzTumaTE6AAAECBAgQIECAAAECBIopsGPtg7FpyX9vnyL7BY3G7HEZ7T+rL+bcJ3vs/AQiHpnxmUiS/3EYYPCIyXHOpN892R7GI0CAAAECBAgQIECAAAECZSOwcfnfx84ty9rXk32I/0xdw8K/KJsFVsFCsjtEfCZz7+hHjHpvjHr7f6uCndsiAQIECBAgQIAAAQIECFSrwMZf/ofY9dI/du5H/NvJc+LP8+iRm0DEksWzLq9J06cOI9ee1j8mXvnHeTS3ZgIECBAgQIAAAQIECBAg0COBF5766zh4YE/7sYUkueLCaQue7tHJDjopAsvnxuWFJDr6Eb2HxQXv7XTXjpMyi0EIECBAgAABAgQIECBAgED5CKz8p/fFwf3b2hdUk8YVk26NXPYjchOIaNNuapy5NXsZdlh+wtv+MPoOHFk+V4aVECBAgAABAgQIECBAgACBkySwb/fmWP3s33UebVt9w8LhJ2l4w7wJgeZ50aUfMf7qb0XfwZPexAgOJUCAAAECBAgQIECAAAEC+RDYt3N5rHni97v0I+rmRG77EfkKRCye8e1IkxsP64+c8Nsx/JzL8nHlWCUBAgQIECBAgAABAgQIEHgTAls3PhObV/+w44wkfah+2qLfexNDOPQkCWSBiG9nQ3X0I+o+FcPO/fBJGt0wBAgQIECAAAECBAgQIECgfAS2rbovNjd/qfOCHsoCEbntR+QqENHcOOtP0kjvOaw/YMj4GHvhzPK5OqyEAAECBAgQIECAAAECBAicJIF1SxZGy4417aMlkdxe17DgyydpeMO8CYHmv40/iUJ09CPOuDLGXPk3b2IEhxIgQIAAAQIECBAgQIAAgXwIrH/yE9Hy6pPtiy1E3DFlTsdn4nzsomOVuQpErHh4Vt3BmrSpM/J5l90avfsOyZu79RIgQIAAAQIECBAgQIAAgeMKHNi3I158Zm6X93sVkvqJNyxoxlZ6gRXzoq41e5Jn55nPvfY70XvA6NIvxowECBAgQIAAAQIECBAgQKBIAgdaNsSqxz7YZfTaiPqJcyK3/YhcBSLa5JsaZz6evbz7cBVGjrs6ho95Z5FKblgCBAgQIECAAAECBAgQIFB6ga3rfxqb1z7RPnGapk9Mmb6o/bNw6Vdkxub58XikHf2IEZM+HsPP/ygYAgQIECBAgAABAgQIECBQMQJbV349tiz/Skc/IuKJ+jkdn4XzuNH8BSIenvXxqEnb70vZZ8CIOPft/zqP9tZMgAABAgQIECBAgAABAgSOKbDql/8r9rds6XivkHyi/oYFHR0JbiUXaJobH0+S6OhHDD4/Jlz9QMnXYUICBAgQIECAAAECBAgQIFAsgdVP3Bz7d65sHz5N4xP1t0au+xG5C0QsfXTGsKSQbO1c5PEX/0H0GzSqWHU3LgECBAgQIECAAAECBAgQKJnA3l0vxZpffbPLfGlNOnzK9Yu2lWwRJjpKYOn8GFaTRpd+xLjf+nr0GzqVFgECBAgQIECAAAECBAgQyL3A3u3Pxdp/7nonxEISw6fMjlz3I3IXiGi7kpY2zlyYLXzG4atq6NmXxFnn/U7uLzIbIECAAAECBAgQIECAAAECm178p9j+8i/aIbLPv4vqGhbOJHPqBZrnxcJsFR39iPGz4swpnzn1C7MCAgQIECBAgAABAgQIECDwFgVeWfrnsX3Ngs6jLKqbE7nvR+QyENG8eNaN2fNTv324GrWn9Y+JV/7xWyyx0wkQIECAAAECBAgQIECAwKkXWPHkX0fr63vaF5Ikye/VTVvw0KlfmRVkgYgbM4WOfkTvoXHBe/8RDAECBAgQIECAAAECBAgQyL3AC//43mg9sL3zPn4vC0Tkvh+Ry0BEWxWaGmduzl5GHK7IOZPeH4NH1OX+QrMBAgQIECBAgAABAgQIEKhegZ1bmmPj8n/oDLClvmHhyOoVKb+dZ6GIrv2IS74Qg85+X/kt1IoIECBAgAABAgQIECBAgEAPBXa9/P3Y+IvPdulHZGGIiuhH5DYQ0dw485404k8OV6XfoHNi/MW/38OSOowAAQIECBAgQIAAAQIECJSfwJpffSv27trYvrDsQ/uXs8dl3F5+K63eFWWBiHuy3Xf0I4ZMjXFXfb16QeycAAECBAgQIECAAAECBHIvsPYnH429O57rvI8vZ4GIiuhH5DYQsWzxh6YW0tZfda7K6LobY9Dw83N/wdkAAQIECBAgQIAAAQIECFSfwK6tK2NDc9c7UdYktRdPnnZ/l45E9cmU146XzYup2S9odO1HXPbFGHjmNeW1UKshQIAAAQIECBAgQIAAAQI9ENj9yuOx4ZlPdzkyCxFcPHlOVEQ/IreBiLaKLG2c9a0k0g8frk7/08fGuItu7kFZHUKAAAECBAgQIECAAAECBMpLYO3zD8Se19a1LyqN5L4pDQvcCrG8ynRoNdldIr6VvXT0I4ZfFmPf8T/LcKWWRIAAAQIECBAgQIAAAQIE3lhg3c/+TezZ+kzng+7L7g5RMf2IXAcilj8644rWQvJk5+qMmTIjBg6d4LomQIAAAQIECBAgQIAAAQK5Edi9fXWsX7qoy3rTmvTKKdcveio3m6iihS6fH1cU0ujSjxh9xZdj4Ih3VpGCrRIgQIAAAQIECBAgQIBA3gVatvw01j/V/lTIQ9upSeLKSbOjYvoRuQ5EtBWkafGMb0ea3Hj4Yhs49NwYM+WmvF971k+AAAECBAgQIECAAAECVSSwvunB2L1tVceOk/Sh+mmLfq+KCHK31ewuEd/OFt3Rjxh5VYy+/O7c7cOCCRAgQIAAAQIECBAgQKB6BTY8fUfs3vyTzgAPZXeHqKh+RP4DEd+b+e5ojcc7V2ncRR+K/qePqd4r184JECBAgAABAgQIECBAIDcCe15bH2ufv7/retO4pn76wh/lZhNVuNAV8+PdrWnXfsTYd86N/sMuqUINWyZAgAABAgQIECBAgACBvAns2faLWPfTW7ssuzaJaybOjorqR+Q+ENFWoaWNMxqTSKYdrtbAYefHmPr2X9LI27VnvQQIECBAgAABAgQIECBQRQLrmx7K7g6xsvOOG+sbFk6vIoLcbrVpbjQmSXT0I868JkZf9sXc7sfCCRAgQIAAAQIECBAgQKB6BDY88+nY/UrHfQey4EDj5DlRcf2IighELHl45nU1NfFo58vznEk3xOAR9dVzxdopAQIECBAgQIAAAQIECOROYOeWpti4/OEu6y4U4voLb1j4vdxtpgoX3Dw3roukaz9i1Ns/H4NHXV+FGrZMgAABAgQIECBAgAABAnkR2PnSo/HSLz/XZbnZXRCvv/DWqLh+REUEItoq1dQ44x8ikhsOV+20PqfH+ZfNyf6qJi/XnXUSIECAAAECBAgQIECAQDUJpGmsfGZuvL7/tU67Th+ub1j0/mpiyPtem+dF1o+Ijn5Ev1Fx3r/431k/ojbvW7N+AgQIECBAgAABAgQIEKhEgbQ1Xvw//zJe3/tS5909XDcnKrIfUTGBiCX/MOvimtr02c5VGz76ihg5/tpKvEztiQABAgQIECBAgAABAgRyLrB5zWOxdcNTXXZRk9RePHna/c/lfGtVtfwl/zMurq2Nrv2Ic2+JEXW3V5WDzRIgQIAAAQIECBAgQIBAPgS2NN8TW1fd22WxWWjg4uxxGRXZj6iYQERbxZoaZ30+Ir2zc/UmvP2W6DvgrHxcfVZJgAABAgQIECBAgAABAlUhsHf3y7Hm2W8csdfkrvqGBV3vV1kVGvnfZNO8+HzWYOnSjxj/rm9E39Pr8r85OyBAgAABAgQIECBAgACBihHYu6Mp1v7kli77SSPuqp8TFduPqKhARFvlmh6ZsSKS5ILDVRw4ZEKMuXBGxVykNkKAAAECBAgQIECAAAEC+RdYv3RR7N6+umMjafpC/fRFE/O/s+rdQfPcyPoR0d6PGDDinTHmii9XL4idEyBAgAABAgQIECBAgEDZCax/6k+iZctPO/Uj4oW6W6Oi+xEVF4hYunjWjCRNF3a+us4+//oYctbUsrvgLIgAAQIECBAgQIAAAQIEqk9gx6bn4uWVj3bZeJokM6dMW7Co+jQqZ8fL5seMNI0u/Yizpv7HGDLmA5WzSTshQIAAAQIECBAgQIAAgdwK7Fj/3dj03P/bZf1JEjMnz46K7kdUXCCirYJLG2cuyjZ20+Fq1tT0jglv/1fRu9/Q3F6gFk6AAAECBAgQIECAAAEC+Rc4sHd7rH72/49C64H2zWS3pnxwSsNCtzbMf3mjed6hJlJ7PyKp7R8Trv5m9B4wtgJ2ZwsECBAgQIAAAQIECBAgkFeBAy3rYs2P/yAKB/d03sKDdXOi4vsRFRmIaH5k1sQ0SZd3rmb/08fEuIs+lNdr1LoJECBAgAABAgQIECBAoAIE1j5/f+x5bX2XnSRpMqlu+oIVFbC9qt9C9tiMidljM7r2I4ZfGmPf8bWqtwFAgAABAgQIECBAgAABAqdOYN3Pbos9W3/edQFpTMoel1Hx/YiKDES0VbJp8cxPRhpf6lzVYedcHmdO+Ben7kozMwECBAgQIECAAAECBAhUrcDm1Y/F1o1Pdd1/Ep+qn7bwL6sWpQI33jQ/Ppkc2Y849w9iZN2fVuBubYkAAQIECIU/JTAAABtaSURBVBAgQIAAAQIEyl1g87K7Y9uL3+iyzLStHzE7qqIfUbGBiLaKLn1k1reSJP1w5+qeM+l3Y/CIyeV+XVofAQIECBAgQIAAAQIECFSQwM4ty2Lj8r/v2nxIk/umTF/w+xW0TVv5jUD26IxvZd926UeMuuQLMfjs9zEiQIAAAQIECBAgQIAAAQIlE9j50vfjpV9+9sj57sselVE1/YjKDkQsnDEwGZg8k1V40uEq19T2jglvuyV69xtWsgvNRAQIECBAgAABAgQIECBQvQIH9m6L1c/eG4XWA50Rlg+r7XPpWdd9o6V6ZSp350v/JgbW9I6u/YheA2L8u74RvQeMrdyN2xkBAgQIECBAgAABAgQIlI3AgZZ1sebHH4nCwS6th+VD+8SlZ90SVdOPqOhARNvV1tw445o0ksc6X3kDhoyLsRfOKpuL0UIIECBAgAABAgQIECBAoHIF1i1ZEC071nbZYBLptXUNix6v3F3bWfPcuCaS6NqPOOPyGHPlV+EQIECAAAECBAgQIECAAIGiC6x/8mPR8urTXedJ49q6W6Oq+hEVH4hoq/DSxpmfzjb6F52rPfSsi+Os868r+oVmAgIECBAgQIAAAQIECBCoXoFNK78X2zf9qgtAGvFnUxoWfrF6Vapn59mjMz6d7bZLP2LI2BvjrIuOul1p9aDYKQECBAgQIECAAAECBAgUXWDT81+IHeseOnKeP8selVF1/YiqCES0Vbp58cz70jQ+1Lnqw0dfGSPHX1P0C84EBAgQIECAAAECBAgQIFB9ApvXPB5bNzzZZeNJEvfXTVv44erTqN4dZ6GI+7Ldd+1HnPeHMWLyH1cvip0TIECAAAECBAgQIECAQNEEtiz769j64t8dOf79WRiiKvsRVROIWPbd3x1UOK3vz7LK13eu/sjx18bw0VcU7YIzMAECBAgQIECAAAECBAhUn8DWDU/F5jWPHbnxpprX971j8gf+flf1iVTvjpf9bQxKW+Nn2eMzuvQjRky+PYafd0v1wtg5AQIECBAgQIAAAQIECJx0ga2r7o0tzfd0HTeNpqQ23jH5j6Iq+xFVE4hoq/rzD8+qq61Jf5B9e3bnq+DsC66PIWdOPekXnAEJECBAgAABAgQIECBAoPoE2h6R0faojCP+vNyrkLxn4g0LmqtPxI5XzIu61oij+xFTPxenj/kgIAIECBAgQIAAAQIECBAg8JYFdqz737Hp+buO6kfURrxn4pyo2n5EVQUi2qq/pHHmVTW/bkL06Xw1jJ78wRh0xsS3fKEZgAABAgQIECBAgAABAgSqV2DX1hWxofk7RwLsL2TNhwsbFv6kemXsfMn8uKo2Pbofcc6l/yMGnfXbgAgQIECAAAECBAgQIECAwAkL7Nr0w9j48397VD+iNcn6EbOjqvsRVReIaLsKmh+ZdUOapP9w5BUx7sJZ0X/IuBO+0JxIgAABAgQIECBAgAABAtUrsGfH2li7ZMFRAEmavL9u+oKHq1fGzg8LNM+NG7JHZxzVjxh75Vej/xmXgyJAgAABAgQIECBAgAABAm9aYM+rT8e6Jz929HlpvL/u1qj6fkRVBiLaroamR2d8JArJvUdeGe4U8ab/jTmBAAECBAgQIECAAAECVS+w69XszhDLjrozRERNzS311z/wjaoHAtAusHx+fKSQxlH9CHeKcJEQIECAAAECBAgQIECAwJsVOM6dIaImiVsmzQ79iAy0agMRbRdT0yMz7ogk+asjL6yzL7g+hpw59c1eb44nQIAAAQIECBAgQIAAgSoU2PHKc/HyC48evfM0/dP66YvurkISW+5GoGlu3JEkcXQ/Yurn4vQxH+RHgAABAgQIECBAgAABAgS6FXht/Xfi5ec+f9RxaRp/Wn9r6Ef8RqaqAxFtBs2LZ/7n7KL4f468Us6ccG0MO+eKbi80BxAgQIAAAQIECBAgQIBA9Qps3fBUbF7z2FEA2Q+7/0vdtIX/uXpl7Lw7geZ50XZ9HNWPGDn59hh23i3dne59AgQIECBAgAABAgQIEKhiga0v3htblt1zLIH/Ujfn0OdNf34jUPWBiDaH490pYvjoK2Pk+GtcLAQIECBAgAABAgQIECBA4CiBzWsej60bnjxaxp0hXC09FDjenSKGnfeHMXLyH/dwFIcRIECAAAECBAgQIECAQDUJbFn217H1xb87asvuDHHsq0Ag4jcuTY/e/JEoFI56hueQsy6Os8+/rpr+DdkrAQIECBAgQIAAAQIECHQj8PLK78WOTb86+qia9Jb66xd5RqcrqMcCy+fHRwppHN2PGHtjnHXRZ3s8jgMJECBAgAABAgQIECBAoPIFNj3/hdix7qGjNlqTxC2TZod+xDEuAYGITijNj8y6IU3SB7O/6tPZasCQcXHW+e+L3n2HVv6/IjskQIAAAQIECBAgQIAAgeMKHNi3PTat/H607Fh75DH7kzS5qW76gofxEXizAs1z44ZI4uh+xBmXHwpFnNZ/zJsd0vEECBAgQIAAAQIECBAgUEECB1rWxStL/lu0vPr0Uf2ISOOmultDP+I49RaIOAJmSePMq2oiFmV/fXbnt2pqe2d3irg+Bo+YXEH/dGyFAAECBAgQIECAAAECBHoqsHPLsnh55aNRaD1w5CkvFyJmXNiw8Cc9HctxBI4UWDI/rqpNj9GP6DUgC0XcGYNHvQ8aAQIECBAgQIAAAQIECFShwM6Xvx+bnrsrCgdbjupHtCZZP2J26Ee8wXUhEHEMnBUPz6o7WHPoThH1R749/JwrYuSEa6vwn5otEyBAgAABAgQIECBAoHoFNq9+LLZufOpYAE2theSmi25Y0Fy9OnZ+sgRWzIu61jS7U0RydD9i2HkfiZGT7zhZUxmHAAECBAgQIECAAAECBHIgsLn5r2Lbqm8evdI0mmqTuGninNCP6KaOAhHHAVr23d8dlPbu+7U0jQ8deUj/08ccultE734eoZGD/09YIgECBAgQIECAAAECBE5Y4MDe7YfuCrHntfVHjZEkcX9yYN9tkz/w97tOeAInEjhCYNnfxqC0EF/L/vrofsTwSw/dLaL3gLHcCBAgQIAAAQIECBAgQKCCBdoekbHp+btiz9afH2uX9yc1cdvkPwr9iB5cAwIR3SAtbZz56QzpL448rO0RGmdO+O0YctbUHjA7hAABAgQIECBAgAABAgTyJrBj03PxyuofHusRGdnjOePPpjQs/GLe9mS9+RFonhefzlZ7dD+iV/8YWf/pGDLmA/nZjJUSIECAAAECBAgQIECAQI8Fdqz/bryy9IuRtu451jl/Vjcn9CN6rBnZTRj96VaguXHGNWkkbb+dMenIgwcOnRBnjHtX9Bt4drfjOIAAAQIECBAgQIAAAQIEyl9gX8um2LL6idi9Y/WxFrs8ifS2uoZFj5f/Tqww7wLNc+OarHNzzH7EgBHvjDMmfiz6DTnqaZ9537b1EyBAgAABAgQIECBAoCoF9r3WHFuWfyVatvz0mP2IqI3b6j4a+hFv8uoQiOgh2KbvfWTA1oMH5iZJ+uFjnTJ89BUxctw1WcQEaQ9JHUaAAAECBAgQIECAAIHyEsieU7B57Y9i64anjrmuNE3ui5bCbVNmLtpdXgu3mkoW2HRvDNi+P+Zmezx2P+LcW2LE5E9k/YjaSmawNwIECBAgQIAAAQIECFSuQNoaW5b9TWxdde/x9nhf4UDcNuUToR9xAleBn96/SbSmxTM/md0b9UvHOu20PqfHyPFXx+ARfjvjTbI6nAABAgQIECBAgAABAqdUYOeWpti85ol4ff9rx15HEp+qn7bwL0/pIk1e1QJN8+OTyfH6Ef1GZaGIj8fgUddXtZHNEyBAgAABAgQIECBAIG8CO196NAtDfCVe3/vSMZdek/UjJs0O/Yi3UFiBiBPAa35k1sRCkt6V4d10rNMHDjs/hp9zefQ/fcwJjO4UAgQIECBAgAABAgQIECiVwJ7X1sfWjU/H7m0rjzllGvFgTZrcWTd9wYpSrck8BI4nkD1CY2L2CI27sveP3Y8485oYdu7vR/9hl0AkQIAAAQIECBAgQIAAgTIW2LPtF7Ft1bdi9yvHfQLGg9kv6d9Zd2voR7zFOgpEvAXApYtnzUgKhbuyx2RccKxhBg47N4aefWkMHDrhLcziVAIECBAgQIAAAQIECBA42QK7t6+O7S/9PHZvX3XsodP0hbSm5s4p0xYsOtlzG4/AWxVYNj9mZE94yfoRcex+xMirYuj4m2PAiHe+1amcT4AAAQIECBAgQIAAAQInUWD3lp/GjjUPxO7NPzlOPyJeSGrizsmzQz/iJLkLRJwEyKbGWZ+PSO883lD9Tx8bw0ZdFoOGn38SZjMEAQIECBAgQIAAAQIECJyowK6tK2PbS8/EntfWvcEQyV31DQs+d6JzOI9AqQSa5sXns8bO8fsRwy+LYRM+FAOzO0f4Q4AAAQIECBAgQIAAAQKnTqDtThDbVt8fe7Y+c9xFZHepvKt+TuhHnOQyCUScJNBliz80tZAezG5bmdxwvCH7DTonC0ZcEoNH1J2kWQ1DgAABAgQIECBAgAABAj0R2LmlOQtC/CL27tr4BoenDxdaaz534fsX/KonYzqGQDkILJsXU9uaZtlajt+PGDI1e5TGzTHo7PeVw5KtgQABAgQIECBAgAABAlUjsOvl72ePxngg9u547o32/HBra3zuwn8T+hFFuDIEIk4y6pKHZ15XUxO3Z8M2HG/o2tP6x+AzJsfpI+uj36BRJ3kFhiNAgAABAgQIECBAgACBNoG9u16KnZub4rVXl0Xr63uOi5JGujgtJHdfeMPC75EjkFeBJXPjul5J3J6FI47fj+g9NAaPel/2dV30Gzo1r1u1bgIECBAgQIAAAQIECJS1QFv4YefG78XOl74frQe2H78fkcbi7If1d9fdGvoRRayoQESRcJsemfnuqEnviDS58Y2m6DtgxKFwxKDsrhG9+w4p0moMS4AAAQIECBAgQIAAgeoQOLBvR7TdDWJXFoLY17LljTedpA9FTXJ3/XULf1QdOnZZDQIr5se7W9O4I9vrG/Yj+gw+PwZnd4xou2tE7wGjq4HGHgkQIECAAAECBAgQIFA0gQMtG2JndjeItjtC7N+5srt5HqpN4u6Js0M/ojupk/C+QMRJQHyjIZY+OuOKKNTckUT64e6mGjBkXAwcdl70Hzw2+g4c2d3h3idAgAABAgQIECBAgACBTGDf7s2xZ+e62L3txWjZsbZbkzSS+3rVFO6edP2ip7o92AEEciqwfH5cUfh1MKL7fsQZV8SAke+KAcMvjT6DJ+V0x5ZNgAABAgQIECBAgACB0grs27k89mz9ebRs/nG0vNqjFsN9NVkQYtLs6NHBpd1N5c4mEFGi2i5b/KGpado6O7t15c3ZlCO6m7bXaQOi/5AxWTgi+zp9TPTpf0Z3p3ifAAECBAgQIECAAAECVSGwf8+rsWfH+tizK/vKXg++3tKTfW/JPgA/kCS18ydPu/8NH9zZk8EcQyAvAsvmxdSsFzE7W2/P+hF9hkX/LBjRb+glMeCMS6P3wHPzslXrJECAAAECBAgQIECAQFEF9u9eFXte/Xns3f6LaMmCEK37t/VkvrbbVz6Q9STmT54T+hE9ETvJxwhEnGTQngzXvHjWjZGmN2cNiRk9Ob7tmF59BsWA08dG737DDn31OfQ6NJKaXj0dwnEECBAgQIAAAQIECBDIlUBaOBgH9m6P/Xu3Za+//mp5bV0c3L+rx/vIPnctqkmSB+qmLXioxyc5kECFCjTPO/QYjbZgRM/7EX3PPHTniN4Dx2eP1hj366+BY7N+RO8KVbItAgQIECBAgAABAgSqXSAtHIgDu9fF/pa18Xr2dWD3mkMBiIP7XnkzNIuygx+omxP6EW9GrQjHCkQUAbWnQ2aP0xiWHKy5OU0KNydJcnVPz+t8XO++Qw4FI3r3G37otaZX76ip6RO1tadl3/eJmtrsv7Pv2xoVbd9n85zINM4hQIAAAQIECBAgQIDAWxZI0zQKrQeirbFQaH390PeFg/ujtdD2/f7s+6zhcCgAsTVez14P7NtxonP+KArJgrRX4YEp1y/q0a9rnOhEziOQR4Gl82NYUsiCEUncnHUJTqwfMWB0nNZ/bPTJghKnDRgbtb36Z32IAVnv4Tevp7W99s/6Eb95TWrySGXNBAgQIECAAAECBAhUgECaFrKew56sH7Hn0Gvh9bbXlqwX8evX1uzvXm/JAhBZ8OH1PeviQMuGE9t1Ej/KplqQ1sQDU2aHfsSJKZ70s/x0/KSTntiAKx6eVddaE7+ThSOujTS5Nhtl2ImN5CwCBAgQIECAAAECBAhUncC2SNLHkrTmsdpC/NPEGxY0V52ADRM4QYEV8+JQPyIK0daL0I84QUenESBAgAABAgQIECBQlQJtoYfHoiZ+3Y+YE/oRZXgZCESUYVHalrRk8azLa9P0muwXqK5Nk7g2K9SAMl2qZREgQIAAAQIECBAgQKDUAi3Zb7Y/FoX08UJNzWMXTlvwdKkXYD4ClSqwfG5cXqiJa9oCEvoRlVpl+yJAgAABAgQIECBA4EQEssdytmQ3438s+/nt47VpPDbp1tCPOBHIEp8jEFFi8BOdbuniGe9K0rgoIpmYRjopyV6zsc470fGcR4AAAQIECBAgQIAAgZwIvJh9BlqRfQZaHtlr9gPa56dMW/TjnKzdMgnkXmD51+Jd2R0kLsoeeDGxkMakmiSyvoR+RO4LawMECBAgQIAAAQIECLyhQPZD9Bezz0Arss9AywsRK7I7QDw/6bbQj8jhdSMQkcOiHV7yC43T+hxMB04sJFlD4lBQIhkdaTooatJBSZoMyv5xDmr776xxOCj77ansNQZmTQsP7cxxzS2dAAECBAgQIECAQJ4Fss8kheyzya7seZq7s5DDrkiSXdkHlF1pkn1fSA79dxLphkIWfKhJY3mvZPeKCxoW78/znq2dQCUKvHBP9DnYJyYmNTEp6zNMzP5tj872eagPkX0/qO37Q1/pr1+z36DSj6jEC8GeCBAgQIAAAQIECORE4FA/oq3/kMbutte23sSh/86+2voSv/l+Q3bciqxnsbzX/lhxwe2hH5GT+na3TI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AYGI7oS8T4AAAQIECBAgQIAAAQIECBAgQIAAAQIECBAgQIAAAQIECOROQCAidyWzYAIECBAgQIAAAQIECBAgQIAAAQIECBAgQIAAAQIECBAgQKA7gf8LjnJw6xQz8VYAAAAASUVORK5CYII="/>
          <p:cNvSpPr>
            <a:spLocks noChangeAspect="1" noChangeArrowheads="1"/>
          </p:cNvSpPr>
          <p:nvPr/>
        </p:nvSpPr>
        <p:spPr bwMode="auto">
          <a:xfrm>
            <a:off x="368300" y="168275"/>
            <a:ext cx="1257300" cy="742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stretch>
            <a:fillRect/>
          </a:stretch>
        </p:blipFill>
        <p:spPr>
          <a:xfrm>
            <a:off x="1974436" y="880342"/>
            <a:ext cx="8090728" cy="5361157"/>
          </a:xfrm>
          <a:prstGeom prst="rect">
            <a:avLst/>
          </a:prstGeom>
        </p:spPr>
      </p:pic>
    </p:spTree>
    <p:extLst>
      <p:ext uri="{BB962C8B-B14F-4D97-AF65-F5344CB8AC3E}">
        <p14:creationId xmlns:p14="http://schemas.microsoft.com/office/powerpoint/2010/main" val="765987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Phát</a:t>
            </a:r>
            <a:r>
              <a:rPr lang="en-US" dirty="0"/>
              <a:t> </a:t>
            </a:r>
            <a:r>
              <a:rPr lang="en-US" dirty="0" err="1"/>
              <a:t>hiện</a:t>
            </a:r>
            <a:r>
              <a:rPr lang="en-US" dirty="0"/>
              <a:t> </a:t>
            </a:r>
            <a:r>
              <a:rPr lang="en-US" dirty="0" err="1"/>
              <a:t>bất</a:t>
            </a:r>
            <a:r>
              <a:rPr lang="en-US" dirty="0"/>
              <a:t> </a:t>
            </a:r>
            <a:r>
              <a:rPr lang="en-US" dirty="0" err="1"/>
              <a:t>thường</a:t>
            </a:r>
            <a:endParaRPr lang="en-US" dirty="0"/>
          </a:p>
        </p:txBody>
      </p:sp>
      <p:sp>
        <p:nvSpPr>
          <p:cNvPr id="3" name="Text Placeholder 2"/>
          <p:cNvSpPr>
            <a:spLocks noGrp="1"/>
          </p:cNvSpPr>
          <p:nvPr>
            <p:ph type="body" sz="quarter" idx="13"/>
          </p:nvPr>
        </p:nvSpPr>
        <p:spPr/>
        <p:txBody>
          <a:bodyPr/>
          <a:lstStyle/>
          <a:p>
            <a:r>
              <a:rPr lang="en-US" dirty="0" smtClean="0"/>
              <a:t>LSTM </a:t>
            </a:r>
            <a:r>
              <a:rPr lang="en-US" dirty="0" err="1" smtClean="0"/>
              <a:t>Autoencoder</a:t>
            </a:r>
            <a:endParaRPr lang="en-US" dirty="0"/>
          </a:p>
        </p:txBody>
      </p:sp>
      <p:sp>
        <p:nvSpPr>
          <p:cNvPr id="4" name="Text Placeholder 3"/>
          <p:cNvSpPr>
            <a:spLocks noGrp="1"/>
          </p:cNvSpPr>
          <p:nvPr>
            <p:ph type="body" sz="quarter" idx="14"/>
          </p:nvPr>
        </p:nvSpPr>
        <p:spPr/>
        <p:txBody>
          <a:bodyPr/>
          <a:lstStyle/>
          <a:p>
            <a:r>
              <a:rPr lang="en-US" dirty="0"/>
              <a:t>4</a:t>
            </a:r>
          </a:p>
        </p:txBody>
      </p:sp>
      <p:sp>
        <p:nvSpPr>
          <p:cNvPr id="9" name="Google Shape;367;p13"/>
          <p:cNvSpPr/>
          <p:nvPr/>
        </p:nvSpPr>
        <p:spPr>
          <a:xfrm>
            <a:off x="341242" y="1055078"/>
            <a:ext cx="7156838" cy="2351314"/>
          </a:xfrm>
          <a:prstGeom prst="rect">
            <a:avLst/>
          </a:prstGeom>
          <a:solidFill>
            <a:srgbClr val="F2F2F2"/>
          </a:solidFill>
          <a:ln>
            <a:noFill/>
          </a:ln>
        </p:spPr>
        <p:txBody>
          <a:bodyPr spcFirstLastPara="1" wrap="square" lIns="91425" tIns="45700" rIns="91425" bIns="45700" anchor="ctr" anchorCtr="0">
            <a:noAutofit/>
          </a:bodyPr>
          <a:lstStyle/>
          <a:p>
            <a:r>
              <a:rPr lang="en-US" sz="1400" dirty="0" err="1" smtClean="0">
                <a:latin typeface="Calibri" panose="020F0502020204030204" pitchFamily="34" charset="0"/>
                <a:cs typeface="Calibri" panose="020F0502020204030204" pitchFamily="34" charset="0"/>
              </a:rPr>
              <a:t>Thực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nghiệm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với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LSTM-</a:t>
            </a:r>
            <a:r>
              <a:rPr lang="en-US" sz="1400" dirty="0" err="1" smtClean="0">
                <a:latin typeface="Calibri" panose="020F0502020204030204" pitchFamily="34" charset="0"/>
                <a:cs typeface="Calibri" panose="020F0502020204030204" pitchFamily="34" charset="0"/>
              </a:rPr>
              <a:t>Autoencoder</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gồm</a:t>
            </a:r>
            <a:r>
              <a:rPr lang="en-US" sz="1400" dirty="0" smtClean="0">
                <a:latin typeface="Calibri" panose="020F0502020204030204" pitchFamily="34" charset="0"/>
                <a:cs typeface="Calibri" panose="020F0502020204030204" pitchFamily="34" charset="0"/>
              </a:rPr>
              <a:t>: 2 layers LSTM ở </a:t>
            </a:r>
            <a:r>
              <a:rPr lang="en-US" sz="1400" dirty="0" err="1" smtClean="0">
                <a:latin typeface="Calibri" panose="020F0502020204030204" pitchFamily="34" charset="0"/>
                <a:cs typeface="Calibri" panose="020F0502020204030204" pitchFamily="34" charset="0"/>
              </a:rPr>
              <a:t>khối</a:t>
            </a:r>
            <a:r>
              <a:rPr lang="en-US" sz="1400" dirty="0" smtClean="0">
                <a:latin typeface="Calibri" panose="020F0502020204030204" pitchFamily="34" charset="0"/>
                <a:cs typeface="Calibri" panose="020F0502020204030204" pitchFamily="34" charset="0"/>
              </a:rPr>
              <a:t> Encoder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2 layers LSTM ở </a:t>
            </a:r>
            <a:r>
              <a:rPr lang="en-US" sz="1400" dirty="0" err="1" smtClean="0">
                <a:latin typeface="Calibri" panose="020F0502020204030204" pitchFamily="34" charset="0"/>
                <a:cs typeface="Calibri" panose="020F0502020204030204" pitchFamily="34" charset="0"/>
              </a:rPr>
              <a:t>khối</a:t>
            </a:r>
            <a:r>
              <a:rPr lang="en-US" sz="1400" dirty="0" smtClean="0">
                <a:latin typeface="Calibri" panose="020F0502020204030204" pitchFamily="34" charset="0"/>
                <a:cs typeface="Calibri" panose="020F0502020204030204" pitchFamily="34" charset="0"/>
              </a:rPr>
              <a:t> Decoder.</a:t>
            </a:r>
          </a:p>
          <a:p>
            <a:r>
              <a:rPr lang="en-US" sz="1400" dirty="0" err="1" smtClean="0">
                <a:latin typeface="Calibri" panose="020F0502020204030204" pitchFamily="34" charset="0"/>
                <a:cs typeface="Calibri" panose="020F0502020204030204" pitchFamily="34" charset="0"/>
              </a:rPr>
              <a:t>Thử</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nghiệm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trên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của</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hệ</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thống</a:t>
            </a:r>
            <a:r>
              <a:rPr lang="en-US" sz="1400" dirty="0" smtClean="0">
                <a:latin typeface="Calibri" panose="020F0502020204030204" pitchFamily="34" charset="0"/>
                <a:cs typeface="Calibri" panose="020F0502020204030204" pitchFamily="34" charset="0"/>
              </a:rPr>
              <a:t> </a:t>
            </a:r>
            <a:r>
              <a:rPr lang="en-US" sz="1400" b="1" dirty="0" smtClean="0">
                <a:latin typeface="Calibri" panose="020F0502020204030204" pitchFamily="34" charset="0"/>
                <a:cs typeface="Calibri" panose="020F0502020204030204" pitchFamily="34" charset="0"/>
              </a:rPr>
              <a:t>GGPL01</a:t>
            </a:r>
            <a:r>
              <a:rPr lang="en-US" sz="1400" dirty="0" smtClean="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en-US" sz="1400" dirty="0" smtClean="0">
                <a:latin typeface="Calibri" panose="020F0502020204030204" pitchFamily="34" charset="0"/>
                <a:cs typeface="Calibri" panose="020F0502020204030204" pitchFamily="34" charset="0"/>
              </a:rPr>
              <a:t> training: </a:t>
            </a:r>
            <a:r>
              <a:rPr lang="en-US" sz="1400" dirty="0" err="1" smtClean="0">
                <a:latin typeface="Calibri" panose="020F0502020204030204" pitchFamily="34" charset="0"/>
                <a:cs typeface="Calibri" panose="020F0502020204030204" pitchFamily="34" charset="0"/>
              </a:rPr>
              <a:t>Từ</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ngày</a:t>
            </a:r>
            <a:r>
              <a:rPr lang="en-US" sz="1400" dirty="0" smtClean="0">
                <a:latin typeface="Calibri" panose="020F0502020204030204" pitchFamily="34" charset="0"/>
                <a:cs typeface="Calibri" panose="020F0502020204030204" pitchFamily="34" charset="0"/>
              </a:rPr>
              <a:t> 1/2 </a:t>
            </a:r>
            <a:r>
              <a:rPr lang="en-US" sz="1400" dirty="0" err="1" smtClean="0">
                <a:latin typeface="Calibri" panose="020F0502020204030204" pitchFamily="34" charset="0"/>
                <a:cs typeface="Calibri" panose="020F0502020204030204" pitchFamily="34" charset="0"/>
              </a:rPr>
              <a:t>đến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ngày</a:t>
            </a:r>
            <a:r>
              <a:rPr lang="en-US" sz="1400" dirty="0" smtClean="0">
                <a:latin typeface="Calibri" panose="020F0502020204030204" pitchFamily="34" charset="0"/>
                <a:cs typeface="Calibri" panose="020F0502020204030204" pitchFamily="34" charset="0"/>
              </a:rPr>
              <a:t> 1/3</a:t>
            </a:r>
          </a:p>
          <a:p>
            <a:pPr marL="285750" indent="-285750">
              <a:buFont typeface="Arial" panose="020B0604020202020204" pitchFamily="34" charset="0"/>
              <a:buChar char="•"/>
            </a:pP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en-US" sz="1400" dirty="0" smtClean="0">
                <a:latin typeface="Calibri" panose="020F0502020204030204" pitchFamily="34" charset="0"/>
                <a:cs typeface="Calibri" panose="020F0502020204030204" pitchFamily="34" charset="0"/>
              </a:rPr>
              <a:t> test: </a:t>
            </a:r>
            <a:r>
              <a:rPr lang="en-US" sz="1400" dirty="0" err="1" smtClean="0">
                <a:latin typeface="Calibri" panose="020F0502020204030204" pitchFamily="34" charset="0"/>
                <a:cs typeface="Calibri" panose="020F0502020204030204" pitchFamily="34" charset="0"/>
              </a:rPr>
              <a:t>từ</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ngày</a:t>
            </a:r>
            <a:r>
              <a:rPr lang="en-US" sz="1400" dirty="0" smtClean="0">
                <a:latin typeface="Calibri" panose="020F0502020204030204" pitchFamily="34" charset="0"/>
                <a:cs typeface="Calibri" panose="020F0502020204030204" pitchFamily="34" charset="0"/>
              </a:rPr>
              <a:t> 1/3 </a:t>
            </a:r>
            <a:r>
              <a:rPr lang="en-US" sz="1400" dirty="0" err="1" smtClean="0">
                <a:latin typeface="Calibri" panose="020F0502020204030204" pitchFamily="34" charset="0"/>
                <a:cs typeface="Calibri" panose="020F0502020204030204" pitchFamily="34" charset="0"/>
              </a:rPr>
              <a:t>đến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ngày</a:t>
            </a:r>
            <a:r>
              <a:rPr lang="en-US" sz="1400" dirty="0" smtClean="0">
                <a:latin typeface="Calibri" panose="020F0502020204030204" pitchFamily="34" charset="0"/>
                <a:cs typeface="Calibri" panose="020F0502020204030204" pitchFamily="34" charset="0"/>
              </a:rPr>
              <a:t> 18/3</a:t>
            </a:r>
          </a:p>
          <a:p>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sử</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dụng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dữ</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liệu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từ</a:t>
            </a:r>
            <a:r>
              <a:rPr lang="en-US" sz="1400" dirty="0" smtClean="0">
                <a:latin typeface="Calibri" panose="020F0502020204030204" pitchFamily="34" charset="0"/>
                <a:cs typeface="Calibri" panose="020F0502020204030204" pitchFamily="34" charset="0"/>
              </a:rPr>
              <a:t> 24 </a:t>
            </a:r>
            <a:r>
              <a:rPr lang="en-US" sz="1400" dirty="0" err="1" smtClean="0">
                <a:latin typeface="Calibri" panose="020F0502020204030204" pitchFamily="34" charset="0"/>
                <a:cs typeface="Calibri" panose="020F0502020204030204" pitchFamily="34" charset="0"/>
              </a:rPr>
              <a:t>timesteps</a:t>
            </a:r>
            <a:r>
              <a:rPr lang="en-US" sz="1400" dirty="0" smtClean="0">
                <a:latin typeface="Calibri" panose="020F0502020204030204" pitchFamily="34" charset="0"/>
                <a:cs typeface="Calibri" panose="020F0502020204030204" pitchFamily="34" charset="0"/>
              </a:rPr>
              <a:t> (2 </a:t>
            </a:r>
            <a:r>
              <a:rPr lang="en-US" sz="1400" dirty="0" err="1" smtClean="0">
                <a:latin typeface="Calibri" panose="020F0502020204030204" pitchFamily="34" charset="0"/>
                <a:cs typeface="Calibri" panose="020F0502020204030204" pitchFamily="34" charset="0"/>
              </a:rPr>
              <a:t>giờ</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phía</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trước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để</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dự</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đoán</a:t>
            </a:r>
            <a:r>
              <a:rPr lang="en-US" sz="1400" dirty="0" smtClean="0">
                <a:latin typeface="Calibri" panose="020F0502020204030204" pitchFamily="34" charset="0"/>
                <a:cs typeface="Calibri" panose="020F0502020204030204" pitchFamily="34" charset="0"/>
              </a:rPr>
              <a:t> 1 </a:t>
            </a:r>
            <a:r>
              <a:rPr lang="en-US" sz="1400" dirty="0" err="1" smtClean="0">
                <a:latin typeface="Calibri" panose="020F0502020204030204" pitchFamily="34" charset="0"/>
                <a:cs typeface="Calibri" panose="020F0502020204030204" pitchFamily="34" charset="0"/>
              </a:rPr>
              <a:t>điểm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timestep</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tiếp</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theo.</a:t>
            </a:r>
            <a:endParaRPr lang="en-US" sz="1400" dirty="0" smtClean="0">
              <a:latin typeface="Calibri" panose="020F0502020204030204" pitchFamily="34" charset="0"/>
              <a:cs typeface="Calibri" panose="020F0502020204030204" pitchFamily="34" charset="0"/>
            </a:endParaRPr>
          </a:p>
          <a:p>
            <a:endParaRPr lang="en-US" sz="1400" dirty="0" smtClean="0">
              <a:latin typeface="Calibri" panose="020F0502020204030204" pitchFamily="34" charset="0"/>
              <a:cs typeface="Calibri" panose="020F0502020204030204" pitchFamily="34" charset="0"/>
            </a:endParaRPr>
          </a:p>
          <a:p>
            <a:r>
              <a:rPr lang="en-US" sz="1400" dirty="0" err="1" smtClean="0">
                <a:latin typeface="Calibri" panose="020F0502020204030204" pitchFamily="34" charset="0"/>
                <a:cs typeface="Calibri" panose="020F0502020204030204" pitchFamily="34" charset="0"/>
              </a:rPr>
              <a:t>Phía</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dưới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là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biểu</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đồ</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sai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số</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của</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mô</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hình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trên</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tập</a:t>
            </a:r>
            <a:r>
              <a:rPr lang="en-US" sz="1400" dirty="0" smtClean="0">
                <a:latin typeface="Calibri" panose="020F0502020204030204" pitchFamily="34" charset="0"/>
                <a:cs typeface="Calibri" panose="020F0502020204030204" pitchFamily="34" charset="0"/>
              </a:rPr>
              <a:t> train </a:t>
            </a:r>
            <a:r>
              <a:rPr lang="en-US" sz="1400" dirty="0" err="1" smtClean="0">
                <a:latin typeface="Calibri" panose="020F0502020204030204" pitchFamily="34" charset="0"/>
                <a:cs typeface="Calibri" panose="020F0502020204030204" pitchFamily="34" charset="0"/>
              </a:rPr>
              <a:t>và</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tập</a:t>
            </a:r>
            <a:r>
              <a:rPr lang="en-US" sz="1400" dirty="0" smtClean="0">
                <a:latin typeface="Calibri" panose="020F0502020204030204" pitchFamily="34" charset="0"/>
                <a:cs typeface="Calibri" panose="020F0502020204030204" pitchFamily="34" charset="0"/>
              </a:rPr>
              <a:t> test. Sai </a:t>
            </a:r>
            <a:r>
              <a:rPr lang="en-US" sz="1400" dirty="0" err="1" smtClean="0">
                <a:latin typeface="Calibri" panose="020F0502020204030204" pitchFamily="34" charset="0"/>
                <a:cs typeface="Calibri" panose="020F0502020204030204" pitchFamily="34" charset="0"/>
              </a:rPr>
              <a:t>số</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được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sử</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dụng</a:t>
            </a:r>
            <a:r>
              <a:rPr lang="en-US" sz="1400" dirty="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như</a:t>
            </a:r>
            <a:r>
              <a:rPr lang="en-US" sz="1400" dirty="0" smtClean="0">
                <a:latin typeface="Calibri" panose="020F0502020204030204" pitchFamily="34" charset="0"/>
                <a:cs typeface="Calibri" panose="020F0502020204030204" pitchFamily="34" charset="0"/>
              </a:rPr>
              <a:t> anomaly score, </a:t>
            </a:r>
            <a:r>
              <a:rPr lang="en-US" sz="1400" dirty="0" err="1" smtClean="0">
                <a:latin typeface="Calibri" panose="020F0502020204030204" pitchFamily="34" charset="0"/>
                <a:cs typeface="Calibri" panose="020F0502020204030204" pitchFamily="34" charset="0"/>
              </a:rPr>
              <a:t>sử</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dụng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để</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xác</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định</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điểm</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bất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thường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khi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sai</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số</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vượt</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quá</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ngưỡng</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cho</a:t>
            </a:r>
            <a:r>
              <a:rPr lang="en-US" sz="1400" dirty="0" smtClean="0">
                <a:latin typeface="Calibri" panose="020F0502020204030204" pitchFamily="34" charset="0"/>
                <a:cs typeface="Calibri" panose="020F0502020204030204" pitchFamily="34" charset="0"/>
              </a:rPr>
              <a:t> </a:t>
            </a:r>
            <a:r>
              <a:rPr lang="en-US" sz="1400" dirty="0" err="1" smtClean="0">
                <a:latin typeface="Calibri" panose="020F0502020204030204" pitchFamily="34" charset="0"/>
                <a:cs typeface="Calibri" panose="020F0502020204030204" pitchFamily="34" charset="0"/>
              </a:rPr>
              <a:t>phép</a:t>
            </a:r>
            <a:r>
              <a:rPr lang="en-US" sz="1400" dirty="0" smtClean="0">
                <a:latin typeface="Calibri" panose="020F0502020204030204" pitchFamily="34" charset="0"/>
                <a:cs typeface="Calibri" panose="020F0502020204030204" pitchFamily="34" charset="0"/>
              </a:rPr>
              <a:t>.</a:t>
            </a:r>
          </a:p>
        </p:txBody>
      </p:sp>
      <p:grpSp>
        <p:nvGrpSpPr>
          <p:cNvPr id="6" name="Group 5"/>
          <p:cNvGrpSpPr/>
          <p:nvPr/>
        </p:nvGrpSpPr>
        <p:grpSpPr>
          <a:xfrm>
            <a:off x="7783568" y="2412722"/>
            <a:ext cx="3494032" cy="993671"/>
            <a:chOff x="7783568" y="2412722"/>
            <a:chExt cx="3494032" cy="993671"/>
          </a:xfrm>
        </p:grpSpPr>
        <p:sp>
          <p:nvSpPr>
            <p:cNvPr id="5" name="Rounded Rectangle 4"/>
            <p:cNvSpPr/>
            <p:nvPr/>
          </p:nvSpPr>
          <p:spPr>
            <a:xfrm>
              <a:off x="7783568" y="2412723"/>
              <a:ext cx="3494032" cy="99367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7783568" y="2412722"/>
                  <a:ext cx="3494032" cy="993670"/>
                </a:xfrm>
                <a:prstGeom prst="rect">
                  <a:avLst/>
                </a:prstGeom>
              </p:spPr>
              <p:txBody>
                <a:bodyPr wrap="square">
                  <a:spAutoFit/>
                </a:bodyPr>
                <a:lstStyle/>
                <a:p>
                  <a:r>
                    <a:rPr lang="en-US" sz="1200" b="1" dirty="0">
                      <a:solidFill>
                        <a:srgbClr val="FF0000"/>
                      </a:solidFill>
                      <a:latin typeface="Calibri" panose="020F0502020204030204" pitchFamily="34" charset="0"/>
                      <a:cs typeface="Calibri" panose="020F0502020204030204" pitchFamily="34" charset="0"/>
                    </a:rPr>
                    <a:t>Score_anomaly</a:t>
                  </a:r>
                  <a:r>
                    <a:rPr lang="en-US" sz="1200" dirty="0">
                      <a:latin typeface="Calibri" panose="020F0502020204030204" pitchFamily="34" charset="0"/>
                      <a:cs typeface="Calibri" panose="020F0502020204030204" pitchFamily="34" charset="0"/>
                    </a:rPr>
                    <a:t> = </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𝑑</m:t>
                          </m:r>
                        </m:den>
                      </m:f>
                      <m:nary>
                        <m:naryPr>
                          <m:chr m:val="∑"/>
                          <m:limLoc m:val="undOvr"/>
                          <m:grow m:val="on"/>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𝑑</m:t>
                          </m:r>
                        </m:sup>
                        <m:e>
                          <m:eqArr>
                            <m:eqArrPr>
                              <m:ctrlPr>
                                <a:rPr lang="en-US" sz="1200" i="1">
                                  <a:latin typeface="Cambria Math" panose="02040503050406030204" pitchFamily="18" charset="0"/>
                                </a:rPr>
                              </m:ctrlPr>
                            </m:eqArrPr>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𝑝𝑟𝑒𝑑</m:t>
                                          </m:r>
                                          <m:r>
                                            <a:rPr lang="en-US" sz="1200" i="1">
                                              <a:latin typeface="Cambria Math" panose="02040503050406030204" pitchFamily="18" charset="0"/>
                                            </a:rPr>
                                            <m:t>,</m:t>
                                          </m:r>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𝑡𝑟𝑢𝑡h</m:t>
                                          </m:r>
                                          <m:r>
                                            <a:rPr lang="en-US" sz="1200" i="1">
                                              <a:latin typeface="Cambria Math" panose="02040503050406030204" pitchFamily="18" charset="0"/>
                                            </a:rPr>
                                            <m:t>, </m:t>
                                          </m:r>
                                          <m:r>
                                            <a:rPr lang="en-US" sz="1200" i="1">
                                              <a:latin typeface="Cambria Math" panose="02040503050406030204" pitchFamily="18" charset="0"/>
                                            </a:rPr>
                                            <m:t>𝑖</m:t>
                                          </m:r>
                                        </m:sub>
                                      </m:sSub>
                                    </m:e>
                                  </m:d>
                                </m:e>
                                <m:sup>
                                  <m:r>
                                    <a:rPr lang="en-US" sz="1200" i="1">
                                      <a:latin typeface="Cambria Math" panose="02040503050406030204" pitchFamily="18" charset="0"/>
                                    </a:rPr>
                                    <m:t>2</m:t>
                                  </m:r>
                                </m:sup>
                              </m:sSup>
                            </m:e>
                            <m:e>
                              <m:r>
                                <m:rPr>
                                  <m:nor/>
                                </m:rPr>
                                <a:rPr lang="en-US" sz="1200" dirty="0">
                                  <a:latin typeface="Calibri" panose="020F0502020204030204" pitchFamily="34" charset="0"/>
                                  <a:cs typeface="Calibri" panose="020F0502020204030204" pitchFamily="34" charset="0"/>
                                </a:rPr>
                                <m:t> </m:t>
                              </m:r>
                            </m:e>
                          </m:eqArr>
                        </m:e>
                      </m:nary>
                    </m:oMath>
                  </a14:m>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Ý </a:t>
                  </a:r>
                  <a:r>
                    <a:rPr lang="en-US" sz="1200" dirty="0" err="1">
                      <a:latin typeface="Calibri" panose="020F0502020204030204" pitchFamily="34" charset="0"/>
                      <a:cs typeface="Calibri" panose="020F0502020204030204" pitchFamily="34" charset="0"/>
                    </a:rPr>
                    <a:t>nghĩa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điểm</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số</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càng</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cao</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thì</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xác</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suất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thuộc</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lớp</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bất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thường</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càng</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lớn</a:t>
                  </a:r>
                  <a:endParaRPr lang="en-US" sz="1200" dirty="0">
                    <a:latin typeface="Calibri" panose="020F0502020204030204" pitchFamily="34" charset="0"/>
                    <a:cs typeface="Calibri" panose="020F050202020403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783568" y="2412722"/>
                  <a:ext cx="3494032" cy="993670"/>
                </a:xfrm>
                <a:prstGeom prst="rect">
                  <a:avLst/>
                </a:prstGeom>
                <a:blipFill>
                  <a:blip r:embed="rId3"/>
                  <a:stretch>
                    <a:fillRect l="-175" b="-4294"/>
                  </a:stretch>
                </a:blipFill>
              </p:spPr>
              <p:txBody>
                <a:bodyPr/>
                <a:lstStyle/>
                <a:p>
                  <a:r>
                    <a:rPr lang="en-US">
                      <a:noFill/>
                    </a:rPr>
                    <a:t> </a:t>
                  </a:r>
                </a:p>
              </p:txBody>
            </p:sp>
          </mc:Fallback>
        </mc:AlternateContent>
      </p:grpSp>
      <p:grpSp>
        <p:nvGrpSpPr>
          <p:cNvPr id="8" name="Group 7"/>
          <p:cNvGrpSpPr/>
          <p:nvPr/>
        </p:nvGrpSpPr>
        <p:grpSpPr>
          <a:xfrm>
            <a:off x="6019800" y="3784248"/>
            <a:ext cx="5822686" cy="2289051"/>
            <a:chOff x="141402" y="3672119"/>
            <a:chExt cx="5822686" cy="2289051"/>
          </a:xfrm>
        </p:grpSpPr>
        <p:pic>
          <p:nvPicPr>
            <p:cNvPr id="7" name="Picture 6"/>
            <p:cNvPicPr>
              <a:picLocks noChangeAspect="1"/>
            </p:cNvPicPr>
            <p:nvPr/>
          </p:nvPicPr>
          <p:blipFill>
            <a:blip r:embed="rId4"/>
            <a:stretch>
              <a:fillRect/>
            </a:stretch>
          </p:blipFill>
          <p:spPr>
            <a:xfrm>
              <a:off x="141402" y="3672119"/>
              <a:ext cx="5822686" cy="1824329"/>
            </a:xfrm>
            <a:prstGeom prst="rect">
              <a:avLst/>
            </a:prstGeom>
          </p:spPr>
        </p:pic>
        <p:sp>
          <p:nvSpPr>
            <p:cNvPr id="12" name="TextBox 11"/>
            <p:cNvSpPr txBox="1"/>
            <p:nvPr/>
          </p:nvSpPr>
          <p:spPr>
            <a:xfrm>
              <a:off x="1905170" y="5653393"/>
              <a:ext cx="2465740" cy="307777"/>
            </a:xfrm>
            <a:prstGeom prst="rect">
              <a:avLst/>
            </a:prstGeom>
            <a:noFill/>
          </p:spPr>
          <p:txBody>
            <a:bodyPr wrap="none" rtlCol="0">
              <a:spAutoFit/>
            </a:bodyPr>
            <a:lstStyle/>
            <a:p>
              <a:r>
                <a:rPr lang="en-US" sz="1400" dirty="0" smtClean="0"/>
                <a:t>Sai </a:t>
              </a:r>
              <a:r>
                <a:rPr lang="en-US" sz="1400" dirty="0" err="1" smtClean="0"/>
                <a:t>số</a:t>
              </a:r>
              <a:r>
                <a:rPr lang="en-US" sz="1400" dirty="0" smtClean="0"/>
                <a:t> </a:t>
              </a:r>
              <a:r>
                <a:rPr lang="en-US" sz="1400" dirty="0" err="1" smtClean="0"/>
                <a:t>trên</a:t>
              </a:r>
              <a:r>
                <a:rPr lang="en-US" sz="1400" dirty="0" smtClean="0"/>
                <a:t> </a:t>
              </a:r>
              <a:r>
                <a:rPr lang="en-US" sz="1400" dirty="0" err="1" smtClean="0"/>
                <a:t>tập</a:t>
              </a:r>
              <a:r>
                <a:rPr lang="en-US" sz="1400" dirty="0" smtClean="0"/>
                <a:t> test (1/3 – 18/3)</a:t>
              </a:r>
              <a:endParaRPr lang="en-US" sz="1400" dirty="0"/>
            </a:p>
          </p:txBody>
        </p:sp>
      </p:grpSp>
      <p:grpSp>
        <p:nvGrpSpPr>
          <p:cNvPr id="14" name="Group 13"/>
          <p:cNvGrpSpPr/>
          <p:nvPr/>
        </p:nvGrpSpPr>
        <p:grpSpPr>
          <a:xfrm>
            <a:off x="110561" y="3794297"/>
            <a:ext cx="5909239" cy="2279002"/>
            <a:chOff x="6044394" y="3682167"/>
            <a:chExt cx="5909239" cy="2279002"/>
          </a:xfrm>
        </p:grpSpPr>
        <p:pic>
          <p:nvPicPr>
            <p:cNvPr id="11" name="Picture 10"/>
            <p:cNvPicPr>
              <a:picLocks noChangeAspect="1"/>
            </p:cNvPicPr>
            <p:nvPr/>
          </p:nvPicPr>
          <p:blipFill>
            <a:blip r:embed="rId5"/>
            <a:stretch>
              <a:fillRect/>
            </a:stretch>
          </p:blipFill>
          <p:spPr>
            <a:xfrm>
              <a:off x="6044394" y="3682167"/>
              <a:ext cx="5909239" cy="1824329"/>
            </a:xfrm>
            <a:prstGeom prst="rect">
              <a:avLst/>
            </a:prstGeom>
          </p:spPr>
        </p:pic>
        <p:sp>
          <p:nvSpPr>
            <p:cNvPr id="13" name="TextBox 12"/>
            <p:cNvSpPr txBox="1"/>
            <p:nvPr/>
          </p:nvSpPr>
          <p:spPr>
            <a:xfrm>
              <a:off x="7929230" y="5653392"/>
              <a:ext cx="2403222" cy="307777"/>
            </a:xfrm>
            <a:prstGeom prst="rect">
              <a:avLst/>
            </a:prstGeom>
            <a:noFill/>
          </p:spPr>
          <p:txBody>
            <a:bodyPr wrap="none" rtlCol="0">
              <a:spAutoFit/>
            </a:bodyPr>
            <a:lstStyle/>
            <a:p>
              <a:r>
                <a:rPr lang="en-US" sz="1400" dirty="0" smtClean="0"/>
                <a:t>Sai </a:t>
              </a:r>
              <a:r>
                <a:rPr lang="en-US" sz="1400" dirty="0" err="1" smtClean="0"/>
                <a:t>số</a:t>
              </a:r>
              <a:r>
                <a:rPr lang="en-US" sz="1400" dirty="0" smtClean="0"/>
                <a:t> </a:t>
              </a:r>
              <a:r>
                <a:rPr lang="en-US" sz="1400" dirty="0" err="1" smtClean="0"/>
                <a:t>trên</a:t>
              </a:r>
              <a:r>
                <a:rPr lang="en-US" sz="1400" dirty="0" smtClean="0"/>
                <a:t> </a:t>
              </a:r>
              <a:r>
                <a:rPr lang="en-US" sz="1400" dirty="0" err="1" smtClean="0"/>
                <a:t>tập</a:t>
              </a:r>
              <a:r>
                <a:rPr lang="en-US" sz="1400" dirty="0" smtClean="0"/>
                <a:t> train (1/2 - 1/3)</a:t>
              </a:r>
              <a:endParaRPr lang="en-US" sz="1400" dirty="0"/>
            </a:p>
          </p:txBody>
        </p:sp>
      </p:grpSp>
    </p:spTree>
    <p:extLst>
      <p:ext uri="{BB962C8B-B14F-4D97-AF65-F5344CB8AC3E}">
        <p14:creationId xmlns:p14="http://schemas.microsoft.com/office/powerpoint/2010/main" val="2090657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ttel New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ch vu Cloud va Manage Service_final_VTS.pptx" id="{1AB65BDB-7591-4943-85F6-D63AC5166315}" vid="{66BFC2F5-76E9-4950-BB64-6776C3045C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47084</TotalTime>
  <Words>3394</Words>
  <Application>Microsoft Office PowerPoint</Application>
  <PresentationFormat>Widescreen</PresentationFormat>
  <Paragraphs>272</Paragraphs>
  <Slides>29</Slides>
  <Notes>20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29</vt:i4>
      </vt:variant>
    </vt:vector>
  </HeadingPairs>
  <TitlesOfParts>
    <vt:vector size="45" baseType="lpstr">
      <vt:lpstr>Arial</vt:lpstr>
      <vt:lpstr>Arial (Body)</vt:lpstr>
      <vt:lpstr>Calibri</vt:lpstr>
      <vt:lpstr>Calibri Light</vt:lpstr>
      <vt:lpstr>Cambria Math</vt:lpstr>
      <vt:lpstr>FS PF BeauSans Pro</vt:lpstr>
      <vt:lpstr>FS PF BeauSans Pro Light</vt:lpstr>
      <vt:lpstr>Montserrat ExtraBold</vt:lpstr>
      <vt:lpstr>PF BeauSans Pro SemiBold</vt:lpstr>
      <vt:lpstr>PFBeauSansPro-Light</vt:lpstr>
      <vt:lpstr>Roboto</vt:lpstr>
      <vt:lpstr>Segoe UI</vt:lpstr>
      <vt:lpstr>Segoe UI Semibold</vt:lpstr>
      <vt:lpstr>Trebuchet MS</vt:lpstr>
      <vt:lpstr>Viettel New Slide Master</vt:lpstr>
      <vt:lpstr>Office Theme</vt:lpstr>
      <vt:lpstr>PowerPoint Presentation</vt:lpstr>
      <vt:lpstr>Phát hiện bất thường</vt:lpstr>
      <vt:lpstr>Phát hiện bất thường</vt:lpstr>
      <vt:lpstr>Phát hiện bất thường</vt:lpstr>
      <vt:lpstr>Phát hiện bất thường</vt:lpstr>
      <vt:lpstr>Phát hiện bất thường</vt:lpstr>
      <vt:lpstr>Phát hiện bất thường</vt:lpstr>
      <vt:lpstr>Phát hiện bất thường</vt:lpstr>
      <vt:lpstr>Phát hiện bất thường</vt:lpstr>
      <vt:lpstr>Deep Learning</vt:lpstr>
      <vt:lpstr>Machine Learning</vt:lpstr>
      <vt:lpstr>Phát hiện bất thường</vt:lpstr>
      <vt:lpstr>Phát hiện bất thường</vt:lpstr>
      <vt:lpstr>Phát hiện bất thường</vt:lpstr>
      <vt:lpstr>Deep Learning</vt:lpstr>
      <vt:lpstr>Phát hiện bất thường</vt:lpstr>
      <vt:lpstr>Phát hiện bất thường</vt:lpstr>
      <vt:lpstr>Deep Learning</vt:lpstr>
      <vt:lpstr>Phát hiện bất thường</vt:lpstr>
      <vt:lpstr>Phát hiện bất thường</vt:lpstr>
      <vt:lpstr>Phát hiện bất thường</vt:lpstr>
      <vt:lpstr>Deep Learning</vt:lpstr>
      <vt:lpstr>Deep Learning</vt:lpstr>
      <vt:lpstr>Phát hiện bất thường</vt:lpstr>
      <vt:lpstr>Phát hiện bất thường</vt:lpstr>
      <vt:lpstr>Phát hiện bất thường</vt:lpstr>
      <vt:lpstr>Graph</vt:lpstr>
      <vt:lpstr>Kết quả Time series forecasting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DỊCH VỤ  MANAGED SERVICE</dc:title>
  <dc:creator>Microsoft account</dc:creator>
  <cp:lastModifiedBy>kiennd17</cp:lastModifiedBy>
  <cp:revision>2142</cp:revision>
  <dcterms:created xsi:type="dcterms:W3CDTF">2021-02-25T04:04:00Z</dcterms:created>
  <dcterms:modified xsi:type="dcterms:W3CDTF">2025-09-29T09:28:17Z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BMPSD">
    <vt:lpwstr>K</vt:lpwstr>
  </property>
</Properties>
</file>